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3.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1.xml" ContentType="application/vnd.openxmlformats-officedocument.presentationml.comment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40" r:id="rId5"/>
    <p:sldMasterId id="2147484872" r:id="rId6"/>
    <p:sldMasterId id="2147484908" r:id="rId7"/>
  </p:sldMasterIdLst>
  <p:notesMasterIdLst>
    <p:notesMasterId r:id="rId49"/>
  </p:notesMasterIdLst>
  <p:handoutMasterIdLst>
    <p:handoutMasterId r:id="rId50"/>
  </p:handoutMasterIdLst>
  <p:sldIdLst>
    <p:sldId id="2076137277" r:id="rId8"/>
    <p:sldId id="1995" r:id="rId9"/>
    <p:sldId id="2076137265" r:id="rId10"/>
    <p:sldId id="2076136995" r:id="rId11"/>
    <p:sldId id="2076136996" r:id="rId12"/>
    <p:sldId id="2076136686" r:id="rId13"/>
    <p:sldId id="1999" r:id="rId14"/>
    <p:sldId id="956" r:id="rId15"/>
    <p:sldId id="975" r:id="rId16"/>
    <p:sldId id="2076137264" r:id="rId17"/>
    <p:sldId id="2076136689" r:id="rId18"/>
    <p:sldId id="2076137273" r:id="rId19"/>
    <p:sldId id="2076137269" r:id="rId20"/>
    <p:sldId id="2076137274" r:id="rId21"/>
    <p:sldId id="2076136692" r:id="rId22"/>
    <p:sldId id="11932" r:id="rId23"/>
    <p:sldId id="2076136702" r:id="rId24"/>
    <p:sldId id="2076137275" r:id="rId25"/>
    <p:sldId id="2076136706" r:id="rId26"/>
    <p:sldId id="2076137276" r:id="rId27"/>
    <p:sldId id="2076136699" r:id="rId28"/>
    <p:sldId id="2076137278" r:id="rId29"/>
    <p:sldId id="2076137353" r:id="rId30"/>
    <p:sldId id="2076137141" r:id="rId31"/>
    <p:sldId id="2076137364" r:id="rId32"/>
    <p:sldId id="2076137255" r:id="rId33"/>
    <p:sldId id="2076137258" r:id="rId34"/>
    <p:sldId id="2076137163" r:id="rId35"/>
    <p:sldId id="2076137257" r:id="rId36"/>
    <p:sldId id="2076137157" r:id="rId37"/>
    <p:sldId id="2076137158" r:id="rId38"/>
    <p:sldId id="2076137159" r:id="rId39"/>
    <p:sldId id="1927" r:id="rId40"/>
    <p:sldId id="10166" r:id="rId41"/>
    <p:sldId id="10165" r:id="rId42"/>
    <p:sldId id="1899" r:id="rId43"/>
    <p:sldId id="1922" r:id="rId44"/>
    <p:sldId id="2076137365" r:id="rId45"/>
    <p:sldId id="2076137366" r:id="rId46"/>
    <p:sldId id="2076137367" r:id="rId47"/>
    <p:sldId id="2076137368" r:id="rId4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kendt bruger4" initials="Ukendt bruger4" lastIdx="3" clrIdx="0"/>
  <p:cmAuthor id="2" name="Ukendt bruger5" initials="Ukendt bruger5" lastIdx="1" clrIdx="1"/>
  <p:cmAuthor id="3" name="Ukendt bruger3" initials="Ukendt bruger3" lastIdx="11" clrIdx="2"/>
  <p:cmAuthor id="4" name="Ukendt bruger6" initials="Ukendt bruger6" lastIdx="1" clrIdx="3"/>
  <p:cmAuthor id="5" name="Ukendt bruger7" initials="Ukendt bruger7"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D83B01"/>
    <a:srgbClr val="50E6FF"/>
    <a:srgbClr val="FEF000"/>
    <a:srgbClr val="3B2E58"/>
    <a:srgbClr val="243A5E"/>
    <a:srgbClr val="274B47"/>
    <a:srgbClr val="2F2F2F"/>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1682" autoAdjust="0"/>
  </p:normalViewPr>
  <p:slideViewPr>
    <p:cSldViewPr snapToGrid="0">
      <p:cViewPr varScale="1">
        <p:scale>
          <a:sx n="112" d="100"/>
          <a:sy n="112" d="100"/>
        </p:scale>
        <p:origin x="114" y="96"/>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113" d="100"/>
          <a:sy n="113" d="100"/>
        </p:scale>
        <p:origin x="531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viewProps" Target="viewProps.xml"/><Relationship Id="rId5" Type="http://schemas.openxmlformats.org/officeDocument/2006/relationships/slideMaster" Target="slideMasters/slideMaster2.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8" Type="http://schemas.openxmlformats.org/officeDocument/2006/relationships/slide" Target="slides/slide1.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10-08T23:12:05.048" idx="2">
    <p:pos x="2621" y="2067"/>
    <p:text>[@Yarden Albeck] "real time" is said twice (redundant).</p:text>
    <p:extLst>
      <p:ext uri="{C676402C-5697-4E1C-873F-D02D1690AC5C}">
        <p15:threadingInfo xmlns:p15="http://schemas.microsoft.com/office/powerpoint/2012/main" timeZoneBias="420"/>
      </p:ext>
    </p:extLst>
  </p:cm>
  <p:cm authorId="1" dt="2019-10-08T23:12:22.245" idx="3">
    <p:pos x="10" y="10"/>
    <p:text>[@Yarden Albeck] you say "admins" in the first bullet, and "Security admins" in the second. Any reason for the distinction?</p:text>
    <p:extLst>
      <p:ext uri="{C676402C-5697-4E1C-873F-D02D1690AC5C}">
        <p15:threadingInfo xmlns:p15="http://schemas.microsoft.com/office/powerpoint/2012/main" timeZoneBias="420"/>
      </p:ext>
    </p:extLst>
  </p:cm>
  <p:cm authorId="2" dt="2019-10-16T12:41:50.555" idx="1">
    <p:pos x="106" y="106"/>
    <p:text>I made changed to both bullets</p:text>
    <p:extLst>
      <p:ext uri="{C676402C-5697-4E1C-873F-D02D1690AC5C}">
        <p15:threadingInfo xmlns:p15="http://schemas.microsoft.com/office/powerpoint/2012/main" timeZoneBias="420"/>
      </p:ext>
    </p:extLst>
  </p:cm>
  <p:cm authorId="3" dt="2019-10-17T11:36:26.949" idx="11">
    <p:pos x="106" y="202"/>
    <p:text>[@Kim Kischel] great thanks! so this is approved from your side?</p:text>
    <p:extLst>
      <p:ext uri="{C676402C-5697-4E1C-873F-D02D1690AC5C}">
        <p15:threadingInfo xmlns:p15="http://schemas.microsoft.com/office/powerpoint/2012/main" timeZoneBias="-180">
          <p15:parentCm authorId="2" idx="1"/>
        </p15:threadingInfo>
      </p:ext>
    </p:extLst>
  </p:cm>
  <p:cm authorId="4" dt="2019-10-28T09:56:43.960" idx="1">
    <p:pos x="1505" y="902"/>
    <p:text>SecuriAdmins. [@Adi Regev],  Iassume this is a typo.</p:text>
    <p:extLst>
      <p:ext uri="{C676402C-5697-4E1C-873F-D02D1690AC5C}">
        <p15:threadingInfo xmlns:p15="http://schemas.microsoft.com/office/powerpoint/2012/main" timeZoneBias="-120"/>
      </p:ext>
    </p:extLst>
  </p:cm>
  <p:cm authorId="5" dt="2019-10-30T00:26:06.158" idx="1">
    <p:pos x="7304" y="289"/>
    <p:text>nit: "exporting"?
</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11/25/2019 3:09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‹nr.›</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11/25/2019 3:09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‹nr.›</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B54609-12C6-40B0-9A63-54B7E3BD01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8726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11/25/2019 3:09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9606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4619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11/25/2019 3:09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29301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11/25/2019 3:09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0401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11/25/2019 3:09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56665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1902B1-6E54-4089-A3CA-F7769178BC0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11/25/2019 4:22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08718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D9BFF88-B9B5-4B68-BAE1-09ACB5D03C5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11/25/2019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3443462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9BFF88-B9B5-4B68-BAE1-09ACB5D03C54}"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11/25/2019 4:23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824432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E9D81BCE-B9DC-4B92-9D35-790B62521504}" type="slidenum">
              <a:rPr lang="en-US" smtClean="0"/>
              <a:t>26</a:t>
            </a:fld>
            <a:endParaRPr lang="en-US"/>
          </a:p>
        </p:txBody>
      </p:sp>
    </p:spTree>
    <p:extLst>
      <p:ext uri="{BB962C8B-B14F-4D97-AF65-F5344CB8AC3E}">
        <p14:creationId xmlns:p14="http://schemas.microsoft.com/office/powerpoint/2010/main" val="22356343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D81BCE-B9DC-4B92-9D35-790B625215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0576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9CAC0C-83E7-4249-962B-231BAECB4C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00890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E9D81BCE-B9DC-4B92-9D35-790B62521504}" type="slidenum">
              <a:rPr lang="en-US" smtClean="0"/>
              <a:t>28</a:t>
            </a:fld>
            <a:endParaRPr lang="en-US"/>
          </a:p>
        </p:txBody>
      </p:sp>
    </p:spTree>
    <p:extLst>
      <p:ext uri="{BB962C8B-B14F-4D97-AF65-F5344CB8AC3E}">
        <p14:creationId xmlns:p14="http://schemas.microsoft.com/office/powerpoint/2010/main" val="18854597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D81BCE-B9DC-4B92-9D35-790B625215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9914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9CAC0C-83E7-4249-962B-231BAECB4C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632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8675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3285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 Ready 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41F5E1-0F7F-4ABB-A5CC-E4A04EB74652}"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11/25/2019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93523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11/25/2019 3:09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9395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B54609-12C6-40B0-9A63-54B7E3BD01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93464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11/25/2019 3:09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57357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9831-A30F-4B01-9F1B-150D76281D4A}"/>
              </a:ext>
            </a:extLst>
          </p:cNvPr>
          <p:cNvSpPr>
            <a:spLocks noGrp="1"/>
          </p:cNvSpPr>
          <p:nvPr>
            <p:ph type="title" hasCustomPrompt="1"/>
          </p:nvPr>
        </p:nvSpPr>
        <p:spPr>
          <a:xfrm>
            <a:off x="588263" y="-453671"/>
            <a:ext cx="2250187" cy="307777"/>
          </a:xfrm>
        </p:spPr>
        <p:txBody>
          <a:bodyPr anchor="b"/>
          <a:lstStyle>
            <a:lvl1pPr>
              <a:defRPr sz="2000"/>
            </a:lvl1pPr>
          </a:lstStyle>
          <a:p>
            <a:r>
              <a:rPr lang="en-US" dirty="0"/>
              <a:t>Microsoft Ignite</a:t>
            </a:r>
          </a:p>
        </p:txBody>
      </p:sp>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61102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02605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47363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25189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356557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1007722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591488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153520523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4772589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9035191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909813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4000173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5689219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8142211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43292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8484290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5251516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1092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652627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1835556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560178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97462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23990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337314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05598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642666825"/>
      </p:ext>
    </p:extLst>
  </p:cSld>
  <p:clrMapOvr>
    <a:masterClrMapping/>
  </p:clrMapOvr>
  <p:transition>
    <p:fade/>
  </p:transition>
  <p:extLst>
    <p:ext uri="{DCECCB84-F9BA-43D5-87BE-67443E8EF086}">
      <p15:sldGuideLst xmlns:p15="http://schemas.microsoft.com/office/powerpoint/2012/main"/>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6551D545-C251-4D4D-AB3D-52FE003820E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198137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CE21C6F-6075-4415-8DB6-95500B7ED14F}" type="datetimeFigureOut">
              <a:rPr lang="en-US" smtClean="0"/>
              <a:t>11/25/2019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776F9DD-BC12-415F-A91C-E248FC6270E3}" type="slidenum">
              <a:rPr lang="en-US" smtClean="0"/>
              <a:t>‹nr.›</a:t>
            </a:fld>
            <a:endParaRPr lang="en-US"/>
          </a:p>
        </p:txBody>
      </p:sp>
    </p:spTree>
    <p:extLst>
      <p:ext uri="{BB962C8B-B14F-4D97-AF65-F5344CB8AC3E}">
        <p14:creationId xmlns:p14="http://schemas.microsoft.com/office/powerpoint/2010/main" val="303442491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533417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0049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9556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39760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131227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73574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7E582958-B9FC-45CD-B97B-46119EB37ECC}"/>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6551D545-C251-4D4D-AB3D-52FE003820E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58C618B-6F8C-4BB5-B2CE-C4160DD4BD15}"/>
              </a:ext>
            </a:extLst>
          </p:cNvPr>
          <p:cNvSpPr>
            <a:spLocks noGrp="1"/>
          </p:cNvSpPr>
          <p:nvPr>
            <p:ph type="title" hasCustomPrompt="1"/>
          </p:nvPr>
        </p:nvSpPr>
        <p:spPr>
          <a:xfrm>
            <a:off x="588263" y="-453671"/>
            <a:ext cx="2250187" cy="307777"/>
          </a:xfrm>
        </p:spPr>
        <p:txBody>
          <a:bodyPr anchor="b"/>
          <a:lstStyle>
            <a:lvl1pPr>
              <a:defRPr sz="2000"/>
            </a:lvl1pPr>
          </a:lstStyle>
          <a:p>
            <a:r>
              <a:rPr lang="en-US" dirty="0"/>
              <a:t>Microsoft Ignite</a:t>
            </a:r>
          </a:p>
        </p:txBody>
      </p:sp>
      <p:sp>
        <p:nvSpPr>
          <p:cNvPr id="5" name="Freeform 5" descr="Microsoft Ignite logo">
            <a:extLst>
              <a:ext uri="{FF2B5EF4-FFF2-40B4-BE49-F238E27FC236}">
                <a16:creationId xmlns:a16="http://schemas.microsoft.com/office/drawing/2014/main" id="{D47C6F66-CC29-4F66-9643-C652E6794768}"/>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04697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42273911-33B6-45AC-B46F-3AAF6B3143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285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descr="Microsoft Ignite cube graphic">
            <a:extLst>
              <a:ext uri="{FF2B5EF4-FFF2-40B4-BE49-F238E27FC236}">
                <a16:creationId xmlns:a16="http://schemas.microsoft.com/office/drawing/2014/main" id="{5FE3E21F-3B29-45AF-A62E-40AAF2B12C2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76054" y="0"/>
            <a:ext cx="8115946"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A9F590E8-0FFD-4117-A1DE-0956D272D07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5532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52E0AD10-B370-47BA-99BE-7F79AEBBA3BA}"/>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cube graphic">
            <a:extLst>
              <a:ext uri="{FF2B5EF4-FFF2-40B4-BE49-F238E27FC236}">
                <a16:creationId xmlns:a16="http://schemas.microsoft.com/office/drawing/2014/main" id="{87E693D7-9346-4760-B3C6-BF5E7E96456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3385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Text Placeholder 4">
            <a:extLst>
              <a:ext uri="{FF2B5EF4-FFF2-40B4-BE49-F238E27FC236}">
                <a16:creationId xmlns:a16="http://schemas.microsoft.com/office/drawing/2014/main" id="{D1D9D8AB-A5E5-4799-8223-D54AFD3F0E3E}"/>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26204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57904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42296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03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29E8D49A-E1F4-4A07-AB4E-D44DDE006610}"/>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02894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23495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10030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12420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621485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204698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303845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42159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537959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324199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Text Placeholder 4">
            <a:extLst>
              <a:ext uri="{FF2B5EF4-FFF2-40B4-BE49-F238E27FC236}">
                <a16:creationId xmlns:a16="http://schemas.microsoft.com/office/drawing/2014/main" id="{15DA218C-BA83-4181-901D-C486606417EB}"/>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8581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14248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20311572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3315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043129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546906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8356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a:extLst>
              <a:ext uri="{FF2B5EF4-FFF2-40B4-BE49-F238E27FC236}">
                <a16:creationId xmlns:a16="http://schemas.microsoft.com/office/drawing/2014/main" id="{C3163E2A-0F0F-4D30-BA3B-64D7F94B8B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25505" y="-10888"/>
            <a:ext cx="7666496" cy="6881401"/>
          </a:xfrm>
          <a:prstGeom prst="rect">
            <a:avLst/>
          </a:prstGeom>
        </p:spPr>
      </p:pic>
    </p:spTree>
    <p:extLst>
      <p:ext uri="{BB962C8B-B14F-4D97-AF65-F5344CB8AC3E}">
        <p14:creationId xmlns:p14="http://schemas.microsoft.com/office/powerpoint/2010/main" val="75216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8B979EA3-9237-4885-9E01-A134FAE63F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2078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3098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9433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6045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1291912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55412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3F3BC57-C7E7-4BFF-8DFE-C39C056C1AF0}"/>
              </a:ext>
            </a:extLst>
          </p:cNvPr>
          <p:cNvSpPr>
            <a:spLocks noGrp="1"/>
          </p:cNvSpPr>
          <p:nvPr>
            <p:ph type="title" hasCustomPrompt="1"/>
          </p:nvPr>
        </p:nvSpPr>
        <p:spPr>
          <a:xfrm>
            <a:off x="588263" y="-453671"/>
            <a:ext cx="2250187" cy="307777"/>
          </a:xfrm>
        </p:spPr>
        <p:txBody>
          <a:bodyPr anchor="b"/>
          <a:lstStyle>
            <a:lvl1pPr>
              <a:defRPr sz="2000"/>
            </a:lvl1pPr>
          </a:lstStyle>
          <a:p>
            <a:r>
              <a:rPr lang="en-US" dirty="0"/>
              <a:t>Microsoft Ignite</a:t>
            </a:r>
          </a:p>
        </p:txBody>
      </p:sp>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65236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873E140-EBBD-4F8B-AAA0-9EDEFA8348C0}"/>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7831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B9799F4E-39BB-44E0-8B93-02F3DE8B85DF}"/>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9755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F09799ED-D3DF-469B-BE50-2A807A69EDAA}"/>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7968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7" name="Text Placeholder 4">
            <a:extLst>
              <a:ext uri="{FF2B5EF4-FFF2-40B4-BE49-F238E27FC236}">
                <a16:creationId xmlns:a16="http://schemas.microsoft.com/office/drawing/2014/main" id="{6ED069A2-9F98-4C10-83D7-C44895A0186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329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5818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8737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367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4885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28183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15479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866671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358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60412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043967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987449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68353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01041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7854159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6332745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1511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5223795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33262731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790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10980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169275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6465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78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98429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4164992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8176862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27444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76060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58797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14977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14050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76272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image" Target="../media/image1.emf"/><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theme" Target="../theme/theme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8"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image" Target="../media/image1.emf"/><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theme" Target="../theme/theme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8"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21" Type="http://schemas.openxmlformats.org/officeDocument/2006/relationships/slideLayout" Target="../slideLayouts/slideLayout114.xml"/><Relationship Id="rId34" Type="http://schemas.openxmlformats.org/officeDocument/2006/relationships/slideLayout" Target="../slideLayouts/slideLayout127.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33" Type="http://schemas.openxmlformats.org/officeDocument/2006/relationships/slideLayout" Target="../slideLayouts/slideLayout126.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29" Type="http://schemas.openxmlformats.org/officeDocument/2006/relationships/slideLayout" Target="../slideLayouts/slideLayout122.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32" Type="http://schemas.openxmlformats.org/officeDocument/2006/relationships/slideLayout" Target="../slideLayouts/slideLayout125.xml"/><Relationship Id="rId37" Type="http://schemas.openxmlformats.org/officeDocument/2006/relationships/image" Target="../media/image1.emf"/><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36" Type="http://schemas.openxmlformats.org/officeDocument/2006/relationships/theme" Target="../theme/theme4.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31" Type="http://schemas.openxmlformats.org/officeDocument/2006/relationships/slideLayout" Target="../slideLayouts/slideLayout124.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 Id="rId30" Type="http://schemas.openxmlformats.org/officeDocument/2006/relationships/slideLayout" Target="../slideLayouts/slideLayout123.xml"/><Relationship Id="rId35" Type="http://schemas.openxmlformats.org/officeDocument/2006/relationships/slideLayout" Target="../slideLayouts/slideLayout128.xml"/><Relationship Id="rId8" Type="http://schemas.openxmlformats.org/officeDocument/2006/relationships/slideLayout" Target="../slideLayouts/slideLayout101.xml"/><Relationship Id="rId3" Type="http://schemas.openxmlformats.org/officeDocument/2006/relationships/slideLayout" Target="../slideLayouts/slideLayout9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577" r:id="rId2"/>
    <p:sldLayoutId id="2147484610" r:id="rId3"/>
    <p:sldLayoutId id="2147484833" r:id="rId4"/>
    <p:sldLayoutId id="2147484834" r:id="rId5"/>
    <p:sldLayoutId id="2147484710" r:id="rId6"/>
    <p:sldLayoutId id="2147484240" r:id="rId7"/>
    <p:sldLayoutId id="2147484736" r:id="rId8"/>
    <p:sldLayoutId id="2147484474" r:id="rId9"/>
    <p:sldLayoutId id="2147484639" r:id="rId10"/>
    <p:sldLayoutId id="2147484603" r:id="rId11"/>
    <p:sldLayoutId id="2147484751" r:id="rId12"/>
    <p:sldLayoutId id="2147484752" r:id="rId13"/>
    <p:sldLayoutId id="2147484777" r:id="rId14"/>
    <p:sldLayoutId id="2147484835" r:id="rId15"/>
    <p:sldLayoutId id="2147484836" r:id="rId16"/>
    <p:sldLayoutId id="2147484837" r:id="rId17"/>
    <p:sldLayoutId id="2147484838" r:id="rId18"/>
    <p:sldLayoutId id="2147484839" r:id="rId19"/>
    <p:sldLayoutId id="2147484783" r:id="rId20"/>
    <p:sldLayoutId id="2147484784" r:id="rId21"/>
    <p:sldLayoutId id="2147484785" r:id="rId22"/>
    <p:sldLayoutId id="2147484786" r:id="rId23"/>
    <p:sldLayoutId id="2147484787" r:id="rId24"/>
    <p:sldLayoutId id="2147484249" r:id="rId25"/>
    <p:sldLayoutId id="2147484584" r:id="rId26"/>
    <p:sldLayoutId id="2147484671" r:id="rId27"/>
    <p:sldLayoutId id="2147484673" r:id="rId28"/>
    <p:sldLayoutId id="2147484585" r:id="rId29"/>
    <p:sldLayoutId id="2147484299" r:id="rId30"/>
    <p:sldLayoutId id="214748426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37335655"/>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 id="2147484859" r:id="rId19"/>
    <p:sldLayoutId id="2147484860" r:id="rId20"/>
    <p:sldLayoutId id="2147484861" r:id="rId21"/>
    <p:sldLayoutId id="2147484862" r:id="rId22"/>
    <p:sldLayoutId id="2147484863" r:id="rId23"/>
    <p:sldLayoutId id="2147484864" r:id="rId24"/>
    <p:sldLayoutId id="2147484865" r:id="rId25"/>
    <p:sldLayoutId id="2147484866" r:id="rId26"/>
    <p:sldLayoutId id="2147484867" r:id="rId27"/>
    <p:sldLayoutId id="2147484868" r:id="rId28"/>
    <p:sldLayoutId id="2147484869" r:id="rId29"/>
    <p:sldLayoutId id="2147484870" r:id="rId30"/>
    <p:sldLayoutId id="214748487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9163514"/>
      </p:ext>
    </p:extLst>
  </p:cSld>
  <p:clrMap bg1="dk1" tx1="lt1" bg2="dk2" tx2="lt2" accent1="accent1" accent2="accent2" accent3="accent3" accent4="accent4" accent5="accent5" accent6="accent6" hlink="hlink" folHlink="folHlink"/>
  <p:sldLayoutIdLst>
    <p:sldLayoutId id="2147484873" r:id="rId1"/>
    <p:sldLayoutId id="2147484874" r:id="rId2"/>
    <p:sldLayoutId id="2147484904" r:id="rId3"/>
    <p:sldLayoutId id="2147484905" r:id="rId4"/>
    <p:sldLayoutId id="2147484877" r:id="rId5"/>
    <p:sldLayoutId id="2147484878" r:id="rId6"/>
    <p:sldLayoutId id="2147484879" r:id="rId7"/>
    <p:sldLayoutId id="2147484880" r:id="rId8"/>
    <p:sldLayoutId id="2147484881" r:id="rId9"/>
    <p:sldLayoutId id="2147484882" r:id="rId10"/>
    <p:sldLayoutId id="2147484883" r:id="rId11"/>
    <p:sldLayoutId id="2147484884" r:id="rId12"/>
    <p:sldLayoutId id="2147484885" r:id="rId13"/>
    <p:sldLayoutId id="2147484886" r:id="rId14"/>
    <p:sldLayoutId id="2147484887" r:id="rId15"/>
    <p:sldLayoutId id="2147484888" r:id="rId16"/>
    <p:sldLayoutId id="2147484889" r:id="rId17"/>
    <p:sldLayoutId id="2147484890" r:id="rId18"/>
    <p:sldLayoutId id="2147484891" r:id="rId19"/>
    <p:sldLayoutId id="2147484892" r:id="rId20"/>
    <p:sldLayoutId id="2147484893" r:id="rId21"/>
    <p:sldLayoutId id="2147484906" r:id="rId22"/>
    <p:sldLayoutId id="2147484907" r:id="rId23"/>
    <p:sldLayoutId id="2147484896" r:id="rId24"/>
    <p:sldLayoutId id="2147484897" r:id="rId25"/>
    <p:sldLayoutId id="2147484898" r:id="rId26"/>
    <p:sldLayoutId id="2147484899" r:id="rId27"/>
    <p:sldLayoutId id="2147484900" r:id="rId28"/>
    <p:sldLayoutId id="2147484901" r:id="rId29"/>
    <p:sldLayoutId id="2147484902" r:id="rId30"/>
    <p:sldLayoutId id="214748490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711869143"/>
      </p:ext>
    </p:extLst>
  </p:cSld>
  <p:clrMap bg1="lt1" tx1="dk1" bg2="lt2" tx2="dk2" accent1="accent1" accent2="accent2" accent3="accent3" accent4="accent4" accent5="accent5" accent6="accent6" hlink="hlink" folHlink="folHlink"/>
  <p:sldLayoutIdLst>
    <p:sldLayoutId id="2147484909" r:id="rId1"/>
    <p:sldLayoutId id="2147484910" r:id="rId2"/>
    <p:sldLayoutId id="2147484911" r:id="rId3"/>
    <p:sldLayoutId id="2147484912" r:id="rId4"/>
    <p:sldLayoutId id="2147484913" r:id="rId5"/>
    <p:sldLayoutId id="2147484914" r:id="rId6"/>
    <p:sldLayoutId id="2147484915" r:id="rId7"/>
    <p:sldLayoutId id="2147484916" r:id="rId8"/>
    <p:sldLayoutId id="2147484917" r:id="rId9"/>
    <p:sldLayoutId id="2147484918" r:id="rId10"/>
    <p:sldLayoutId id="2147484919" r:id="rId11"/>
    <p:sldLayoutId id="2147484920" r:id="rId12"/>
    <p:sldLayoutId id="2147484921" r:id="rId13"/>
    <p:sldLayoutId id="2147484922" r:id="rId14"/>
    <p:sldLayoutId id="2147484923" r:id="rId15"/>
    <p:sldLayoutId id="2147484924" r:id="rId16"/>
    <p:sldLayoutId id="2147484925" r:id="rId17"/>
    <p:sldLayoutId id="2147484926" r:id="rId18"/>
    <p:sldLayoutId id="2147484927" r:id="rId19"/>
    <p:sldLayoutId id="2147484928" r:id="rId20"/>
    <p:sldLayoutId id="2147484929" r:id="rId21"/>
    <p:sldLayoutId id="2147484930" r:id="rId22"/>
    <p:sldLayoutId id="2147484931" r:id="rId23"/>
    <p:sldLayoutId id="2147484932" r:id="rId24"/>
    <p:sldLayoutId id="2147484933" r:id="rId25"/>
    <p:sldLayoutId id="2147484934" r:id="rId26"/>
    <p:sldLayoutId id="2147484935" r:id="rId27"/>
    <p:sldLayoutId id="2147484936" r:id="rId28"/>
    <p:sldLayoutId id="2147484937" r:id="rId29"/>
    <p:sldLayoutId id="2147484938" r:id="rId30"/>
    <p:sldLayoutId id="2147484939" r:id="rId31"/>
    <p:sldLayoutId id="2147484940" r:id="rId32"/>
    <p:sldLayoutId id="2147484941" r:id="rId33"/>
    <p:sldLayoutId id="2147484942" r:id="rId34"/>
    <p:sldLayoutId id="2147484943"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microsoft.com/office/2007/relationships/hdphoto" Target="../media/hdphoto1.wdp"/><Relationship Id="rId2" Type="http://schemas.openxmlformats.org/officeDocument/2006/relationships/notesSlide" Target="../notesSlides/notesSlide7.xml"/><Relationship Id="rId1" Type="http://schemas.openxmlformats.org/officeDocument/2006/relationships/slideLayout" Target="../slideLayouts/slideLayout103.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99.xml"/><Relationship Id="rId4" Type="http://schemas.openxmlformats.org/officeDocument/2006/relationships/image" Target="../media/image27.sv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7" Type="http://schemas.microsoft.com/office/2007/relationships/hdphoto" Target="../media/hdphoto1.wdp"/><Relationship Id="rId2" Type="http://schemas.openxmlformats.org/officeDocument/2006/relationships/notesSlide" Target="../notesSlides/notesSlide9.xml"/><Relationship Id="rId1" Type="http://schemas.openxmlformats.org/officeDocument/2006/relationships/slideLayout" Target="../slideLayouts/slideLayout103.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99.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7" Type="http://schemas.microsoft.com/office/2007/relationships/hdphoto" Target="../media/hdphoto1.wdp"/><Relationship Id="rId2" Type="http://schemas.openxmlformats.org/officeDocument/2006/relationships/notesSlide" Target="../notesSlides/notesSlide10.xml"/><Relationship Id="rId1" Type="http://schemas.openxmlformats.org/officeDocument/2006/relationships/slideLayout" Target="../slideLayouts/slideLayout103.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Layout" Target="../slideLayouts/slideLayout99.xml"/><Relationship Id="rId4" Type="http://schemas.openxmlformats.org/officeDocument/2006/relationships/image" Target="../media/image29.sv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03.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8.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7" Type="http://schemas.microsoft.com/office/2007/relationships/hdphoto" Target="../media/hdphoto1.wdp"/><Relationship Id="rId2" Type="http://schemas.openxmlformats.org/officeDocument/2006/relationships/notesSlide" Target="../notesSlides/notesSlide13.xml"/><Relationship Id="rId1" Type="http://schemas.openxmlformats.org/officeDocument/2006/relationships/slideLayout" Target="../slideLayouts/slideLayout103.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7" Type="http://schemas.microsoft.com/office/2007/relationships/hdphoto" Target="../media/hdphoto1.wdp"/><Relationship Id="rId2" Type="http://schemas.openxmlformats.org/officeDocument/2006/relationships/notesSlide" Target="../notesSlides/notesSlide14.xml"/><Relationship Id="rId1" Type="http://schemas.openxmlformats.org/officeDocument/2006/relationships/slideLayout" Target="../slideLayouts/slideLayout103.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9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3.png"/><Relationship Id="rId4"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9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7.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27.xml"/><Relationship Id="rId5" Type="http://schemas.openxmlformats.org/officeDocument/2006/relationships/comments" Target="../comments/comment1.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7.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7.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34.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10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3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hyperlink" Target="http://techiners.blogspot.in/2014/08/sql-query-performance-issue.html" TargetMode="External"/><Relationship Id="rId2" Type="http://schemas.openxmlformats.org/officeDocument/2006/relationships/image" Target="../media/image43.png"/><Relationship Id="rId1" Type="http://schemas.openxmlformats.org/officeDocument/2006/relationships/slideLayout" Target="../slideLayouts/slideLayout103.xml"/><Relationship Id="rId6" Type="http://schemas.openxmlformats.org/officeDocument/2006/relationships/image" Target="../media/image47.png"/><Relationship Id="rId11" Type="http://schemas.openxmlformats.org/officeDocument/2006/relationships/hyperlink" Target="http://danakatherinescully.deviantart.com/art/Transparent-Diamond-433918250" TargetMode="External"/><Relationship Id="rId5" Type="http://schemas.openxmlformats.org/officeDocument/2006/relationships/image" Target="../media/image46.png"/><Relationship Id="rId10" Type="http://schemas.openxmlformats.org/officeDocument/2006/relationships/image" Target="../media/image50.png"/><Relationship Id="rId4" Type="http://schemas.openxmlformats.org/officeDocument/2006/relationships/image" Target="../media/image45.png"/><Relationship Id="rId9" Type="http://schemas.openxmlformats.org/officeDocument/2006/relationships/image" Target="../media/image49.png"/></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41.xml.rels><?xml version="1.0" encoding="UTF-8" standalone="yes"?>
<Relationships xmlns="http://schemas.openxmlformats.org/package/2006/relationships"><Relationship Id="rId2" Type="http://schemas.openxmlformats.org/officeDocument/2006/relationships/hyperlink" Target="https://www.moderndata.ai/2019/11/overview-of-ignite-2019/" TargetMode="External"/><Relationship Id="rId1" Type="http://schemas.openxmlformats.org/officeDocument/2006/relationships/slideLayout" Target="../slideLayouts/slideLayout9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0.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0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99.xml"/><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9.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DCC9D1D-72EA-4AEF-8664-8353A1EA4534}"/>
              </a:ext>
            </a:extLst>
          </p:cNvPr>
          <p:cNvSpPr>
            <a:spLocks noGrp="1"/>
          </p:cNvSpPr>
          <p:nvPr>
            <p:ph type="title"/>
          </p:nvPr>
        </p:nvSpPr>
        <p:spPr/>
        <p:txBody>
          <a:bodyPr/>
          <a:lstStyle/>
          <a:p>
            <a:r>
              <a:rPr lang="en-US" dirty="0"/>
              <a:t>Microsoft Ignite recap – BI &amp; DWH </a:t>
            </a:r>
            <a:endParaRPr lang="da-DK" dirty="0"/>
          </a:p>
        </p:txBody>
      </p:sp>
      <p:sp>
        <p:nvSpPr>
          <p:cNvPr id="4" name="Pladsholder til indhold 3">
            <a:extLst>
              <a:ext uri="{FF2B5EF4-FFF2-40B4-BE49-F238E27FC236}">
                <a16:creationId xmlns:a16="http://schemas.microsoft.com/office/drawing/2014/main" id="{96031E0E-CD59-4C60-AAF5-A9EEE37EF4A4}"/>
              </a:ext>
            </a:extLst>
          </p:cNvPr>
          <p:cNvSpPr>
            <a:spLocks noGrp="1"/>
          </p:cNvSpPr>
          <p:nvPr>
            <p:ph sz="quarter" idx="10"/>
          </p:nvPr>
        </p:nvSpPr>
        <p:spPr>
          <a:xfrm>
            <a:off x="584200" y="1435100"/>
            <a:ext cx="11018838" cy="5182957"/>
          </a:xfrm>
        </p:spPr>
        <p:txBody>
          <a:bodyPr numCol="2"/>
          <a:lstStyle/>
          <a:p>
            <a:r>
              <a:rPr lang="en-US" dirty="0"/>
              <a:t>Data Platform</a:t>
            </a:r>
          </a:p>
          <a:p>
            <a:pPr lvl="1"/>
            <a:r>
              <a:rPr lang="en-US" dirty="0"/>
              <a:t>Azure Synapse Analytics (preview)</a:t>
            </a:r>
          </a:p>
          <a:p>
            <a:pPr lvl="1"/>
            <a:r>
              <a:rPr lang="en-US" dirty="0"/>
              <a:t>Azure Data Factory Wrangling Dataflows (preview)</a:t>
            </a:r>
          </a:p>
          <a:p>
            <a:pPr lvl="1"/>
            <a:r>
              <a:rPr lang="en-US" dirty="0"/>
              <a:t>SQL Server 2019 GA</a:t>
            </a:r>
          </a:p>
          <a:p>
            <a:endParaRPr lang="en-US" dirty="0"/>
          </a:p>
          <a:p>
            <a:r>
              <a:rPr lang="en-US" dirty="0"/>
              <a:t>Enterprise Power BI</a:t>
            </a:r>
          </a:p>
          <a:p>
            <a:pPr lvl="1"/>
            <a:r>
              <a:rPr lang="en-US" dirty="0"/>
              <a:t>Enterprise information management capabilities</a:t>
            </a:r>
          </a:p>
          <a:p>
            <a:pPr lvl="1"/>
            <a:r>
              <a:rPr lang="en-US" dirty="0"/>
              <a:t>Large models in Power BI</a:t>
            </a:r>
          </a:p>
          <a:p>
            <a:pPr lvl="1"/>
            <a:r>
              <a:rPr lang="en-US" dirty="0"/>
              <a:t>XMLA write endpoint </a:t>
            </a:r>
            <a:r>
              <a:rPr lang="en-US" dirty="0" err="1"/>
              <a:t>snart</a:t>
            </a:r>
            <a:r>
              <a:rPr lang="en-US" dirty="0"/>
              <a:t> </a:t>
            </a:r>
            <a:r>
              <a:rPr lang="en-US" dirty="0" err="1"/>
              <a:t>i</a:t>
            </a:r>
            <a:r>
              <a:rPr lang="en-US" dirty="0"/>
              <a:t> preview</a:t>
            </a:r>
          </a:p>
          <a:p>
            <a:pPr lvl="1"/>
            <a:r>
              <a:rPr lang="en-US" dirty="0"/>
              <a:t>Power BI Dataflows </a:t>
            </a:r>
            <a:r>
              <a:rPr lang="en-US" dirty="0" err="1"/>
              <a:t>nyheder</a:t>
            </a:r>
            <a:endParaRPr lang="en-US" dirty="0"/>
          </a:p>
          <a:p>
            <a:endParaRPr lang="en-US" dirty="0"/>
          </a:p>
          <a:p>
            <a:r>
              <a:rPr lang="en-US" dirty="0" err="1"/>
              <a:t>Øvrige</a:t>
            </a:r>
            <a:r>
              <a:rPr lang="en-US" dirty="0"/>
              <a:t> Power Platform</a:t>
            </a:r>
          </a:p>
          <a:p>
            <a:pPr lvl="1"/>
            <a:r>
              <a:rPr lang="en-US" dirty="0"/>
              <a:t>Microsoft Flow -&gt; Power Automate</a:t>
            </a:r>
          </a:p>
          <a:p>
            <a:pPr lvl="1"/>
            <a:r>
              <a:rPr lang="en-US" dirty="0"/>
              <a:t>UI Flows (RPA)</a:t>
            </a:r>
          </a:p>
          <a:p>
            <a:pPr lvl="1"/>
            <a:r>
              <a:rPr lang="en-US" dirty="0"/>
              <a:t>Power Virtual Agents</a:t>
            </a:r>
          </a:p>
          <a:p>
            <a:pPr lvl="1"/>
            <a:r>
              <a:rPr lang="en-US" dirty="0"/>
              <a:t>ALM Pipelines </a:t>
            </a:r>
            <a:r>
              <a:rPr lang="en-US" dirty="0" err="1"/>
              <a:t>i</a:t>
            </a:r>
            <a:r>
              <a:rPr lang="en-US" dirty="0"/>
              <a:t> Power BI</a:t>
            </a:r>
          </a:p>
          <a:p>
            <a:pPr lvl="1"/>
            <a:r>
              <a:rPr lang="en-US" dirty="0" err="1"/>
              <a:t>Opgrader</a:t>
            </a:r>
            <a:r>
              <a:rPr lang="en-US" dirty="0"/>
              <a:t> Power BI workspace </a:t>
            </a:r>
            <a:r>
              <a:rPr lang="en-US" dirty="0" err="1"/>
              <a:t>fra</a:t>
            </a:r>
            <a:r>
              <a:rPr lang="en-US" dirty="0"/>
              <a:t> v1 </a:t>
            </a:r>
            <a:r>
              <a:rPr lang="en-US" dirty="0" err="1"/>
              <a:t>til</a:t>
            </a:r>
            <a:r>
              <a:rPr lang="en-US" dirty="0"/>
              <a:t> v2</a:t>
            </a:r>
          </a:p>
          <a:p>
            <a:pPr lvl="1"/>
            <a:r>
              <a:rPr lang="en-US" dirty="0"/>
              <a:t>Decomposition Tree </a:t>
            </a:r>
            <a:r>
              <a:rPr lang="en-US" dirty="0" err="1"/>
              <a:t>i</a:t>
            </a:r>
            <a:r>
              <a:rPr lang="en-US" dirty="0"/>
              <a:t> Power BI</a:t>
            </a:r>
          </a:p>
          <a:p>
            <a:pPr lvl="1"/>
            <a:r>
              <a:rPr lang="en-US" dirty="0" err="1"/>
              <a:t>Bedre</a:t>
            </a:r>
            <a:r>
              <a:rPr lang="en-US" dirty="0"/>
              <a:t> Teams </a:t>
            </a:r>
            <a:r>
              <a:rPr lang="en-US" dirty="0" err="1"/>
              <a:t>og</a:t>
            </a:r>
            <a:r>
              <a:rPr lang="en-US" dirty="0"/>
              <a:t> Power BI integration</a:t>
            </a:r>
            <a:endParaRPr lang="da-DK" dirty="0"/>
          </a:p>
        </p:txBody>
      </p:sp>
    </p:spTree>
    <p:extLst>
      <p:ext uri="{BB962C8B-B14F-4D97-AF65-F5344CB8AC3E}">
        <p14:creationId xmlns:p14="http://schemas.microsoft.com/office/powerpoint/2010/main" val="253788764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A0ECE-8016-4751-8FF0-5D99B800B0FB}"/>
              </a:ext>
            </a:extLst>
          </p:cNvPr>
          <p:cNvSpPr>
            <a:spLocks noGrp="1"/>
          </p:cNvSpPr>
          <p:nvPr>
            <p:ph type="title"/>
          </p:nvPr>
        </p:nvSpPr>
        <p:spPr>
          <a:xfrm>
            <a:off x="590868" y="286488"/>
            <a:ext cx="11018520" cy="553998"/>
          </a:xfrm>
        </p:spPr>
        <p:txBody>
          <a:bodyPr/>
          <a:lstStyle/>
          <a:p>
            <a:r>
              <a:rPr lang="en-US" dirty="0"/>
              <a:t>Analytics using Azure Synapse</a:t>
            </a:r>
          </a:p>
        </p:txBody>
      </p:sp>
      <p:sp>
        <p:nvSpPr>
          <p:cNvPr id="60" name="Rectangle 59">
            <a:extLst>
              <a:ext uri="{FF2B5EF4-FFF2-40B4-BE49-F238E27FC236}">
                <a16:creationId xmlns:a16="http://schemas.microsoft.com/office/drawing/2014/main" id="{F7BC1785-E638-4204-B3B0-F491B8D83246}"/>
              </a:ext>
            </a:extLst>
          </p:cNvPr>
          <p:cNvSpPr/>
          <p:nvPr/>
        </p:nvSpPr>
        <p:spPr bwMode="auto">
          <a:xfrm>
            <a:off x="1898633" y="2224351"/>
            <a:ext cx="9991759" cy="43399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70C3"/>
              </a:solidFill>
              <a:effectLst/>
              <a:uLnTx/>
              <a:uFillTx/>
              <a:latin typeface="Segoe UI"/>
              <a:ea typeface="+mn-ea"/>
              <a:cs typeface="+mn-cs"/>
            </a:endParaRPr>
          </a:p>
        </p:txBody>
      </p:sp>
      <p:grpSp>
        <p:nvGrpSpPr>
          <p:cNvPr id="61" name="Group 60">
            <a:extLst>
              <a:ext uri="{FF2B5EF4-FFF2-40B4-BE49-F238E27FC236}">
                <a16:creationId xmlns:a16="http://schemas.microsoft.com/office/drawing/2014/main" id="{A4540135-50D0-42B6-A204-06DBE72C00E9}"/>
              </a:ext>
            </a:extLst>
          </p:cNvPr>
          <p:cNvGrpSpPr/>
          <p:nvPr/>
        </p:nvGrpSpPr>
        <p:grpSpPr>
          <a:xfrm>
            <a:off x="2090395" y="2306586"/>
            <a:ext cx="7232966" cy="3139907"/>
            <a:chOff x="1115729" y="2187385"/>
            <a:chExt cx="7655325" cy="3311529"/>
          </a:xfrm>
        </p:grpSpPr>
        <p:sp>
          <p:nvSpPr>
            <p:cNvPr id="62" name="Rectangle 61">
              <a:extLst>
                <a:ext uri="{FF2B5EF4-FFF2-40B4-BE49-F238E27FC236}">
                  <a16:creationId xmlns:a16="http://schemas.microsoft.com/office/drawing/2014/main" id="{425C7CAD-93AF-4155-9C03-032B8EB1ED48}"/>
                </a:ext>
              </a:extLst>
            </p:cNvPr>
            <p:cNvSpPr/>
            <p:nvPr/>
          </p:nvSpPr>
          <p:spPr bwMode="auto">
            <a:xfrm>
              <a:off x="1116434" y="2454682"/>
              <a:ext cx="7654620" cy="30442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63" name="Rectangle 62">
              <a:extLst>
                <a:ext uri="{FF2B5EF4-FFF2-40B4-BE49-F238E27FC236}">
                  <a16:creationId xmlns:a16="http://schemas.microsoft.com/office/drawing/2014/main" id="{15899556-721E-4840-948E-4B6749A083C5}"/>
                </a:ext>
              </a:extLst>
            </p:cNvPr>
            <p:cNvSpPr/>
            <p:nvPr/>
          </p:nvSpPr>
          <p:spPr bwMode="auto">
            <a:xfrm>
              <a:off x="1115729" y="2187385"/>
              <a:ext cx="1820290" cy="2771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Azure Synapse</a:t>
              </a:r>
            </a:p>
          </p:txBody>
        </p:sp>
      </p:grpSp>
      <p:sp>
        <p:nvSpPr>
          <p:cNvPr id="64" name="Rectangle 63">
            <a:extLst>
              <a:ext uri="{FF2B5EF4-FFF2-40B4-BE49-F238E27FC236}">
                <a16:creationId xmlns:a16="http://schemas.microsoft.com/office/drawing/2014/main" id="{D8999A6F-6A82-4419-9138-6A4378ECC4B7}"/>
              </a:ext>
            </a:extLst>
          </p:cNvPr>
          <p:cNvSpPr/>
          <p:nvPr/>
        </p:nvSpPr>
        <p:spPr bwMode="auto">
          <a:xfrm>
            <a:off x="2200248" y="3097473"/>
            <a:ext cx="7018405" cy="2228964"/>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Platform</a:t>
            </a:r>
          </a:p>
        </p:txBody>
      </p:sp>
      <p:sp>
        <p:nvSpPr>
          <p:cNvPr id="97" name="Rectangle 96">
            <a:extLst>
              <a:ext uri="{FF2B5EF4-FFF2-40B4-BE49-F238E27FC236}">
                <a16:creationId xmlns:a16="http://schemas.microsoft.com/office/drawing/2014/main" id="{ED65277E-77F5-497F-A6A4-C23F72538D37}"/>
              </a:ext>
            </a:extLst>
          </p:cNvPr>
          <p:cNvSpPr/>
          <p:nvPr/>
        </p:nvSpPr>
        <p:spPr bwMode="auto">
          <a:xfrm>
            <a:off x="3296619" y="4782499"/>
            <a:ext cx="1523410" cy="41388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METASTORE</a:t>
            </a:r>
          </a:p>
        </p:txBody>
      </p:sp>
      <p:sp>
        <p:nvSpPr>
          <p:cNvPr id="98" name="Rectangle 97">
            <a:extLst>
              <a:ext uri="{FF2B5EF4-FFF2-40B4-BE49-F238E27FC236}">
                <a16:creationId xmlns:a16="http://schemas.microsoft.com/office/drawing/2014/main" id="{AD1A1378-9324-4DD0-8E7C-062C35AF126C}"/>
              </a:ext>
            </a:extLst>
          </p:cNvPr>
          <p:cNvSpPr/>
          <p:nvPr/>
        </p:nvSpPr>
        <p:spPr bwMode="auto">
          <a:xfrm>
            <a:off x="3296619" y="3746033"/>
            <a:ext cx="1523409" cy="40817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SECURITY</a:t>
            </a:r>
          </a:p>
        </p:txBody>
      </p:sp>
      <p:sp>
        <p:nvSpPr>
          <p:cNvPr id="99" name="Rectangle 98">
            <a:extLst>
              <a:ext uri="{FF2B5EF4-FFF2-40B4-BE49-F238E27FC236}">
                <a16:creationId xmlns:a16="http://schemas.microsoft.com/office/drawing/2014/main" id="{CBCC81F6-938E-43BC-BD6A-245430793BD8}"/>
              </a:ext>
            </a:extLst>
          </p:cNvPr>
          <p:cNvSpPr/>
          <p:nvPr/>
        </p:nvSpPr>
        <p:spPr bwMode="auto">
          <a:xfrm>
            <a:off x="3296619" y="3224941"/>
            <a:ext cx="1523409" cy="41388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MANAGEMENT</a:t>
            </a:r>
          </a:p>
        </p:txBody>
      </p:sp>
      <p:sp>
        <p:nvSpPr>
          <p:cNvPr id="100" name="Rectangle 99">
            <a:extLst>
              <a:ext uri="{FF2B5EF4-FFF2-40B4-BE49-F238E27FC236}">
                <a16:creationId xmlns:a16="http://schemas.microsoft.com/office/drawing/2014/main" id="{A8BC269B-BAAB-4510-83F5-B44199DA7B97}"/>
              </a:ext>
            </a:extLst>
          </p:cNvPr>
          <p:cNvSpPr/>
          <p:nvPr/>
        </p:nvSpPr>
        <p:spPr bwMode="auto">
          <a:xfrm>
            <a:off x="3296619" y="4261409"/>
            <a:ext cx="1523409" cy="41388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MONITORING</a:t>
            </a:r>
          </a:p>
        </p:txBody>
      </p:sp>
      <p:cxnSp>
        <p:nvCxnSpPr>
          <p:cNvPr id="101" name="Straight Connector 100">
            <a:extLst>
              <a:ext uri="{FF2B5EF4-FFF2-40B4-BE49-F238E27FC236}">
                <a16:creationId xmlns:a16="http://schemas.microsoft.com/office/drawing/2014/main" id="{3644E010-1A35-4198-A84A-F046ECFB819D}"/>
              </a:ext>
              <a:ext uri="{C183D7F6-B498-43B3-948B-1728B52AA6E4}">
                <adec:decorative xmlns:adec="http://schemas.microsoft.com/office/drawing/2017/decorative" val="1"/>
              </a:ext>
            </a:extLst>
          </p:cNvPr>
          <p:cNvCxnSpPr>
            <a:cxnSpLocks/>
          </p:cNvCxnSpPr>
          <p:nvPr/>
        </p:nvCxnSpPr>
        <p:spPr>
          <a:xfrm>
            <a:off x="3131677" y="3224941"/>
            <a:ext cx="0" cy="1971444"/>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27D63F7D-B1A9-4107-9F37-23AB30238CED}"/>
              </a:ext>
            </a:extLst>
          </p:cNvPr>
          <p:cNvSpPr/>
          <p:nvPr/>
        </p:nvSpPr>
        <p:spPr bwMode="auto">
          <a:xfrm>
            <a:off x="4963016" y="4951053"/>
            <a:ext cx="3980957" cy="2453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DATA INTEGRATION</a:t>
            </a:r>
          </a:p>
        </p:txBody>
      </p:sp>
      <p:grpSp>
        <p:nvGrpSpPr>
          <p:cNvPr id="103" name="Group 102">
            <a:extLst>
              <a:ext uri="{FF2B5EF4-FFF2-40B4-BE49-F238E27FC236}">
                <a16:creationId xmlns:a16="http://schemas.microsoft.com/office/drawing/2014/main" id="{36EF8D6F-689C-4C0D-ABF1-0CED1B2D8EE5}"/>
              </a:ext>
            </a:extLst>
          </p:cNvPr>
          <p:cNvGrpSpPr/>
          <p:nvPr/>
        </p:nvGrpSpPr>
        <p:grpSpPr>
          <a:xfrm>
            <a:off x="6981653" y="4437029"/>
            <a:ext cx="1962321" cy="465360"/>
            <a:chOff x="5911431" y="4135704"/>
            <a:chExt cx="2076908" cy="490796"/>
          </a:xfrm>
        </p:grpSpPr>
        <p:sp>
          <p:nvSpPr>
            <p:cNvPr id="104" name="Rectangle 103">
              <a:extLst>
                <a:ext uri="{FF2B5EF4-FFF2-40B4-BE49-F238E27FC236}">
                  <a16:creationId xmlns:a16="http://schemas.microsoft.com/office/drawing/2014/main" id="{69750CB4-F420-41E9-93D7-19F6270C280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5" name="Picture 4">
              <a:extLst>
                <a:ext uri="{FF2B5EF4-FFF2-40B4-BE49-F238E27FC236}">
                  <a16:creationId xmlns:a16="http://schemas.microsoft.com/office/drawing/2014/main" id="{A7DC6830-A26B-41BA-BA7B-4BFD83E142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106" name="Rectangle 105">
            <a:extLst>
              <a:ext uri="{FF2B5EF4-FFF2-40B4-BE49-F238E27FC236}">
                <a16:creationId xmlns:a16="http://schemas.microsoft.com/office/drawing/2014/main" id="{B7D59500-A999-4459-B011-9A9200A7FC2C}"/>
              </a:ext>
            </a:extLst>
          </p:cNvPr>
          <p:cNvSpPr/>
          <p:nvPr/>
        </p:nvSpPr>
        <p:spPr bwMode="auto">
          <a:xfrm>
            <a:off x="4963017" y="4439125"/>
            <a:ext cx="1970004" cy="46536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SQL</a:t>
            </a:r>
          </a:p>
        </p:txBody>
      </p:sp>
      <p:sp>
        <p:nvSpPr>
          <p:cNvPr id="107" name="TextBox 106">
            <a:extLst>
              <a:ext uri="{FF2B5EF4-FFF2-40B4-BE49-F238E27FC236}">
                <a16:creationId xmlns:a16="http://schemas.microsoft.com/office/drawing/2014/main" id="{DD9DEEA8-5116-4691-AF97-C72244764725}"/>
              </a:ext>
            </a:extLst>
          </p:cNvPr>
          <p:cNvSpPr txBox="1"/>
          <p:nvPr/>
        </p:nvSpPr>
        <p:spPr>
          <a:xfrm>
            <a:off x="4963016" y="4244366"/>
            <a:ext cx="2266921" cy="146096"/>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Analytics Runtimes</a:t>
            </a:r>
          </a:p>
        </p:txBody>
      </p:sp>
      <p:sp>
        <p:nvSpPr>
          <p:cNvPr id="108" name="Rectangle 107">
            <a:extLst>
              <a:ext uri="{FF2B5EF4-FFF2-40B4-BE49-F238E27FC236}">
                <a16:creationId xmlns:a16="http://schemas.microsoft.com/office/drawing/2014/main" id="{0673298B-CDD4-4FDD-A623-8946694A3329}"/>
              </a:ext>
            </a:extLst>
          </p:cNvPr>
          <p:cNvSpPr/>
          <p:nvPr/>
        </p:nvSpPr>
        <p:spPr bwMode="auto">
          <a:xfrm>
            <a:off x="4963017" y="3900355"/>
            <a:ext cx="1970004" cy="2453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PROVISIONED</a:t>
            </a:r>
          </a:p>
        </p:txBody>
      </p:sp>
      <p:sp>
        <p:nvSpPr>
          <p:cNvPr id="109" name="Rectangle 108">
            <a:extLst>
              <a:ext uri="{FF2B5EF4-FFF2-40B4-BE49-F238E27FC236}">
                <a16:creationId xmlns:a16="http://schemas.microsoft.com/office/drawing/2014/main" id="{9EBD6560-7BE3-4FB3-BD93-8B77C395518C}"/>
              </a:ext>
            </a:extLst>
          </p:cNvPr>
          <p:cNvSpPr/>
          <p:nvPr/>
        </p:nvSpPr>
        <p:spPr bwMode="auto">
          <a:xfrm>
            <a:off x="6981652" y="3900355"/>
            <a:ext cx="1962321" cy="245333"/>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ON-DEMAND</a:t>
            </a:r>
          </a:p>
        </p:txBody>
      </p:sp>
      <p:sp>
        <p:nvSpPr>
          <p:cNvPr id="110" name="TextBox 109">
            <a:extLst>
              <a:ext uri="{FF2B5EF4-FFF2-40B4-BE49-F238E27FC236}">
                <a16:creationId xmlns:a16="http://schemas.microsoft.com/office/drawing/2014/main" id="{EE455C27-7487-4523-95CA-AD2539868D40}"/>
              </a:ext>
            </a:extLst>
          </p:cNvPr>
          <p:cNvSpPr txBox="1"/>
          <p:nvPr/>
        </p:nvSpPr>
        <p:spPr>
          <a:xfrm>
            <a:off x="4963016" y="3716835"/>
            <a:ext cx="2266921" cy="146096"/>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Form Factors</a:t>
            </a:r>
          </a:p>
        </p:txBody>
      </p:sp>
      <p:sp>
        <p:nvSpPr>
          <p:cNvPr id="111" name="Rectangle 110">
            <a:extLst>
              <a:ext uri="{FF2B5EF4-FFF2-40B4-BE49-F238E27FC236}">
                <a16:creationId xmlns:a16="http://schemas.microsoft.com/office/drawing/2014/main" id="{DC4093FA-E8D7-4917-AF3A-54586B7E497A}"/>
              </a:ext>
            </a:extLst>
          </p:cNvPr>
          <p:cNvSpPr/>
          <p:nvPr/>
        </p:nvSpPr>
        <p:spPr bwMode="auto">
          <a:xfrm>
            <a:off x="4963017" y="3393496"/>
            <a:ext cx="624906" cy="2453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SQL</a:t>
            </a:r>
          </a:p>
        </p:txBody>
      </p:sp>
      <p:sp>
        <p:nvSpPr>
          <p:cNvPr id="112" name="TextBox 111">
            <a:extLst>
              <a:ext uri="{FF2B5EF4-FFF2-40B4-BE49-F238E27FC236}">
                <a16:creationId xmlns:a16="http://schemas.microsoft.com/office/drawing/2014/main" id="{45182AA2-099B-441C-BC6F-1A5815878F2F}"/>
              </a:ext>
            </a:extLst>
          </p:cNvPr>
          <p:cNvSpPr txBox="1"/>
          <p:nvPr/>
        </p:nvSpPr>
        <p:spPr>
          <a:xfrm>
            <a:off x="4963016" y="3204234"/>
            <a:ext cx="2266921" cy="146096"/>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Languages</a:t>
            </a:r>
          </a:p>
        </p:txBody>
      </p:sp>
      <p:sp>
        <p:nvSpPr>
          <p:cNvPr id="113" name="Rectangle 112">
            <a:extLst>
              <a:ext uri="{FF2B5EF4-FFF2-40B4-BE49-F238E27FC236}">
                <a16:creationId xmlns:a16="http://schemas.microsoft.com/office/drawing/2014/main" id="{0B51F257-1DCB-43CE-90FF-E5B790CE986E}"/>
              </a:ext>
            </a:extLst>
          </p:cNvPr>
          <p:cNvSpPr/>
          <p:nvPr/>
        </p:nvSpPr>
        <p:spPr bwMode="auto">
          <a:xfrm>
            <a:off x="5634581" y="3393496"/>
            <a:ext cx="624906" cy="2453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Python</a:t>
            </a:r>
          </a:p>
        </p:txBody>
      </p:sp>
      <p:sp>
        <p:nvSpPr>
          <p:cNvPr id="114" name="Rectangle 113">
            <a:extLst>
              <a:ext uri="{FF2B5EF4-FFF2-40B4-BE49-F238E27FC236}">
                <a16:creationId xmlns:a16="http://schemas.microsoft.com/office/drawing/2014/main" id="{1D5B8A9A-3190-4829-A1D8-4F57650600E5}"/>
              </a:ext>
            </a:extLst>
          </p:cNvPr>
          <p:cNvSpPr/>
          <p:nvPr/>
        </p:nvSpPr>
        <p:spPr bwMode="auto">
          <a:xfrm>
            <a:off x="6308116" y="3393496"/>
            <a:ext cx="624906" cy="2453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.NET</a:t>
            </a:r>
          </a:p>
        </p:txBody>
      </p:sp>
      <p:sp>
        <p:nvSpPr>
          <p:cNvPr id="115" name="Rectangle 114">
            <a:extLst>
              <a:ext uri="{FF2B5EF4-FFF2-40B4-BE49-F238E27FC236}">
                <a16:creationId xmlns:a16="http://schemas.microsoft.com/office/drawing/2014/main" id="{537DA8CC-8E86-445E-904E-A3C72A51A038}"/>
              </a:ext>
            </a:extLst>
          </p:cNvPr>
          <p:cNvSpPr/>
          <p:nvPr/>
        </p:nvSpPr>
        <p:spPr bwMode="auto">
          <a:xfrm>
            <a:off x="6981652" y="3393496"/>
            <a:ext cx="624906" cy="2453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Java</a:t>
            </a:r>
          </a:p>
        </p:txBody>
      </p:sp>
      <p:sp>
        <p:nvSpPr>
          <p:cNvPr id="116" name="Rectangle 115">
            <a:extLst>
              <a:ext uri="{FF2B5EF4-FFF2-40B4-BE49-F238E27FC236}">
                <a16:creationId xmlns:a16="http://schemas.microsoft.com/office/drawing/2014/main" id="{C740D0CA-24CD-4BDE-8868-58ED7BE1651D}"/>
              </a:ext>
            </a:extLst>
          </p:cNvPr>
          <p:cNvSpPr/>
          <p:nvPr/>
        </p:nvSpPr>
        <p:spPr bwMode="auto">
          <a:xfrm>
            <a:off x="7655188" y="3393496"/>
            <a:ext cx="624906" cy="2453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Scala</a:t>
            </a:r>
          </a:p>
        </p:txBody>
      </p:sp>
      <p:sp>
        <p:nvSpPr>
          <p:cNvPr id="117" name="Rectangle 116">
            <a:extLst>
              <a:ext uri="{FF2B5EF4-FFF2-40B4-BE49-F238E27FC236}">
                <a16:creationId xmlns:a16="http://schemas.microsoft.com/office/drawing/2014/main" id="{5FBF5182-4E17-47AC-BFE6-15B251922CBD}"/>
              </a:ext>
            </a:extLst>
          </p:cNvPr>
          <p:cNvSpPr/>
          <p:nvPr/>
        </p:nvSpPr>
        <p:spPr bwMode="auto">
          <a:xfrm>
            <a:off x="8319067" y="3393496"/>
            <a:ext cx="624906" cy="2453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R</a:t>
            </a:r>
          </a:p>
        </p:txBody>
      </p:sp>
      <p:sp>
        <p:nvSpPr>
          <p:cNvPr id="118" name="Rectangle 117">
            <a:extLst>
              <a:ext uri="{FF2B5EF4-FFF2-40B4-BE49-F238E27FC236}">
                <a16:creationId xmlns:a16="http://schemas.microsoft.com/office/drawing/2014/main" id="{86FE56A7-A271-487F-98AB-71E8E5BF18A1}"/>
              </a:ext>
            </a:extLst>
          </p:cNvPr>
          <p:cNvSpPr/>
          <p:nvPr/>
        </p:nvSpPr>
        <p:spPr bwMode="auto">
          <a:xfrm>
            <a:off x="2200248" y="2649273"/>
            <a:ext cx="7018405" cy="366224"/>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Experience</a:t>
            </a:r>
          </a:p>
        </p:txBody>
      </p:sp>
      <p:sp>
        <p:nvSpPr>
          <p:cNvPr id="119" name="TextBox 4">
            <a:extLst>
              <a:ext uri="{FF2B5EF4-FFF2-40B4-BE49-F238E27FC236}">
                <a16:creationId xmlns:a16="http://schemas.microsoft.com/office/drawing/2014/main" id="{88CD5704-5941-4128-8594-6299E3E53659}"/>
              </a:ext>
            </a:extLst>
          </p:cNvPr>
          <p:cNvSpPr txBox="1"/>
          <p:nvPr/>
        </p:nvSpPr>
        <p:spPr>
          <a:xfrm>
            <a:off x="4963016" y="2718192"/>
            <a:ext cx="2411088" cy="217817"/>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Azure Synapse Studio</a:t>
            </a:r>
          </a:p>
        </p:txBody>
      </p:sp>
      <p:cxnSp>
        <p:nvCxnSpPr>
          <p:cNvPr id="120" name="Straight Connector 119">
            <a:extLst>
              <a:ext uri="{FF2B5EF4-FFF2-40B4-BE49-F238E27FC236}">
                <a16:creationId xmlns:a16="http://schemas.microsoft.com/office/drawing/2014/main" id="{D8FF49A0-01C2-409A-8311-1B2CB1289134}"/>
              </a:ext>
              <a:ext uri="{C183D7F6-B498-43B3-948B-1728B52AA6E4}">
                <adec:decorative xmlns:adec="http://schemas.microsoft.com/office/drawing/2017/decorative" val="1"/>
              </a:ext>
            </a:extLst>
          </p:cNvPr>
          <p:cNvCxnSpPr>
            <a:cxnSpLocks/>
          </p:cNvCxnSpPr>
          <p:nvPr/>
        </p:nvCxnSpPr>
        <p:spPr>
          <a:xfrm>
            <a:off x="3131677" y="2727742"/>
            <a:ext cx="0" cy="216536"/>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69DB39C0-8A0F-4932-92F6-55904ECACABA}"/>
              </a:ext>
            </a:extLst>
          </p:cNvPr>
          <p:cNvGrpSpPr/>
          <p:nvPr/>
        </p:nvGrpSpPr>
        <p:grpSpPr>
          <a:xfrm rot="16200000">
            <a:off x="9325023" y="3047923"/>
            <a:ext cx="601813" cy="782291"/>
            <a:chOff x="4053274" y="4916113"/>
            <a:chExt cx="2436090" cy="857006"/>
          </a:xfrm>
        </p:grpSpPr>
        <p:cxnSp>
          <p:nvCxnSpPr>
            <p:cNvPr id="130" name="Straight Connector 129">
              <a:extLst>
                <a:ext uri="{FF2B5EF4-FFF2-40B4-BE49-F238E27FC236}">
                  <a16:creationId xmlns:a16="http://schemas.microsoft.com/office/drawing/2014/main" id="{2380886A-2F51-4A91-B00B-D9C6E630A6A6}"/>
                </a:ext>
              </a:extLst>
            </p:cNvPr>
            <p:cNvCxnSpPr>
              <a:cxnSpLocks/>
            </p:cNvCxnSpPr>
            <p:nvPr/>
          </p:nvCxnSpPr>
          <p:spPr>
            <a:xfrm flipV="1">
              <a:off x="4053274"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AD6212E4-A3B8-4F4C-86D6-D2E05C62496C}"/>
                </a:ext>
              </a:extLst>
            </p:cNvPr>
            <p:cNvCxnSpPr>
              <a:cxnSpLocks/>
            </p:cNvCxnSpPr>
            <p:nvPr/>
          </p:nvCxnSpPr>
          <p:spPr>
            <a:xfrm flipV="1">
              <a:off x="4146264"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C79A5CA6-FBE8-49E6-A33B-3AFF1F72020C}"/>
                </a:ext>
              </a:extLst>
            </p:cNvPr>
            <p:cNvCxnSpPr>
              <a:cxnSpLocks/>
            </p:cNvCxnSpPr>
            <p:nvPr/>
          </p:nvCxnSpPr>
          <p:spPr>
            <a:xfrm flipV="1">
              <a:off x="4239862"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0CB0C25B-6AF9-4400-A597-61BB9EA88381}"/>
                </a:ext>
              </a:extLst>
            </p:cNvPr>
            <p:cNvCxnSpPr>
              <a:cxnSpLocks/>
            </p:cNvCxnSpPr>
            <p:nvPr/>
          </p:nvCxnSpPr>
          <p:spPr>
            <a:xfrm flipV="1">
              <a:off x="4327618"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D0A0556-6104-427B-AE44-F04CC3535635}"/>
                </a:ext>
              </a:extLst>
            </p:cNvPr>
            <p:cNvCxnSpPr>
              <a:cxnSpLocks/>
            </p:cNvCxnSpPr>
            <p:nvPr/>
          </p:nvCxnSpPr>
          <p:spPr>
            <a:xfrm flipV="1">
              <a:off x="4420557"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633E9E62-B11B-4DFF-A818-3A0640D1EC8E}"/>
                </a:ext>
              </a:extLst>
            </p:cNvPr>
            <p:cNvCxnSpPr>
              <a:cxnSpLocks/>
            </p:cNvCxnSpPr>
            <p:nvPr/>
          </p:nvCxnSpPr>
          <p:spPr>
            <a:xfrm flipV="1">
              <a:off x="4505798"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6CA21B1-D819-4E49-8C4E-595707EFED67}"/>
                </a:ext>
              </a:extLst>
            </p:cNvPr>
            <p:cNvCxnSpPr>
              <a:cxnSpLocks/>
            </p:cNvCxnSpPr>
            <p:nvPr/>
          </p:nvCxnSpPr>
          <p:spPr>
            <a:xfrm flipV="1">
              <a:off x="4595679"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DBCF3EC0-2AF2-47C9-87B8-DB38C0683806}"/>
                </a:ext>
              </a:extLst>
            </p:cNvPr>
            <p:cNvCxnSpPr>
              <a:cxnSpLocks/>
            </p:cNvCxnSpPr>
            <p:nvPr/>
          </p:nvCxnSpPr>
          <p:spPr>
            <a:xfrm flipV="1">
              <a:off x="4683807"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4A84F39-4DA7-4BDB-9966-6EE89BDA7D7E}"/>
                </a:ext>
              </a:extLst>
            </p:cNvPr>
            <p:cNvCxnSpPr>
              <a:cxnSpLocks/>
            </p:cNvCxnSpPr>
            <p:nvPr/>
          </p:nvCxnSpPr>
          <p:spPr>
            <a:xfrm flipV="1">
              <a:off x="4776798"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5C010C2-E038-454B-8531-A06D498E4C7A}"/>
                </a:ext>
              </a:extLst>
            </p:cNvPr>
            <p:cNvCxnSpPr>
              <a:cxnSpLocks/>
            </p:cNvCxnSpPr>
            <p:nvPr/>
          </p:nvCxnSpPr>
          <p:spPr>
            <a:xfrm flipV="1">
              <a:off x="4869788"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2F3177C-D5F3-4867-B180-08C228CAA1AB}"/>
                </a:ext>
              </a:extLst>
            </p:cNvPr>
            <p:cNvCxnSpPr>
              <a:cxnSpLocks/>
            </p:cNvCxnSpPr>
            <p:nvPr/>
          </p:nvCxnSpPr>
          <p:spPr>
            <a:xfrm flipV="1">
              <a:off x="4952178"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ED21585-C70A-44FD-8A0D-3421ABD910EE}"/>
                </a:ext>
              </a:extLst>
            </p:cNvPr>
            <p:cNvCxnSpPr>
              <a:cxnSpLocks/>
            </p:cNvCxnSpPr>
            <p:nvPr/>
          </p:nvCxnSpPr>
          <p:spPr>
            <a:xfrm flipV="1">
              <a:off x="5045168"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B3C4ADDF-5319-4ABF-9FC6-8C6CBBA2AE28}"/>
                </a:ext>
              </a:extLst>
            </p:cNvPr>
            <p:cNvCxnSpPr>
              <a:cxnSpLocks/>
            </p:cNvCxnSpPr>
            <p:nvPr/>
          </p:nvCxnSpPr>
          <p:spPr>
            <a:xfrm flipV="1">
              <a:off x="5138766"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2EF4EF5B-348F-4BE2-80A0-9EFEA19D58D3}"/>
                </a:ext>
              </a:extLst>
            </p:cNvPr>
            <p:cNvCxnSpPr>
              <a:cxnSpLocks/>
            </p:cNvCxnSpPr>
            <p:nvPr/>
          </p:nvCxnSpPr>
          <p:spPr>
            <a:xfrm flipV="1">
              <a:off x="5226522"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30F0E124-3A8F-47EB-AE8C-FC700D218311}"/>
                </a:ext>
              </a:extLst>
            </p:cNvPr>
            <p:cNvCxnSpPr>
              <a:cxnSpLocks/>
            </p:cNvCxnSpPr>
            <p:nvPr/>
          </p:nvCxnSpPr>
          <p:spPr>
            <a:xfrm flipV="1">
              <a:off x="5319461"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CF2A778-8852-46A7-AC8C-F8276A5A6DF1}"/>
                </a:ext>
              </a:extLst>
            </p:cNvPr>
            <p:cNvCxnSpPr>
              <a:cxnSpLocks/>
            </p:cNvCxnSpPr>
            <p:nvPr/>
          </p:nvCxnSpPr>
          <p:spPr>
            <a:xfrm flipV="1">
              <a:off x="5404702"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5D9632A4-76E3-4723-82C1-92EA65B8F713}"/>
                </a:ext>
              </a:extLst>
            </p:cNvPr>
            <p:cNvCxnSpPr>
              <a:cxnSpLocks/>
            </p:cNvCxnSpPr>
            <p:nvPr/>
          </p:nvCxnSpPr>
          <p:spPr>
            <a:xfrm flipV="1">
              <a:off x="5494583"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3D2419E0-7A62-4F74-93CA-D33911777618}"/>
                </a:ext>
              </a:extLst>
            </p:cNvPr>
            <p:cNvCxnSpPr>
              <a:cxnSpLocks/>
            </p:cNvCxnSpPr>
            <p:nvPr/>
          </p:nvCxnSpPr>
          <p:spPr>
            <a:xfrm flipV="1">
              <a:off x="5582711"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4BEF70A-941C-41BA-A40E-A55975D56233}"/>
                </a:ext>
              </a:extLst>
            </p:cNvPr>
            <p:cNvCxnSpPr>
              <a:cxnSpLocks/>
            </p:cNvCxnSpPr>
            <p:nvPr/>
          </p:nvCxnSpPr>
          <p:spPr>
            <a:xfrm flipV="1">
              <a:off x="5675702"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0AFC3B6E-A863-49F7-BDEC-E7C0CB3B0B55}"/>
                </a:ext>
              </a:extLst>
            </p:cNvPr>
            <p:cNvCxnSpPr>
              <a:cxnSpLocks/>
            </p:cNvCxnSpPr>
            <p:nvPr/>
          </p:nvCxnSpPr>
          <p:spPr>
            <a:xfrm flipV="1">
              <a:off x="5768692"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2D4C7164-448B-4C75-ABB0-09F2A473F2D9}"/>
                </a:ext>
              </a:extLst>
            </p:cNvPr>
            <p:cNvCxnSpPr>
              <a:cxnSpLocks/>
            </p:cNvCxnSpPr>
            <p:nvPr/>
          </p:nvCxnSpPr>
          <p:spPr>
            <a:xfrm flipV="1">
              <a:off x="5859438"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FBCC5D9A-141C-47C2-AAD0-EA53B5C6715A}"/>
                </a:ext>
              </a:extLst>
            </p:cNvPr>
            <p:cNvCxnSpPr>
              <a:cxnSpLocks/>
            </p:cNvCxnSpPr>
            <p:nvPr/>
          </p:nvCxnSpPr>
          <p:spPr>
            <a:xfrm flipV="1">
              <a:off x="5947194"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B820870-5F86-44A6-B948-73102EC215F9}"/>
                </a:ext>
              </a:extLst>
            </p:cNvPr>
            <p:cNvCxnSpPr>
              <a:cxnSpLocks/>
            </p:cNvCxnSpPr>
            <p:nvPr/>
          </p:nvCxnSpPr>
          <p:spPr>
            <a:xfrm flipV="1">
              <a:off x="6040133"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B9C39F49-8F33-42AC-B889-EB644137501A}"/>
                </a:ext>
              </a:extLst>
            </p:cNvPr>
            <p:cNvCxnSpPr>
              <a:cxnSpLocks/>
            </p:cNvCxnSpPr>
            <p:nvPr/>
          </p:nvCxnSpPr>
          <p:spPr>
            <a:xfrm flipV="1">
              <a:off x="6125374"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A6AFB0A6-23E5-4EDC-A11E-5A428E725673}"/>
                </a:ext>
              </a:extLst>
            </p:cNvPr>
            <p:cNvCxnSpPr>
              <a:cxnSpLocks/>
            </p:cNvCxnSpPr>
            <p:nvPr/>
          </p:nvCxnSpPr>
          <p:spPr>
            <a:xfrm flipV="1">
              <a:off x="6215255"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9EC6DEB4-1442-4E66-B27E-71DFBAC56856}"/>
                </a:ext>
              </a:extLst>
            </p:cNvPr>
            <p:cNvCxnSpPr>
              <a:cxnSpLocks/>
            </p:cNvCxnSpPr>
            <p:nvPr/>
          </p:nvCxnSpPr>
          <p:spPr>
            <a:xfrm flipV="1">
              <a:off x="6318974"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64BB7C88-39FB-4323-AAFD-DD6ABDA60686}"/>
                </a:ext>
              </a:extLst>
            </p:cNvPr>
            <p:cNvCxnSpPr>
              <a:cxnSpLocks/>
            </p:cNvCxnSpPr>
            <p:nvPr/>
          </p:nvCxnSpPr>
          <p:spPr>
            <a:xfrm flipV="1">
              <a:off x="6396374"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4299DD1D-881F-4065-8D23-F18FED57A45A}"/>
                </a:ext>
              </a:extLst>
            </p:cNvPr>
            <p:cNvCxnSpPr>
              <a:cxnSpLocks/>
            </p:cNvCxnSpPr>
            <p:nvPr/>
          </p:nvCxnSpPr>
          <p:spPr>
            <a:xfrm flipV="1">
              <a:off x="6489364"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22" name="Group 121">
            <a:extLst>
              <a:ext uri="{FF2B5EF4-FFF2-40B4-BE49-F238E27FC236}">
                <a16:creationId xmlns:a16="http://schemas.microsoft.com/office/drawing/2014/main" id="{47042CA5-87C0-4401-BFD6-44EF2880E559}"/>
              </a:ext>
            </a:extLst>
          </p:cNvPr>
          <p:cNvGrpSpPr/>
          <p:nvPr/>
        </p:nvGrpSpPr>
        <p:grpSpPr>
          <a:xfrm rot="16200000">
            <a:off x="9325023" y="4113252"/>
            <a:ext cx="601813" cy="782291"/>
            <a:chOff x="4053274" y="4916113"/>
            <a:chExt cx="2436090" cy="857006"/>
          </a:xfrm>
        </p:grpSpPr>
        <p:cxnSp>
          <p:nvCxnSpPr>
            <p:cNvPr id="123" name="Straight Connector 122">
              <a:extLst>
                <a:ext uri="{FF2B5EF4-FFF2-40B4-BE49-F238E27FC236}">
                  <a16:creationId xmlns:a16="http://schemas.microsoft.com/office/drawing/2014/main" id="{4E1F0FF2-8FA3-4FE9-9DE4-1851BB84F113}"/>
                </a:ext>
              </a:extLst>
            </p:cNvPr>
            <p:cNvCxnSpPr>
              <a:cxnSpLocks/>
            </p:cNvCxnSpPr>
            <p:nvPr/>
          </p:nvCxnSpPr>
          <p:spPr>
            <a:xfrm flipV="1">
              <a:off x="4053274"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D435565-57B2-46F9-A287-052E294BF407}"/>
                </a:ext>
              </a:extLst>
            </p:cNvPr>
            <p:cNvCxnSpPr>
              <a:cxnSpLocks/>
            </p:cNvCxnSpPr>
            <p:nvPr/>
          </p:nvCxnSpPr>
          <p:spPr>
            <a:xfrm flipV="1">
              <a:off x="4146264"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182EB4A9-9C59-4034-BFD8-E3F04744871C}"/>
                </a:ext>
              </a:extLst>
            </p:cNvPr>
            <p:cNvCxnSpPr>
              <a:cxnSpLocks/>
            </p:cNvCxnSpPr>
            <p:nvPr/>
          </p:nvCxnSpPr>
          <p:spPr>
            <a:xfrm flipV="1">
              <a:off x="4239862"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60426A8-3BF4-49A0-A467-7D7CE7007A53}"/>
                </a:ext>
              </a:extLst>
            </p:cNvPr>
            <p:cNvCxnSpPr>
              <a:cxnSpLocks/>
            </p:cNvCxnSpPr>
            <p:nvPr/>
          </p:nvCxnSpPr>
          <p:spPr>
            <a:xfrm flipV="1">
              <a:off x="4327618"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3C292C7-4839-4806-B571-0EF63BB35C04}"/>
                </a:ext>
              </a:extLst>
            </p:cNvPr>
            <p:cNvCxnSpPr>
              <a:cxnSpLocks/>
            </p:cNvCxnSpPr>
            <p:nvPr/>
          </p:nvCxnSpPr>
          <p:spPr>
            <a:xfrm flipV="1">
              <a:off x="4420557"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B78DB504-55AE-4D94-A1DF-72A602FCCDBB}"/>
                </a:ext>
              </a:extLst>
            </p:cNvPr>
            <p:cNvCxnSpPr>
              <a:cxnSpLocks/>
            </p:cNvCxnSpPr>
            <p:nvPr/>
          </p:nvCxnSpPr>
          <p:spPr>
            <a:xfrm flipV="1">
              <a:off x="4505798"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DA278FD0-D131-4957-B382-F6545B431BDD}"/>
                </a:ext>
              </a:extLst>
            </p:cNvPr>
            <p:cNvCxnSpPr>
              <a:cxnSpLocks/>
            </p:cNvCxnSpPr>
            <p:nvPr/>
          </p:nvCxnSpPr>
          <p:spPr>
            <a:xfrm flipV="1">
              <a:off x="4595679"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9405E9EC-36BD-427C-B583-E1247A71F262}"/>
                </a:ext>
              </a:extLst>
            </p:cNvPr>
            <p:cNvCxnSpPr>
              <a:cxnSpLocks/>
            </p:cNvCxnSpPr>
            <p:nvPr/>
          </p:nvCxnSpPr>
          <p:spPr>
            <a:xfrm flipV="1">
              <a:off x="4683807"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964F2F6A-31D8-428C-8B0C-54CCBC5363FD}"/>
                </a:ext>
              </a:extLst>
            </p:cNvPr>
            <p:cNvCxnSpPr>
              <a:cxnSpLocks/>
            </p:cNvCxnSpPr>
            <p:nvPr/>
          </p:nvCxnSpPr>
          <p:spPr>
            <a:xfrm flipV="1">
              <a:off x="4776798"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1C589FA8-23E3-4A3F-A311-07A2E0EE205F}"/>
                </a:ext>
              </a:extLst>
            </p:cNvPr>
            <p:cNvCxnSpPr>
              <a:cxnSpLocks/>
            </p:cNvCxnSpPr>
            <p:nvPr/>
          </p:nvCxnSpPr>
          <p:spPr>
            <a:xfrm flipV="1">
              <a:off x="4869788"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D7F5A725-4D4A-4E8E-997A-21B59A71CBE4}"/>
                </a:ext>
              </a:extLst>
            </p:cNvPr>
            <p:cNvCxnSpPr>
              <a:cxnSpLocks/>
            </p:cNvCxnSpPr>
            <p:nvPr/>
          </p:nvCxnSpPr>
          <p:spPr>
            <a:xfrm flipV="1">
              <a:off x="4952178"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4C34E0A8-8FFD-4409-8D0E-BB66F2592A93}"/>
                </a:ext>
              </a:extLst>
            </p:cNvPr>
            <p:cNvCxnSpPr>
              <a:cxnSpLocks/>
            </p:cNvCxnSpPr>
            <p:nvPr/>
          </p:nvCxnSpPr>
          <p:spPr>
            <a:xfrm flipV="1">
              <a:off x="5045168"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09671B51-6C31-4BF2-9C0E-75AD32C89AE2}"/>
                </a:ext>
              </a:extLst>
            </p:cNvPr>
            <p:cNvCxnSpPr>
              <a:cxnSpLocks/>
            </p:cNvCxnSpPr>
            <p:nvPr/>
          </p:nvCxnSpPr>
          <p:spPr>
            <a:xfrm flipV="1">
              <a:off x="5138766"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5D85E08C-B574-4572-AD50-5730D8920CD5}"/>
                </a:ext>
              </a:extLst>
            </p:cNvPr>
            <p:cNvCxnSpPr>
              <a:cxnSpLocks/>
            </p:cNvCxnSpPr>
            <p:nvPr/>
          </p:nvCxnSpPr>
          <p:spPr>
            <a:xfrm flipV="1">
              <a:off x="5226522"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3337B340-172D-42AF-9F1B-184677AB8F2E}"/>
                </a:ext>
              </a:extLst>
            </p:cNvPr>
            <p:cNvCxnSpPr>
              <a:cxnSpLocks/>
            </p:cNvCxnSpPr>
            <p:nvPr/>
          </p:nvCxnSpPr>
          <p:spPr>
            <a:xfrm flipV="1">
              <a:off x="5319461"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A4D29596-7709-4FB1-BA63-003897BC1ED2}"/>
                </a:ext>
              </a:extLst>
            </p:cNvPr>
            <p:cNvCxnSpPr>
              <a:cxnSpLocks/>
            </p:cNvCxnSpPr>
            <p:nvPr/>
          </p:nvCxnSpPr>
          <p:spPr>
            <a:xfrm flipV="1">
              <a:off x="5404702"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48C79A15-89BE-4E3A-B1A1-3A36DC7114A7}"/>
                </a:ext>
              </a:extLst>
            </p:cNvPr>
            <p:cNvCxnSpPr>
              <a:cxnSpLocks/>
            </p:cNvCxnSpPr>
            <p:nvPr/>
          </p:nvCxnSpPr>
          <p:spPr>
            <a:xfrm flipV="1">
              <a:off x="5494583"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C97074E7-83E5-4110-8C04-2E3834C398CA}"/>
                </a:ext>
              </a:extLst>
            </p:cNvPr>
            <p:cNvCxnSpPr>
              <a:cxnSpLocks/>
            </p:cNvCxnSpPr>
            <p:nvPr/>
          </p:nvCxnSpPr>
          <p:spPr>
            <a:xfrm flipV="1">
              <a:off x="5582711"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6F1E555D-03B6-4150-994C-BDBE21D0020B}"/>
                </a:ext>
              </a:extLst>
            </p:cNvPr>
            <p:cNvCxnSpPr>
              <a:cxnSpLocks/>
            </p:cNvCxnSpPr>
            <p:nvPr/>
          </p:nvCxnSpPr>
          <p:spPr>
            <a:xfrm flipV="1">
              <a:off x="5675702"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6B78D61B-5AAF-4C13-ABC1-A78DE200436C}"/>
                </a:ext>
              </a:extLst>
            </p:cNvPr>
            <p:cNvCxnSpPr>
              <a:cxnSpLocks/>
            </p:cNvCxnSpPr>
            <p:nvPr/>
          </p:nvCxnSpPr>
          <p:spPr>
            <a:xfrm flipV="1">
              <a:off x="5768692"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818D2A5-68E7-487B-A286-70B014429A3E}"/>
                </a:ext>
              </a:extLst>
            </p:cNvPr>
            <p:cNvCxnSpPr>
              <a:cxnSpLocks/>
            </p:cNvCxnSpPr>
            <p:nvPr/>
          </p:nvCxnSpPr>
          <p:spPr>
            <a:xfrm flipV="1">
              <a:off x="5859438"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9C0E6556-0138-4C02-AFDD-4C33C9613DFF}"/>
                </a:ext>
              </a:extLst>
            </p:cNvPr>
            <p:cNvCxnSpPr>
              <a:cxnSpLocks/>
            </p:cNvCxnSpPr>
            <p:nvPr/>
          </p:nvCxnSpPr>
          <p:spPr>
            <a:xfrm flipV="1">
              <a:off x="5947194"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909BB2D0-4191-4FD6-BFAE-0870BD6075B5}"/>
                </a:ext>
              </a:extLst>
            </p:cNvPr>
            <p:cNvCxnSpPr>
              <a:cxnSpLocks/>
            </p:cNvCxnSpPr>
            <p:nvPr/>
          </p:nvCxnSpPr>
          <p:spPr>
            <a:xfrm flipV="1">
              <a:off x="6040133"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580A2FE-3986-44A0-8FD8-3B23D74B90E3}"/>
                </a:ext>
              </a:extLst>
            </p:cNvPr>
            <p:cNvCxnSpPr>
              <a:cxnSpLocks/>
            </p:cNvCxnSpPr>
            <p:nvPr/>
          </p:nvCxnSpPr>
          <p:spPr>
            <a:xfrm flipV="1">
              <a:off x="6125374"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5E306358-0359-4658-93FD-D29D37409244}"/>
                </a:ext>
              </a:extLst>
            </p:cNvPr>
            <p:cNvCxnSpPr>
              <a:cxnSpLocks/>
            </p:cNvCxnSpPr>
            <p:nvPr/>
          </p:nvCxnSpPr>
          <p:spPr>
            <a:xfrm flipV="1">
              <a:off x="6215255"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832A26D7-936F-4946-895A-43D10449A962}"/>
                </a:ext>
              </a:extLst>
            </p:cNvPr>
            <p:cNvCxnSpPr>
              <a:cxnSpLocks/>
            </p:cNvCxnSpPr>
            <p:nvPr/>
          </p:nvCxnSpPr>
          <p:spPr>
            <a:xfrm flipV="1">
              <a:off x="6318974"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794669E9-369B-4847-9425-16D9E3FED883}"/>
                </a:ext>
              </a:extLst>
            </p:cNvPr>
            <p:cNvCxnSpPr>
              <a:cxnSpLocks/>
            </p:cNvCxnSpPr>
            <p:nvPr/>
          </p:nvCxnSpPr>
          <p:spPr>
            <a:xfrm flipV="1">
              <a:off x="6396374"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BECF91A2-991A-4390-A3FF-BDE414CF4EB6}"/>
                </a:ext>
              </a:extLst>
            </p:cNvPr>
            <p:cNvCxnSpPr>
              <a:cxnSpLocks/>
            </p:cNvCxnSpPr>
            <p:nvPr/>
          </p:nvCxnSpPr>
          <p:spPr>
            <a:xfrm flipV="1">
              <a:off x="6489364"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237" name="Power BI" descr="Power BI">
            <a:extLst>
              <a:ext uri="{FF2B5EF4-FFF2-40B4-BE49-F238E27FC236}">
                <a16:creationId xmlns:a16="http://schemas.microsoft.com/office/drawing/2014/main" id="{21F19FC9-F01A-4971-A12C-2A35F853AC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73762" y="2902752"/>
            <a:ext cx="941689" cy="1014047"/>
          </a:xfrm>
          <a:prstGeom prst="rect">
            <a:avLst/>
          </a:prstGeom>
        </p:spPr>
      </p:pic>
      <p:sp>
        <p:nvSpPr>
          <p:cNvPr id="238" name="TextBox 237">
            <a:extLst>
              <a:ext uri="{FF2B5EF4-FFF2-40B4-BE49-F238E27FC236}">
                <a16:creationId xmlns:a16="http://schemas.microsoft.com/office/drawing/2014/main" id="{7221DA0F-3CAF-4EEA-A2FB-4F43736863BF}"/>
              </a:ext>
            </a:extLst>
          </p:cNvPr>
          <p:cNvSpPr txBox="1"/>
          <p:nvPr/>
        </p:nvSpPr>
        <p:spPr>
          <a:xfrm>
            <a:off x="10239010" y="3836296"/>
            <a:ext cx="611193"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Power BI</a:t>
            </a:r>
          </a:p>
        </p:txBody>
      </p:sp>
      <p:pic>
        <p:nvPicPr>
          <p:cNvPr id="239" name="Picture 2" descr="Image result for azure machine learning logo">
            <a:extLst>
              <a:ext uri="{FF2B5EF4-FFF2-40B4-BE49-F238E27FC236}">
                <a16:creationId xmlns:a16="http://schemas.microsoft.com/office/drawing/2014/main" id="{27E0E0F3-0024-487C-BF78-82CBD25820E3}"/>
              </a:ext>
            </a:extLst>
          </p:cNvPr>
          <p:cNvPicPr>
            <a:picLocks noChangeAspect="1" noChangeArrowheads="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backgroundRemoval t="0" b="99200" l="8889" r="98889">
                        <a14:foregroundMark x1="43778" y1="10400" x2="28889" y2="81600"/>
                        <a14:foregroundMark x1="28889" y1="81600" x2="55333" y2="20000"/>
                        <a14:foregroundMark x1="55333" y1="20000" x2="81778" y2="79600"/>
                        <a14:foregroundMark x1="81778" y1="79600" x2="53778" y2="41200"/>
                        <a14:foregroundMark x1="40222" y1="10400" x2="13333" y2="82000"/>
                        <a14:foregroundMark x1="13333" y1="82000" x2="31556" y2="45200"/>
                        <a14:foregroundMark x1="22222" y1="67200" x2="70222" y2="81200"/>
                        <a14:foregroundMark x1="70222" y1="81200" x2="64667" y2="69600"/>
                        <a14:foregroundMark x1="75333" y1="81200" x2="33111" y2="99200"/>
                        <a14:foregroundMark x1="33111" y1="99200" x2="89778" y2="95600"/>
                        <a14:foregroundMark x1="89778" y1="95600" x2="78222" y2="64400"/>
                        <a14:foregroundMark x1="81111" y1="86400" x2="57556" y2="2800"/>
                        <a14:foregroundMark x1="57556" y1="2800" x2="82000" y2="92000"/>
                        <a14:foregroundMark x1="82000" y1="92000" x2="90222" y2="14000"/>
                        <a14:foregroundMark x1="90222" y1="14000" x2="94444" y2="91600"/>
                        <a14:foregroundMark x1="94444" y1="91600" x2="84000" y2="15600"/>
                        <a14:foregroundMark x1="84000" y1="15600" x2="86222" y2="12800"/>
                        <a14:foregroundMark x1="91778" y1="8800" x2="88222" y2="96400"/>
                        <a14:foregroundMark x1="88222" y1="96400" x2="96222" y2="60800"/>
                        <a14:foregroundMark x1="78222" y1="14000" x2="20667" y2="13200"/>
                        <a14:foregroundMark x1="20667" y1="13200" x2="66000" y2="15600"/>
                        <a14:foregroundMark x1="66000" y1="15600" x2="22444" y2="15600"/>
                        <a14:foregroundMark x1="22444" y1="15600" x2="80222" y2="14000"/>
                        <a14:foregroundMark x1="80222" y1="14000" x2="3111" y2="5200"/>
                        <a14:foregroundMark x1="3111" y1="5200" x2="69556" y2="4400"/>
                        <a14:foregroundMark x1="69556" y1="4400" x2="29778" y2="32400"/>
                        <a14:foregroundMark x1="29778" y1="32400" x2="82667" y2="34800"/>
                        <a14:foregroundMark x1="82667" y1="34800" x2="12889" y2="34800"/>
                        <a14:foregroundMark x1="12889" y1="34800" x2="57778" y2="7600"/>
                        <a14:foregroundMark x1="57778" y1="7600" x2="6000" y2="22400"/>
                        <a14:foregroundMark x1="6000" y1="22400" x2="55111" y2="21200"/>
                        <a14:foregroundMark x1="55111" y1="21200" x2="8000" y2="32800"/>
                        <a14:foregroundMark x1="8000" y1="32800" x2="94889" y2="16400"/>
                        <a14:foregroundMark x1="94889" y1="16400" x2="9333" y2="41200"/>
                        <a14:foregroundMark x1="9333" y1="41200" x2="40889" y2="36000"/>
                        <a14:foregroundMark x1="94000" y1="11600" x2="36889" y2="12800"/>
                        <a14:foregroundMark x1="36889" y1="12800" x2="79333" y2="12800"/>
                        <a14:foregroundMark x1="79333" y1="12800" x2="98000" y2="87600"/>
                        <a14:foregroundMark x1="98000" y1="87600" x2="91111" y2="5600"/>
                        <a14:foregroundMark x1="91111" y1="5600" x2="99111" y2="2400"/>
                        <a14:foregroundMark x1="55333" y1="45200" x2="52444" y2="60800"/>
                        <a14:foregroundMark x1="48222" y1="55600" x2="50222" y2="47600"/>
                        <a14:foregroundMark x1="61111" y1="2400" x2="61778" y2="0"/>
                        <a14:foregroundMark x1="25111" y1="36000" x2="27333" y2="99200"/>
                      </a14:backgroundRemoval>
                    </a14:imgEffect>
                  </a14:imgLayer>
                </a14:imgProps>
              </a:ext>
              <a:ext uri="{28A0092B-C50C-407E-A947-70E740481C1C}">
                <a14:useLocalDpi xmlns:a14="http://schemas.microsoft.com/office/drawing/2010/main" val="0"/>
              </a:ext>
            </a:extLst>
          </a:blip>
          <a:srcRect/>
          <a:stretch>
            <a:fillRect/>
          </a:stretch>
        </p:blipFill>
        <p:spPr bwMode="auto">
          <a:xfrm>
            <a:off x="9982060" y="4201722"/>
            <a:ext cx="1148200" cy="637889"/>
          </a:xfrm>
          <a:prstGeom prst="rect">
            <a:avLst/>
          </a:prstGeom>
          <a:solidFill>
            <a:srgbClr val="F2F2F2"/>
          </a:solidFill>
        </p:spPr>
      </p:pic>
      <p:sp>
        <p:nvSpPr>
          <p:cNvPr id="240" name="TextBox 239">
            <a:extLst>
              <a:ext uri="{FF2B5EF4-FFF2-40B4-BE49-F238E27FC236}">
                <a16:creationId xmlns:a16="http://schemas.microsoft.com/office/drawing/2014/main" id="{9E85F470-5D76-481C-B9AE-D6529A24E20C}"/>
              </a:ext>
            </a:extLst>
          </p:cNvPr>
          <p:cNvSpPr txBox="1"/>
          <p:nvPr/>
        </p:nvSpPr>
        <p:spPr>
          <a:xfrm>
            <a:off x="9549286" y="4745463"/>
            <a:ext cx="203835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Azure Machine Learning</a:t>
            </a:r>
          </a:p>
        </p:txBody>
      </p:sp>
      <p:grpSp>
        <p:nvGrpSpPr>
          <p:cNvPr id="3" name="Group 2">
            <a:extLst>
              <a:ext uri="{FF2B5EF4-FFF2-40B4-BE49-F238E27FC236}">
                <a16:creationId xmlns:a16="http://schemas.microsoft.com/office/drawing/2014/main" id="{1055161B-DCAF-4AD3-BCFE-BF173738EEFE}"/>
              </a:ext>
            </a:extLst>
          </p:cNvPr>
          <p:cNvGrpSpPr/>
          <p:nvPr/>
        </p:nvGrpSpPr>
        <p:grpSpPr>
          <a:xfrm>
            <a:off x="-137744" y="2554322"/>
            <a:ext cx="2038350" cy="3663036"/>
            <a:chOff x="-194571" y="2554322"/>
            <a:chExt cx="2038350" cy="3663036"/>
          </a:xfrm>
        </p:grpSpPr>
        <p:sp>
          <p:nvSpPr>
            <p:cNvPr id="6" name="Right Brace 5">
              <a:extLst>
                <a:ext uri="{FF2B5EF4-FFF2-40B4-BE49-F238E27FC236}">
                  <a16:creationId xmlns:a16="http://schemas.microsoft.com/office/drawing/2014/main" id="{E395BE83-3C9A-4710-8B88-516CFFF007BA}"/>
                </a:ext>
              </a:extLst>
            </p:cNvPr>
            <p:cNvSpPr/>
            <p:nvPr/>
          </p:nvSpPr>
          <p:spPr>
            <a:xfrm>
              <a:off x="1255877" y="2554322"/>
              <a:ext cx="495146" cy="3663036"/>
            </a:xfrm>
            <a:prstGeom prst="rightBrac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grpSp>
          <p:nvGrpSpPr>
            <p:cNvPr id="233" name="Group 232">
              <a:extLst>
                <a:ext uri="{FF2B5EF4-FFF2-40B4-BE49-F238E27FC236}">
                  <a16:creationId xmlns:a16="http://schemas.microsoft.com/office/drawing/2014/main" id="{3DCA47A4-8E9E-4865-883D-0CDD903CD45C}"/>
                </a:ext>
              </a:extLst>
            </p:cNvPr>
            <p:cNvGrpSpPr/>
            <p:nvPr/>
          </p:nvGrpSpPr>
          <p:grpSpPr>
            <a:xfrm>
              <a:off x="-194571" y="2714152"/>
              <a:ext cx="2038350" cy="3426637"/>
              <a:chOff x="-54007" y="2349475"/>
              <a:chExt cx="2038350" cy="3426637"/>
            </a:xfrm>
          </p:grpSpPr>
          <p:grpSp>
            <p:nvGrpSpPr>
              <p:cNvPr id="234" name="Group 233">
                <a:extLst>
                  <a:ext uri="{FF2B5EF4-FFF2-40B4-BE49-F238E27FC236}">
                    <a16:creationId xmlns:a16="http://schemas.microsoft.com/office/drawing/2014/main" id="{C08E09D4-89C7-40A2-BB9B-F82144A5AF8D}"/>
                  </a:ext>
                </a:extLst>
              </p:cNvPr>
              <p:cNvGrpSpPr/>
              <p:nvPr/>
            </p:nvGrpSpPr>
            <p:grpSpPr>
              <a:xfrm>
                <a:off x="83635" y="2349475"/>
                <a:ext cx="1714822" cy="876002"/>
                <a:chOff x="83635" y="2349475"/>
                <a:chExt cx="1714822" cy="876002"/>
              </a:xfrm>
            </p:grpSpPr>
            <p:sp>
              <p:nvSpPr>
                <p:cNvPr id="251" name="TextBox 250">
                  <a:extLst>
                    <a:ext uri="{FF2B5EF4-FFF2-40B4-BE49-F238E27FC236}">
                      <a16:creationId xmlns:a16="http://schemas.microsoft.com/office/drawing/2014/main" id="{03B79401-47FF-4CB2-A4C6-24B6C908F700}"/>
                    </a:ext>
                  </a:extLst>
                </p:cNvPr>
                <p:cNvSpPr txBox="1"/>
                <p:nvPr/>
              </p:nvSpPr>
              <p:spPr>
                <a:xfrm>
                  <a:off x="83635" y="2763812"/>
                  <a:ext cx="1714822"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On-premises data</a:t>
                  </a:r>
                </a:p>
              </p:txBody>
            </p:sp>
            <p:grpSp>
              <p:nvGrpSpPr>
                <p:cNvPr id="252" name="Group 251">
                  <a:extLst>
                    <a:ext uri="{FF2B5EF4-FFF2-40B4-BE49-F238E27FC236}">
                      <a16:creationId xmlns:a16="http://schemas.microsoft.com/office/drawing/2014/main" id="{520FEEB2-0865-4C52-9758-9BED9A77E546}"/>
                    </a:ext>
                  </a:extLst>
                </p:cNvPr>
                <p:cNvGrpSpPr/>
                <p:nvPr/>
              </p:nvGrpSpPr>
              <p:grpSpPr>
                <a:xfrm>
                  <a:off x="714408" y="2349475"/>
                  <a:ext cx="495300" cy="495301"/>
                  <a:chOff x="650875" y="4414838"/>
                  <a:chExt cx="495300" cy="495301"/>
                </a:xfrm>
              </p:grpSpPr>
              <p:sp>
                <p:nvSpPr>
                  <p:cNvPr id="253" name="AutoShape 134">
                    <a:extLst>
                      <a:ext uri="{FF2B5EF4-FFF2-40B4-BE49-F238E27FC236}">
                        <a16:creationId xmlns:a16="http://schemas.microsoft.com/office/drawing/2014/main" id="{71BB4787-2D70-4F59-871E-EEF9F90561DF}"/>
                      </a:ext>
                    </a:extLst>
                  </p:cNvPr>
                  <p:cNvSpPr>
                    <a:spLocks noChangeAspect="1" noChangeArrowheads="1" noTextEdit="1"/>
                  </p:cNvSpPr>
                  <p:nvPr/>
                </p:nvSpPr>
                <p:spPr bwMode="auto">
                  <a:xfrm>
                    <a:off x="650875" y="4414838"/>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4" name="Rectangle 137">
                    <a:extLst>
                      <a:ext uri="{FF2B5EF4-FFF2-40B4-BE49-F238E27FC236}">
                        <a16:creationId xmlns:a16="http://schemas.microsoft.com/office/drawing/2014/main" id="{9B6269D6-C19B-4414-BA24-E3E1EA32C870}"/>
                      </a:ext>
                    </a:extLst>
                  </p:cNvPr>
                  <p:cNvSpPr>
                    <a:spLocks noChangeArrowheads="1"/>
                  </p:cNvSpPr>
                  <p:nvPr/>
                </p:nvSpPr>
                <p:spPr bwMode="auto">
                  <a:xfrm>
                    <a:off x="650875" y="4414838"/>
                    <a:ext cx="247650" cy="4953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5" name="Rectangle 138">
                    <a:extLst>
                      <a:ext uri="{FF2B5EF4-FFF2-40B4-BE49-F238E27FC236}">
                        <a16:creationId xmlns:a16="http://schemas.microsoft.com/office/drawing/2014/main" id="{325BCF6D-664E-4FC1-BED2-61065FE5ACDE}"/>
                      </a:ext>
                    </a:extLst>
                  </p:cNvPr>
                  <p:cNvSpPr>
                    <a:spLocks noChangeArrowheads="1"/>
                  </p:cNvSpPr>
                  <p:nvPr/>
                </p:nvSpPr>
                <p:spPr bwMode="auto">
                  <a:xfrm>
                    <a:off x="898525" y="4662488"/>
                    <a:ext cx="247650" cy="2476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6" name="Rectangle 139">
                    <a:extLst>
                      <a:ext uri="{FF2B5EF4-FFF2-40B4-BE49-F238E27FC236}">
                        <a16:creationId xmlns:a16="http://schemas.microsoft.com/office/drawing/2014/main" id="{380E5094-2600-4641-82A9-9FAE0D6C3243}"/>
                      </a:ext>
                    </a:extLst>
                  </p:cNvPr>
                  <p:cNvSpPr>
                    <a:spLocks noChangeArrowheads="1"/>
                  </p:cNvSpPr>
                  <p:nvPr/>
                </p:nvSpPr>
                <p:spPr bwMode="auto">
                  <a:xfrm>
                    <a:off x="712788" y="449262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7" name="Rectangle 140">
                    <a:extLst>
                      <a:ext uri="{FF2B5EF4-FFF2-40B4-BE49-F238E27FC236}">
                        <a16:creationId xmlns:a16="http://schemas.microsoft.com/office/drawing/2014/main" id="{7CDC08FA-4707-4921-828F-9EAE53348D53}"/>
                      </a:ext>
                    </a:extLst>
                  </p:cNvPr>
                  <p:cNvSpPr>
                    <a:spLocks noChangeArrowheads="1"/>
                  </p:cNvSpPr>
                  <p:nvPr/>
                </p:nvSpPr>
                <p:spPr bwMode="auto">
                  <a:xfrm>
                    <a:off x="790575" y="449262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8" name="Rectangle 141">
                    <a:extLst>
                      <a:ext uri="{FF2B5EF4-FFF2-40B4-BE49-F238E27FC236}">
                        <a16:creationId xmlns:a16="http://schemas.microsoft.com/office/drawing/2014/main" id="{CC2E1D03-5D45-4FFB-9B41-3E6EE0D4B070}"/>
                      </a:ext>
                    </a:extLst>
                  </p:cNvPr>
                  <p:cNvSpPr>
                    <a:spLocks noChangeArrowheads="1"/>
                  </p:cNvSpPr>
                  <p:nvPr/>
                </p:nvSpPr>
                <p:spPr bwMode="auto">
                  <a:xfrm>
                    <a:off x="712788" y="4568826"/>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9" name="Rectangle 142">
                    <a:extLst>
                      <a:ext uri="{FF2B5EF4-FFF2-40B4-BE49-F238E27FC236}">
                        <a16:creationId xmlns:a16="http://schemas.microsoft.com/office/drawing/2014/main" id="{FE906CB0-F636-4E74-90EC-C5AE7CFB1D6F}"/>
                      </a:ext>
                    </a:extLst>
                  </p:cNvPr>
                  <p:cNvSpPr>
                    <a:spLocks noChangeArrowheads="1"/>
                  </p:cNvSpPr>
                  <p:nvPr/>
                </p:nvSpPr>
                <p:spPr bwMode="auto">
                  <a:xfrm>
                    <a:off x="790575" y="4568826"/>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0" name="Rectangle 143">
                    <a:extLst>
                      <a:ext uri="{FF2B5EF4-FFF2-40B4-BE49-F238E27FC236}">
                        <a16:creationId xmlns:a16="http://schemas.microsoft.com/office/drawing/2014/main" id="{FDD476EF-2B74-4AF4-A48D-59B6EF5B4855}"/>
                      </a:ext>
                    </a:extLst>
                  </p:cNvPr>
                  <p:cNvSpPr>
                    <a:spLocks noChangeArrowheads="1"/>
                  </p:cNvSpPr>
                  <p:nvPr/>
                </p:nvSpPr>
                <p:spPr bwMode="auto">
                  <a:xfrm>
                    <a:off x="712788" y="4646613"/>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1" name="Rectangle 144">
                    <a:extLst>
                      <a:ext uri="{FF2B5EF4-FFF2-40B4-BE49-F238E27FC236}">
                        <a16:creationId xmlns:a16="http://schemas.microsoft.com/office/drawing/2014/main" id="{304840F7-E0EB-4558-963D-D46EA73593B4}"/>
                      </a:ext>
                    </a:extLst>
                  </p:cNvPr>
                  <p:cNvSpPr>
                    <a:spLocks noChangeArrowheads="1"/>
                  </p:cNvSpPr>
                  <p:nvPr/>
                </p:nvSpPr>
                <p:spPr bwMode="auto">
                  <a:xfrm>
                    <a:off x="790575" y="4646613"/>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2" name="Rectangle 145">
                    <a:extLst>
                      <a:ext uri="{FF2B5EF4-FFF2-40B4-BE49-F238E27FC236}">
                        <a16:creationId xmlns:a16="http://schemas.microsoft.com/office/drawing/2014/main" id="{DBA804DA-AD04-49C9-B8A3-0CDEE4D532CF}"/>
                      </a:ext>
                    </a:extLst>
                  </p:cNvPr>
                  <p:cNvSpPr>
                    <a:spLocks noChangeArrowheads="1"/>
                  </p:cNvSpPr>
                  <p:nvPr/>
                </p:nvSpPr>
                <p:spPr bwMode="auto">
                  <a:xfrm>
                    <a:off x="712788" y="4724401"/>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3" name="Rectangle 146">
                    <a:extLst>
                      <a:ext uri="{FF2B5EF4-FFF2-40B4-BE49-F238E27FC236}">
                        <a16:creationId xmlns:a16="http://schemas.microsoft.com/office/drawing/2014/main" id="{0D264794-D09C-4202-AF73-9368484F0D3B}"/>
                      </a:ext>
                    </a:extLst>
                  </p:cNvPr>
                  <p:cNvSpPr>
                    <a:spLocks noChangeArrowheads="1"/>
                  </p:cNvSpPr>
                  <p:nvPr/>
                </p:nvSpPr>
                <p:spPr bwMode="auto">
                  <a:xfrm>
                    <a:off x="790575" y="4724401"/>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4" name="Rectangle 147">
                    <a:extLst>
                      <a:ext uri="{FF2B5EF4-FFF2-40B4-BE49-F238E27FC236}">
                        <a16:creationId xmlns:a16="http://schemas.microsoft.com/office/drawing/2014/main" id="{9D0EAD2A-6855-4D13-9EE3-A0C930C9A3B2}"/>
                      </a:ext>
                    </a:extLst>
                  </p:cNvPr>
                  <p:cNvSpPr>
                    <a:spLocks noChangeArrowheads="1"/>
                  </p:cNvSpPr>
                  <p:nvPr/>
                </p:nvSpPr>
                <p:spPr bwMode="auto">
                  <a:xfrm>
                    <a:off x="744538" y="4848226"/>
                    <a:ext cx="61913" cy="619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5" name="Rectangle 148">
                    <a:extLst>
                      <a:ext uri="{FF2B5EF4-FFF2-40B4-BE49-F238E27FC236}">
                        <a16:creationId xmlns:a16="http://schemas.microsoft.com/office/drawing/2014/main" id="{7F5F72EE-81B4-4D7E-8062-ABA522D0DDE1}"/>
                      </a:ext>
                    </a:extLst>
                  </p:cNvPr>
                  <p:cNvSpPr>
                    <a:spLocks noChangeArrowheads="1"/>
                  </p:cNvSpPr>
                  <p:nvPr/>
                </p:nvSpPr>
                <p:spPr bwMode="auto">
                  <a:xfrm>
                    <a:off x="960438" y="47244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6" name="Rectangle 149">
                    <a:extLst>
                      <a:ext uri="{FF2B5EF4-FFF2-40B4-BE49-F238E27FC236}">
                        <a16:creationId xmlns:a16="http://schemas.microsoft.com/office/drawing/2014/main" id="{01EEABAB-7B52-45C6-911C-3F3ACEEF30E2}"/>
                      </a:ext>
                    </a:extLst>
                  </p:cNvPr>
                  <p:cNvSpPr>
                    <a:spLocks noChangeArrowheads="1"/>
                  </p:cNvSpPr>
                  <p:nvPr/>
                </p:nvSpPr>
                <p:spPr bwMode="auto">
                  <a:xfrm>
                    <a:off x="1038225" y="47244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7" name="Rectangle 150">
                    <a:extLst>
                      <a:ext uri="{FF2B5EF4-FFF2-40B4-BE49-F238E27FC236}">
                        <a16:creationId xmlns:a16="http://schemas.microsoft.com/office/drawing/2014/main" id="{FF52EC08-F065-478F-9527-38B8A64F7AAF}"/>
                      </a:ext>
                    </a:extLst>
                  </p:cNvPr>
                  <p:cNvSpPr>
                    <a:spLocks noChangeArrowheads="1"/>
                  </p:cNvSpPr>
                  <p:nvPr/>
                </p:nvSpPr>
                <p:spPr bwMode="auto">
                  <a:xfrm>
                    <a:off x="992188" y="4848226"/>
                    <a:ext cx="61913" cy="619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235" name="Group 234">
                <a:extLst>
                  <a:ext uri="{FF2B5EF4-FFF2-40B4-BE49-F238E27FC236}">
                    <a16:creationId xmlns:a16="http://schemas.microsoft.com/office/drawing/2014/main" id="{1020FD8E-C25B-4D27-AED6-5FF06A1ABF1E}"/>
                  </a:ext>
                </a:extLst>
              </p:cNvPr>
              <p:cNvGrpSpPr/>
              <p:nvPr/>
            </p:nvGrpSpPr>
            <p:grpSpPr>
              <a:xfrm>
                <a:off x="-54007" y="3702006"/>
                <a:ext cx="2038350" cy="742580"/>
                <a:chOff x="-54007" y="3702006"/>
                <a:chExt cx="2038350" cy="742580"/>
              </a:xfrm>
            </p:grpSpPr>
            <p:sp>
              <p:nvSpPr>
                <p:cNvPr id="249" name="TextBox 248">
                  <a:extLst>
                    <a:ext uri="{FF2B5EF4-FFF2-40B4-BE49-F238E27FC236}">
                      <a16:creationId xmlns:a16="http://schemas.microsoft.com/office/drawing/2014/main" id="{E3321AEA-6488-417A-B13A-794449953B55}"/>
                    </a:ext>
                  </a:extLst>
                </p:cNvPr>
                <p:cNvSpPr txBox="1"/>
                <p:nvPr/>
              </p:nvSpPr>
              <p:spPr>
                <a:xfrm>
                  <a:off x="-54007" y="3982921"/>
                  <a:ext cx="2038350"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Cloud data</a:t>
                  </a:r>
                </a:p>
              </p:txBody>
            </p:sp>
            <p:sp>
              <p:nvSpPr>
                <p:cNvPr id="250" name="Freeform 46">
                  <a:extLst>
                    <a:ext uri="{FF2B5EF4-FFF2-40B4-BE49-F238E27FC236}">
                      <a16:creationId xmlns:a16="http://schemas.microsoft.com/office/drawing/2014/main" id="{977C8B9B-8498-4BD5-ABB4-9A97DF5C5909}"/>
                    </a:ext>
                  </a:extLst>
                </p:cNvPr>
                <p:cNvSpPr>
                  <a:spLocks/>
                </p:cNvSpPr>
                <p:nvPr/>
              </p:nvSpPr>
              <p:spPr bwMode="auto">
                <a:xfrm>
                  <a:off x="737026" y="3702006"/>
                  <a:ext cx="451842" cy="278606"/>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36" name="Group 235">
                <a:extLst>
                  <a:ext uri="{FF2B5EF4-FFF2-40B4-BE49-F238E27FC236}">
                    <a16:creationId xmlns:a16="http://schemas.microsoft.com/office/drawing/2014/main" id="{F1CB926A-A2BD-4FA1-ABCB-C0C0AADAA278}"/>
                  </a:ext>
                </a:extLst>
              </p:cNvPr>
              <p:cNvGrpSpPr/>
              <p:nvPr/>
            </p:nvGrpSpPr>
            <p:grpSpPr>
              <a:xfrm>
                <a:off x="-54007" y="4840672"/>
                <a:ext cx="2038350" cy="935440"/>
                <a:chOff x="-54007" y="4840672"/>
                <a:chExt cx="2038350" cy="935440"/>
              </a:xfrm>
            </p:grpSpPr>
            <p:sp>
              <p:nvSpPr>
                <p:cNvPr id="241" name="TextBox 240">
                  <a:extLst>
                    <a:ext uri="{FF2B5EF4-FFF2-40B4-BE49-F238E27FC236}">
                      <a16:creationId xmlns:a16="http://schemas.microsoft.com/office/drawing/2014/main" id="{687B7FE8-BE78-4048-AAD7-4A637501E332}"/>
                    </a:ext>
                  </a:extLst>
                </p:cNvPr>
                <p:cNvSpPr txBox="1"/>
                <p:nvPr/>
              </p:nvSpPr>
              <p:spPr>
                <a:xfrm>
                  <a:off x="-54007" y="5314447"/>
                  <a:ext cx="2038350"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SaaS data</a:t>
                  </a:r>
                </a:p>
              </p:txBody>
            </p:sp>
            <p:grpSp>
              <p:nvGrpSpPr>
                <p:cNvPr id="242" name="Group 75">
                  <a:extLst>
                    <a:ext uri="{FF2B5EF4-FFF2-40B4-BE49-F238E27FC236}">
                      <a16:creationId xmlns:a16="http://schemas.microsoft.com/office/drawing/2014/main" id="{1792B34B-EB13-4B53-9F73-EEA541EF5671}"/>
                    </a:ext>
                  </a:extLst>
                </p:cNvPr>
                <p:cNvGrpSpPr>
                  <a:grpSpLocks noChangeAspect="1"/>
                </p:cNvGrpSpPr>
                <p:nvPr/>
              </p:nvGrpSpPr>
              <p:grpSpPr bwMode="auto">
                <a:xfrm>
                  <a:off x="839446" y="4840672"/>
                  <a:ext cx="247650" cy="495300"/>
                  <a:chOff x="2890" y="2783"/>
                  <a:chExt cx="156" cy="312"/>
                </a:xfrm>
              </p:grpSpPr>
              <p:sp>
                <p:nvSpPr>
                  <p:cNvPr id="243" name="Freeform 76">
                    <a:extLst>
                      <a:ext uri="{FF2B5EF4-FFF2-40B4-BE49-F238E27FC236}">
                        <a16:creationId xmlns:a16="http://schemas.microsoft.com/office/drawing/2014/main" id="{A46103DE-F763-48E7-87DE-A489AE03C476}"/>
                      </a:ext>
                    </a:extLst>
                  </p:cNvPr>
                  <p:cNvSpPr>
                    <a:spLocks/>
                  </p:cNvSpPr>
                  <p:nvPr/>
                </p:nvSpPr>
                <p:spPr bwMode="auto">
                  <a:xfrm>
                    <a:off x="2890" y="2783"/>
                    <a:ext cx="156" cy="312"/>
                  </a:xfrm>
                  <a:custGeom>
                    <a:avLst/>
                    <a:gdLst>
                      <a:gd name="T0" fmla="*/ 598 w 683"/>
                      <a:gd name="T1" fmla="*/ 1365 h 1365"/>
                      <a:gd name="T2" fmla="*/ 86 w 683"/>
                      <a:gd name="T3" fmla="*/ 1365 h 1365"/>
                      <a:gd name="T4" fmla="*/ 0 w 683"/>
                      <a:gd name="T5" fmla="*/ 1280 h 1365"/>
                      <a:gd name="T6" fmla="*/ 0 w 683"/>
                      <a:gd name="T7" fmla="*/ 85 h 1365"/>
                      <a:gd name="T8" fmla="*/ 86 w 683"/>
                      <a:gd name="T9" fmla="*/ 0 h 1365"/>
                      <a:gd name="T10" fmla="*/ 598 w 683"/>
                      <a:gd name="T11" fmla="*/ 0 h 1365"/>
                      <a:gd name="T12" fmla="*/ 683 w 683"/>
                      <a:gd name="T13" fmla="*/ 85 h 1365"/>
                      <a:gd name="T14" fmla="*/ 683 w 683"/>
                      <a:gd name="T15" fmla="*/ 1280 h 1365"/>
                      <a:gd name="T16" fmla="*/ 598 w 683"/>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3" h="1365">
                        <a:moveTo>
                          <a:pt x="598" y="1365"/>
                        </a:moveTo>
                        <a:cubicBezTo>
                          <a:pt x="86" y="1365"/>
                          <a:pt x="86" y="1365"/>
                          <a:pt x="86" y="1365"/>
                        </a:cubicBezTo>
                        <a:cubicBezTo>
                          <a:pt x="38" y="1365"/>
                          <a:pt x="0" y="1327"/>
                          <a:pt x="0" y="1280"/>
                        </a:cubicBezTo>
                        <a:cubicBezTo>
                          <a:pt x="0" y="85"/>
                          <a:pt x="0" y="85"/>
                          <a:pt x="0" y="85"/>
                        </a:cubicBezTo>
                        <a:cubicBezTo>
                          <a:pt x="0" y="38"/>
                          <a:pt x="38" y="0"/>
                          <a:pt x="86" y="0"/>
                        </a:cubicBezTo>
                        <a:cubicBezTo>
                          <a:pt x="598" y="0"/>
                          <a:pt x="598" y="0"/>
                          <a:pt x="598" y="0"/>
                        </a:cubicBezTo>
                        <a:cubicBezTo>
                          <a:pt x="645" y="0"/>
                          <a:pt x="683" y="38"/>
                          <a:pt x="683" y="85"/>
                        </a:cubicBezTo>
                        <a:cubicBezTo>
                          <a:pt x="683" y="1280"/>
                          <a:pt x="683" y="1280"/>
                          <a:pt x="683" y="1280"/>
                        </a:cubicBezTo>
                        <a:cubicBezTo>
                          <a:pt x="683" y="1327"/>
                          <a:pt x="645" y="1365"/>
                          <a:pt x="598"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4" name="Freeform 77">
                    <a:extLst>
                      <a:ext uri="{FF2B5EF4-FFF2-40B4-BE49-F238E27FC236}">
                        <a16:creationId xmlns:a16="http://schemas.microsoft.com/office/drawing/2014/main" id="{FFC4C2B9-5B20-40CF-891E-D5621D980A33}"/>
                      </a:ext>
                    </a:extLst>
                  </p:cNvPr>
                  <p:cNvSpPr>
                    <a:spLocks/>
                  </p:cNvSpPr>
                  <p:nvPr/>
                </p:nvSpPr>
                <p:spPr bwMode="auto">
                  <a:xfrm>
                    <a:off x="2948" y="2802"/>
                    <a:ext cx="40" cy="5"/>
                  </a:xfrm>
                  <a:custGeom>
                    <a:avLst/>
                    <a:gdLst>
                      <a:gd name="T0" fmla="*/ 160 w 171"/>
                      <a:gd name="T1" fmla="*/ 21 h 21"/>
                      <a:gd name="T2" fmla="*/ 11 w 171"/>
                      <a:gd name="T3" fmla="*/ 21 h 21"/>
                      <a:gd name="T4" fmla="*/ 0 w 171"/>
                      <a:gd name="T5" fmla="*/ 11 h 21"/>
                      <a:gd name="T6" fmla="*/ 0 w 171"/>
                      <a:gd name="T7" fmla="*/ 11 h 21"/>
                      <a:gd name="T8" fmla="*/ 11 w 171"/>
                      <a:gd name="T9" fmla="*/ 0 h 21"/>
                      <a:gd name="T10" fmla="*/ 160 w 171"/>
                      <a:gd name="T11" fmla="*/ 0 h 21"/>
                      <a:gd name="T12" fmla="*/ 171 w 171"/>
                      <a:gd name="T13" fmla="*/ 11 h 21"/>
                      <a:gd name="T14" fmla="*/ 171 w 171"/>
                      <a:gd name="T15" fmla="*/ 11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7"/>
                          <a:pt x="0" y="11"/>
                        </a:cubicBezTo>
                        <a:cubicBezTo>
                          <a:pt x="0" y="11"/>
                          <a:pt x="0" y="11"/>
                          <a:pt x="0" y="11"/>
                        </a:cubicBezTo>
                        <a:cubicBezTo>
                          <a:pt x="0" y="5"/>
                          <a:pt x="5" y="0"/>
                          <a:pt x="11" y="0"/>
                        </a:cubicBezTo>
                        <a:cubicBezTo>
                          <a:pt x="160" y="0"/>
                          <a:pt x="160" y="0"/>
                          <a:pt x="160" y="0"/>
                        </a:cubicBezTo>
                        <a:cubicBezTo>
                          <a:pt x="166" y="0"/>
                          <a:pt x="171" y="5"/>
                          <a:pt x="171" y="11"/>
                        </a:cubicBezTo>
                        <a:cubicBezTo>
                          <a:pt x="171" y="11"/>
                          <a:pt x="171" y="11"/>
                          <a:pt x="171" y="11"/>
                        </a:cubicBezTo>
                        <a:cubicBezTo>
                          <a:pt x="171" y="17"/>
                          <a:pt x="166" y="21"/>
                          <a:pt x="160"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5" name="Oval 78">
                    <a:extLst>
                      <a:ext uri="{FF2B5EF4-FFF2-40B4-BE49-F238E27FC236}">
                        <a16:creationId xmlns:a16="http://schemas.microsoft.com/office/drawing/2014/main" id="{4131A20C-EB34-4F08-83C8-4549C5500336}"/>
                      </a:ext>
                    </a:extLst>
                  </p:cNvPr>
                  <p:cNvSpPr>
                    <a:spLocks noChangeArrowheads="1"/>
                  </p:cNvSpPr>
                  <p:nvPr/>
                </p:nvSpPr>
                <p:spPr bwMode="auto">
                  <a:xfrm>
                    <a:off x="2954" y="3046"/>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6" name="Freeform 79">
                    <a:extLst>
                      <a:ext uri="{FF2B5EF4-FFF2-40B4-BE49-F238E27FC236}">
                        <a16:creationId xmlns:a16="http://schemas.microsoft.com/office/drawing/2014/main" id="{A6ADC15C-3284-48CC-ABFA-CCA01DA5B1CE}"/>
                      </a:ext>
                    </a:extLst>
                  </p:cNvPr>
                  <p:cNvSpPr>
                    <a:spLocks/>
                  </p:cNvSpPr>
                  <p:nvPr/>
                </p:nvSpPr>
                <p:spPr bwMode="auto">
                  <a:xfrm>
                    <a:off x="2929" y="2917"/>
                    <a:ext cx="35" cy="61"/>
                  </a:xfrm>
                  <a:custGeom>
                    <a:avLst/>
                    <a:gdLst>
                      <a:gd name="T0" fmla="*/ 0 w 35"/>
                      <a:gd name="T1" fmla="*/ 41 h 61"/>
                      <a:gd name="T2" fmla="*/ 35 w 35"/>
                      <a:gd name="T3" fmla="*/ 61 h 61"/>
                      <a:gd name="T4" fmla="*/ 35 w 35"/>
                      <a:gd name="T5" fmla="*/ 20 h 61"/>
                      <a:gd name="T6" fmla="*/ 0 w 35"/>
                      <a:gd name="T7" fmla="*/ 0 h 61"/>
                      <a:gd name="T8" fmla="*/ 0 w 35"/>
                      <a:gd name="T9" fmla="*/ 41 h 61"/>
                    </a:gdLst>
                    <a:ahLst/>
                    <a:cxnLst>
                      <a:cxn ang="0">
                        <a:pos x="T0" y="T1"/>
                      </a:cxn>
                      <a:cxn ang="0">
                        <a:pos x="T2" y="T3"/>
                      </a:cxn>
                      <a:cxn ang="0">
                        <a:pos x="T4" y="T5"/>
                      </a:cxn>
                      <a:cxn ang="0">
                        <a:pos x="T6" y="T7"/>
                      </a:cxn>
                      <a:cxn ang="0">
                        <a:pos x="T8" y="T9"/>
                      </a:cxn>
                    </a:cxnLst>
                    <a:rect l="0" t="0" r="r" b="b"/>
                    <a:pathLst>
                      <a:path w="35" h="61">
                        <a:moveTo>
                          <a:pt x="0" y="41"/>
                        </a:moveTo>
                        <a:lnTo>
                          <a:pt x="35" y="61"/>
                        </a:lnTo>
                        <a:lnTo>
                          <a:pt x="35" y="20"/>
                        </a:lnTo>
                        <a:lnTo>
                          <a:pt x="0" y="0"/>
                        </a:lnTo>
                        <a:lnTo>
                          <a:pt x="0" y="4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7" name="Freeform 80">
                    <a:extLst>
                      <a:ext uri="{FF2B5EF4-FFF2-40B4-BE49-F238E27FC236}">
                        <a16:creationId xmlns:a16="http://schemas.microsoft.com/office/drawing/2014/main" id="{2C4B5DA3-C1D9-4F32-A1A1-6EF5C133EA38}"/>
                      </a:ext>
                    </a:extLst>
                  </p:cNvPr>
                  <p:cNvSpPr>
                    <a:spLocks/>
                  </p:cNvSpPr>
                  <p:nvPr/>
                </p:nvSpPr>
                <p:spPr bwMode="auto">
                  <a:xfrm>
                    <a:off x="2933" y="2892"/>
                    <a:ext cx="70" cy="41"/>
                  </a:xfrm>
                  <a:custGeom>
                    <a:avLst/>
                    <a:gdLst>
                      <a:gd name="T0" fmla="*/ 35 w 70"/>
                      <a:gd name="T1" fmla="*/ 0 h 41"/>
                      <a:gd name="T2" fmla="*/ 0 w 70"/>
                      <a:gd name="T3" fmla="*/ 20 h 41"/>
                      <a:gd name="T4" fmla="*/ 35 w 70"/>
                      <a:gd name="T5" fmla="*/ 41 h 41"/>
                      <a:gd name="T6" fmla="*/ 70 w 70"/>
                      <a:gd name="T7" fmla="*/ 20 h 41"/>
                      <a:gd name="T8" fmla="*/ 35 w 70"/>
                      <a:gd name="T9" fmla="*/ 0 h 41"/>
                    </a:gdLst>
                    <a:ahLst/>
                    <a:cxnLst>
                      <a:cxn ang="0">
                        <a:pos x="T0" y="T1"/>
                      </a:cxn>
                      <a:cxn ang="0">
                        <a:pos x="T2" y="T3"/>
                      </a:cxn>
                      <a:cxn ang="0">
                        <a:pos x="T4" y="T5"/>
                      </a:cxn>
                      <a:cxn ang="0">
                        <a:pos x="T6" y="T7"/>
                      </a:cxn>
                      <a:cxn ang="0">
                        <a:pos x="T8" y="T9"/>
                      </a:cxn>
                    </a:cxnLst>
                    <a:rect l="0" t="0" r="r" b="b"/>
                    <a:pathLst>
                      <a:path w="70" h="41">
                        <a:moveTo>
                          <a:pt x="35" y="0"/>
                        </a:moveTo>
                        <a:lnTo>
                          <a:pt x="0" y="20"/>
                        </a:lnTo>
                        <a:lnTo>
                          <a:pt x="35" y="41"/>
                        </a:lnTo>
                        <a:lnTo>
                          <a:pt x="70" y="20"/>
                        </a:lnTo>
                        <a:lnTo>
                          <a:pt x="3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8" name="Freeform 81">
                    <a:extLst>
                      <a:ext uri="{FF2B5EF4-FFF2-40B4-BE49-F238E27FC236}">
                        <a16:creationId xmlns:a16="http://schemas.microsoft.com/office/drawing/2014/main" id="{E52B4291-5486-4142-ADC8-8D0B9D497957}"/>
                      </a:ext>
                    </a:extLst>
                  </p:cNvPr>
                  <p:cNvSpPr>
                    <a:spLocks/>
                  </p:cNvSpPr>
                  <p:nvPr/>
                </p:nvSpPr>
                <p:spPr bwMode="auto">
                  <a:xfrm>
                    <a:off x="2972" y="2917"/>
                    <a:ext cx="35" cy="61"/>
                  </a:xfrm>
                  <a:custGeom>
                    <a:avLst/>
                    <a:gdLst>
                      <a:gd name="T0" fmla="*/ 0 w 35"/>
                      <a:gd name="T1" fmla="*/ 20 h 61"/>
                      <a:gd name="T2" fmla="*/ 0 w 35"/>
                      <a:gd name="T3" fmla="*/ 61 h 61"/>
                      <a:gd name="T4" fmla="*/ 35 w 35"/>
                      <a:gd name="T5" fmla="*/ 41 h 61"/>
                      <a:gd name="T6" fmla="*/ 35 w 35"/>
                      <a:gd name="T7" fmla="*/ 0 h 61"/>
                      <a:gd name="T8" fmla="*/ 0 w 35"/>
                      <a:gd name="T9" fmla="*/ 20 h 61"/>
                    </a:gdLst>
                    <a:ahLst/>
                    <a:cxnLst>
                      <a:cxn ang="0">
                        <a:pos x="T0" y="T1"/>
                      </a:cxn>
                      <a:cxn ang="0">
                        <a:pos x="T2" y="T3"/>
                      </a:cxn>
                      <a:cxn ang="0">
                        <a:pos x="T4" y="T5"/>
                      </a:cxn>
                      <a:cxn ang="0">
                        <a:pos x="T6" y="T7"/>
                      </a:cxn>
                      <a:cxn ang="0">
                        <a:pos x="T8" y="T9"/>
                      </a:cxn>
                    </a:cxnLst>
                    <a:rect l="0" t="0" r="r" b="b"/>
                    <a:pathLst>
                      <a:path w="35" h="61">
                        <a:moveTo>
                          <a:pt x="0" y="20"/>
                        </a:moveTo>
                        <a:lnTo>
                          <a:pt x="0" y="61"/>
                        </a:lnTo>
                        <a:lnTo>
                          <a:pt x="35" y="41"/>
                        </a:lnTo>
                        <a:lnTo>
                          <a:pt x="35" y="0"/>
                        </a:lnTo>
                        <a:lnTo>
                          <a:pt x="0" y="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grpSp>
      <p:grpSp>
        <p:nvGrpSpPr>
          <p:cNvPr id="274" name="Group 273">
            <a:extLst>
              <a:ext uri="{FF2B5EF4-FFF2-40B4-BE49-F238E27FC236}">
                <a16:creationId xmlns:a16="http://schemas.microsoft.com/office/drawing/2014/main" id="{75149F85-15A5-44B4-9485-85B3DACF873E}"/>
              </a:ext>
            </a:extLst>
          </p:cNvPr>
          <p:cNvGrpSpPr/>
          <p:nvPr/>
        </p:nvGrpSpPr>
        <p:grpSpPr>
          <a:xfrm>
            <a:off x="2087394" y="5326436"/>
            <a:ext cx="7232300" cy="1002877"/>
            <a:chOff x="772577" y="4998201"/>
            <a:chExt cx="7654620" cy="1057692"/>
          </a:xfrm>
        </p:grpSpPr>
        <p:sp>
          <p:nvSpPr>
            <p:cNvPr id="275" name="Rectangle 274">
              <a:extLst>
                <a:ext uri="{FF2B5EF4-FFF2-40B4-BE49-F238E27FC236}">
                  <a16:creationId xmlns:a16="http://schemas.microsoft.com/office/drawing/2014/main" id="{978767CA-B57C-442D-B23B-E07136F3730D}"/>
                </a:ext>
              </a:extLst>
            </p:cNvPr>
            <p:cNvSpPr/>
            <p:nvPr/>
          </p:nvSpPr>
          <p:spPr bwMode="auto">
            <a:xfrm>
              <a:off x="772577" y="5337965"/>
              <a:ext cx="7654620" cy="717928"/>
            </a:xfrm>
            <a:prstGeom prst="rect">
              <a:avLst/>
            </a:prstGeom>
            <a:solidFill>
              <a:srgbClr val="0078D4"/>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Segoe UI Semibold"/>
                  <a:ea typeface="Segoe UI" pitchFamily="34" charset="0"/>
                  <a:cs typeface="Segoe UI Semibold" panose="020B0502040204020203" pitchFamily="34" charset="0"/>
                </a:rPr>
                <a:t>Azure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Data Lake Storage Gen2</a:t>
              </a:r>
            </a:p>
          </p:txBody>
        </p:sp>
        <p:sp>
          <p:nvSpPr>
            <p:cNvPr id="276" name="TextBox 275">
              <a:extLst>
                <a:ext uri="{FF2B5EF4-FFF2-40B4-BE49-F238E27FC236}">
                  <a16:creationId xmlns:a16="http://schemas.microsoft.com/office/drawing/2014/main" id="{0E1B97AF-18CF-4633-BE9C-74B50C3EC33E}"/>
                </a:ext>
              </a:extLst>
            </p:cNvPr>
            <p:cNvSpPr txBox="1"/>
            <p:nvPr/>
          </p:nvSpPr>
          <p:spPr>
            <a:xfrm>
              <a:off x="6724420" y="5453263"/>
              <a:ext cx="1414300" cy="511108"/>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Segoe UI Semibold"/>
                  <a:ea typeface="Segoe UI" panose="020B0502040204020203" pitchFamily="34" charset="0"/>
                  <a:cs typeface="Segoe UI" panose="020B0502040204020203" pitchFamily="34" charset="0"/>
                </a:rPr>
                <a:t>Common Data Model</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Segoe UI Semibold"/>
                  <a:ea typeface="Segoe UI" panose="020B0502040204020203" pitchFamily="34" charset="0"/>
                  <a:cs typeface="Segoe UI" panose="020B0502040204020203" pitchFamily="34" charset="0"/>
                </a:rPr>
                <a:t>Enterprise Security</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Segoe UI Semibold"/>
                  <a:ea typeface="Segoe UI" panose="020B0502040204020203" pitchFamily="34" charset="0"/>
                  <a:cs typeface="Segoe UI" panose="020B0502040204020203" pitchFamily="34" charset="0"/>
                </a:rPr>
                <a:t>Optimized for Analytics</a:t>
              </a:r>
            </a:p>
          </p:txBody>
        </p:sp>
        <p:grpSp>
          <p:nvGrpSpPr>
            <p:cNvPr id="277" name="Group 276">
              <a:extLst>
                <a:ext uri="{FF2B5EF4-FFF2-40B4-BE49-F238E27FC236}">
                  <a16:creationId xmlns:a16="http://schemas.microsoft.com/office/drawing/2014/main" id="{7DD6532A-632D-48CC-A552-F9278E9964C5}"/>
                </a:ext>
              </a:extLst>
            </p:cNvPr>
            <p:cNvGrpSpPr/>
            <p:nvPr/>
          </p:nvGrpSpPr>
          <p:grpSpPr>
            <a:xfrm>
              <a:off x="3931915" y="4998201"/>
              <a:ext cx="2436090" cy="774917"/>
              <a:chOff x="4053274" y="4916113"/>
              <a:chExt cx="2436090" cy="857006"/>
            </a:xfrm>
          </p:grpSpPr>
          <p:cxnSp>
            <p:nvCxnSpPr>
              <p:cNvPr id="278" name="Straight Connector 277">
                <a:extLst>
                  <a:ext uri="{FF2B5EF4-FFF2-40B4-BE49-F238E27FC236}">
                    <a16:creationId xmlns:a16="http://schemas.microsoft.com/office/drawing/2014/main" id="{1B2E0CF9-600A-45C0-853A-DB15AD06A4EC}"/>
                  </a:ext>
                </a:extLst>
              </p:cNvPr>
              <p:cNvCxnSpPr>
                <a:cxnSpLocks/>
              </p:cNvCxnSpPr>
              <p:nvPr/>
            </p:nvCxnSpPr>
            <p:spPr>
              <a:xfrm flipV="1">
                <a:off x="4053274"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D2E51D3-E0A0-4027-BBC5-E0072B6F604C}"/>
                  </a:ext>
                </a:extLst>
              </p:cNvPr>
              <p:cNvCxnSpPr>
                <a:cxnSpLocks/>
              </p:cNvCxnSpPr>
              <p:nvPr/>
            </p:nvCxnSpPr>
            <p:spPr>
              <a:xfrm flipV="1">
                <a:off x="4146264"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5EA4C482-A653-46A0-A68C-60782505E67E}"/>
                  </a:ext>
                </a:extLst>
              </p:cNvPr>
              <p:cNvCxnSpPr>
                <a:cxnSpLocks/>
              </p:cNvCxnSpPr>
              <p:nvPr/>
            </p:nvCxnSpPr>
            <p:spPr>
              <a:xfrm flipV="1">
                <a:off x="4239862"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A0E1CDB2-6BDE-492A-89FA-B6F22D736AA7}"/>
                  </a:ext>
                </a:extLst>
              </p:cNvPr>
              <p:cNvCxnSpPr>
                <a:cxnSpLocks/>
              </p:cNvCxnSpPr>
              <p:nvPr/>
            </p:nvCxnSpPr>
            <p:spPr>
              <a:xfrm flipV="1">
                <a:off x="4327618"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4D1E5784-C1FE-4BD0-BCB0-B2E806E40733}"/>
                  </a:ext>
                </a:extLst>
              </p:cNvPr>
              <p:cNvCxnSpPr>
                <a:cxnSpLocks/>
              </p:cNvCxnSpPr>
              <p:nvPr/>
            </p:nvCxnSpPr>
            <p:spPr>
              <a:xfrm flipV="1">
                <a:off x="4420557"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2340BDD2-92E3-48C1-B99F-2244795EAED5}"/>
                  </a:ext>
                </a:extLst>
              </p:cNvPr>
              <p:cNvCxnSpPr>
                <a:cxnSpLocks/>
              </p:cNvCxnSpPr>
              <p:nvPr/>
            </p:nvCxnSpPr>
            <p:spPr>
              <a:xfrm flipV="1">
                <a:off x="4505798"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CDFE083A-8778-4024-88F6-095EC7B43730}"/>
                  </a:ext>
                </a:extLst>
              </p:cNvPr>
              <p:cNvCxnSpPr>
                <a:cxnSpLocks/>
              </p:cNvCxnSpPr>
              <p:nvPr/>
            </p:nvCxnSpPr>
            <p:spPr>
              <a:xfrm flipV="1">
                <a:off x="4595679"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E4ACE6EE-F61F-4E89-9DAE-A51FF0EF01B9}"/>
                  </a:ext>
                </a:extLst>
              </p:cNvPr>
              <p:cNvCxnSpPr>
                <a:cxnSpLocks/>
              </p:cNvCxnSpPr>
              <p:nvPr/>
            </p:nvCxnSpPr>
            <p:spPr>
              <a:xfrm flipV="1">
                <a:off x="4683807"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D4CF2E3B-6F5F-45B5-9AF2-C3CDE2848A44}"/>
                  </a:ext>
                </a:extLst>
              </p:cNvPr>
              <p:cNvCxnSpPr>
                <a:cxnSpLocks/>
              </p:cNvCxnSpPr>
              <p:nvPr/>
            </p:nvCxnSpPr>
            <p:spPr>
              <a:xfrm flipV="1">
                <a:off x="4776798"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FF48925B-9BFD-492E-8329-B2A146865DFE}"/>
                  </a:ext>
                </a:extLst>
              </p:cNvPr>
              <p:cNvCxnSpPr>
                <a:cxnSpLocks/>
              </p:cNvCxnSpPr>
              <p:nvPr/>
            </p:nvCxnSpPr>
            <p:spPr>
              <a:xfrm flipV="1">
                <a:off x="4869788"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163C2E6D-9B8F-4159-8CCE-87E54E092DBF}"/>
                  </a:ext>
                </a:extLst>
              </p:cNvPr>
              <p:cNvCxnSpPr>
                <a:cxnSpLocks/>
              </p:cNvCxnSpPr>
              <p:nvPr/>
            </p:nvCxnSpPr>
            <p:spPr>
              <a:xfrm flipV="1">
                <a:off x="4952178"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F0CCFD10-7A80-471F-96E7-2A011FB99623}"/>
                  </a:ext>
                </a:extLst>
              </p:cNvPr>
              <p:cNvCxnSpPr>
                <a:cxnSpLocks/>
              </p:cNvCxnSpPr>
              <p:nvPr/>
            </p:nvCxnSpPr>
            <p:spPr>
              <a:xfrm flipV="1">
                <a:off x="5045168"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44F5D8EE-652F-4FD1-AAAE-BF5A717E3080}"/>
                  </a:ext>
                </a:extLst>
              </p:cNvPr>
              <p:cNvCxnSpPr>
                <a:cxnSpLocks/>
              </p:cNvCxnSpPr>
              <p:nvPr/>
            </p:nvCxnSpPr>
            <p:spPr>
              <a:xfrm flipV="1">
                <a:off x="5138766"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62606B9C-D775-43E2-B22F-2B9A5B566F94}"/>
                  </a:ext>
                </a:extLst>
              </p:cNvPr>
              <p:cNvCxnSpPr>
                <a:cxnSpLocks/>
              </p:cNvCxnSpPr>
              <p:nvPr/>
            </p:nvCxnSpPr>
            <p:spPr>
              <a:xfrm flipV="1">
                <a:off x="5226522"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9D4A9F81-AF75-41C1-AD9D-69C3B471A0A4}"/>
                  </a:ext>
                </a:extLst>
              </p:cNvPr>
              <p:cNvCxnSpPr>
                <a:cxnSpLocks/>
              </p:cNvCxnSpPr>
              <p:nvPr/>
            </p:nvCxnSpPr>
            <p:spPr>
              <a:xfrm flipV="1">
                <a:off x="5319461"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E418BA36-C83B-4F1F-B682-836AF1F6EE17}"/>
                  </a:ext>
                </a:extLst>
              </p:cNvPr>
              <p:cNvCxnSpPr>
                <a:cxnSpLocks/>
              </p:cNvCxnSpPr>
              <p:nvPr/>
            </p:nvCxnSpPr>
            <p:spPr>
              <a:xfrm flipV="1">
                <a:off x="5404702"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945DD925-E4A8-4908-BC3B-47BC195CBAB8}"/>
                  </a:ext>
                </a:extLst>
              </p:cNvPr>
              <p:cNvCxnSpPr>
                <a:cxnSpLocks/>
              </p:cNvCxnSpPr>
              <p:nvPr/>
            </p:nvCxnSpPr>
            <p:spPr>
              <a:xfrm flipV="1">
                <a:off x="5494583"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FDE93972-E5EC-4854-842E-FD264F67899A}"/>
                  </a:ext>
                </a:extLst>
              </p:cNvPr>
              <p:cNvCxnSpPr>
                <a:cxnSpLocks/>
              </p:cNvCxnSpPr>
              <p:nvPr/>
            </p:nvCxnSpPr>
            <p:spPr>
              <a:xfrm flipV="1">
                <a:off x="5582711"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2DFE5D7F-32CE-4E70-A8B8-9B08502C0A33}"/>
                  </a:ext>
                </a:extLst>
              </p:cNvPr>
              <p:cNvCxnSpPr>
                <a:cxnSpLocks/>
              </p:cNvCxnSpPr>
              <p:nvPr/>
            </p:nvCxnSpPr>
            <p:spPr>
              <a:xfrm flipV="1">
                <a:off x="5675702"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150F0C6C-790B-43FC-9F75-FE4A3FC0A53F}"/>
                  </a:ext>
                </a:extLst>
              </p:cNvPr>
              <p:cNvCxnSpPr>
                <a:cxnSpLocks/>
              </p:cNvCxnSpPr>
              <p:nvPr/>
            </p:nvCxnSpPr>
            <p:spPr>
              <a:xfrm flipV="1">
                <a:off x="5768692"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347E04B0-996A-4866-94DE-404AD1DD8082}"/>
                  </a:ext>
                </a:extLst>
              </p:cNvPr>
              <p:cNvCxnSpPr>
                <a:cxnSpLocks/>
              </p:cNvCxnSpPr>
              <p:nvPr/>
            </p:nvCxnSpPr>
            <p:spPr>
              <a:xfrm flipV="1">
                <a:off x="5859438"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04A6418A-A142-428A-B7D6-28129FEF80DB}"/>
                  </a:ext>
                </a:extLst>
              </p:cNvPr>
              <p:cNvCxnSpPr>
                <a:cxnSpLocks/>
              </p:cNvCxnSpPr>
              <p:nvPr/>
            </p:nvCxnSpPr>
            <p:spPr>
              <a:xfrm flipV="1">
                <a:off x="5947194"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0FB48011-BB7B-431E-B0DB-9E7311A364E2}"/>
                  </a:ext>
                </a:extLst>
              </p:cNvPr>
              <p:cNvCxnSpPr>
                <a:cxnSpLocks/>
              </p:cNvCxnSpPr>
              <p:nvPr/>
            </p:nvCxnSpPr>
            <p:spPr>
              <a:xfrm flipV="1">
                <a:off x="6040133"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B703FDE0-B005-4318-A5BE-C97995B5B2EB}"/>
                  </a:ext>
                </a:extLst>
              </p:cNvPr>
              <p:cNvCxnSpPr>
                <a:cxnSpLocks/>
              </p:cNvCxnSpPr>
              <p:nvPr/>
            </p:nvCxnSpPr>
            <p:spPr>
              <a:xfrm flipV="1">
                <a:off x="6125374"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DDCAD3DA-38F3-4039-B566-60752DACC2B5}"/>
                  </a:ext>
                </a:extLst>
              </p:cNvPr>
              <p:cNvCxnSpPr>
                <a:cxnSpLocks/>
              </p:cNvCxnSpPr>
              <p:nvPr/>
            </p:nvCxnSpPr>
            <p:spPr>
              <a:xfrm flipV="1">
                <a:off x="6215255"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D0721AED-0200-401B-907D-DB2B6BFCE98B}"/>
                  </a:ext>
                </a:extLst>
              </p:cNvPr>
              <p:cNvCxnSpPr>
                <a:cxnSpLocks/>
              </p:cNvCxnSpPr>
              <p:nvPr/>
            </p:nvCxnSpPr>
            <p:spPr>
              <a:xfrm flipV="1">
                <a:off x="6318974"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918D3C25-F944-4E9C-A7A2-2EFFAF6D796F}"/>
                  </a:ext>
                </a:extLst>
              </p:cNvPr>
              <p:cNvCxnSpPr>
                <a:cxnSpLocks/>
              </p:cNvCxnSpPr>
              <p:nvPr/>
            </p:nvCxnSpPr>
            <p:spPr>
              <a:xfrm flipV="1">
                <a:off x="6396374"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9267FA74-268D-43E2-A8A3-E3F50DC6676E}"/>
                  </a:ext>
                </a:extLst>
              </p:cNvPr>
              <p:cNvCxnSpPr>
                <a:cxnSpLocks/>
              </p:cNvCxnSpPr>
              <p:nvPr/>
            </p:nvCxnSpPr>
            <p:spPr>
              <a:xfrm flipV="1">
                <a:off x="6489364"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86" name="Freeform: Shape 185">
            <a:extLst>
              <a:ext uri="{FF2B5EF4-FFF2-40B4-BE49-F238E27FC236}">
                <a16:creationId xmlns:a16="http://schemas.microsoft.com/office/drawing/2014/main" id="{8E80AD5F-1A11-4F3F-9786-29A0E1D30F01}"/>
              </a:ext>
            </a:extLst>
          </p:cNvPr>
          <p:cNvSpPr/>
          <p:nvPr/>
        </p:nvSpPr>
        <p:spPr>
          <a:xfrm>
            <a:off x="233567" y="1096450"/>
            <a:ext cx="2355646" cy="706437"/>
          </a:xfrm>
          <a:custGeom>
            <a:avLst/>
            <a:gdLst>
              <a:gd name="connsiteX0" fmla="*/ 0 w 1766093"/>
              <a:gd name="connsiteY0" fmla="*/ 0 h 706437"/>
              <a:gd name="connsiteX1" fmla="*/ 1412875 w 1766093"/>
              <a:gd name="connsiteY1" fmla="*/ 0 h 706437"/>
              <a:gd name="connsiteX2" fmla="*/ 1766093 w 1766093"/>
              <a:gd name="connsiteY2" fmla="*/ 353219 h 706437"/>
              <a:gd name="connsiteX3" fmla="*/ 1412875 w 1766093"/>
              <a:gd name="connsiteY3" fmla="*/ 706437 h 706437"/>
              <a:gd name="connsiteX4" fmla="*/ 0 w 1766093"/>
              <a:gd name="connsiteY4" fmla="*/ 706437 h 706437"/>
              <a:gd name="connsiteX5" fmla="*/ 353219 w 1766093"/>
              <a:gd name="connsiteY5" fmla="*/ 353219 h 706437"/>
              <a:gd name="connsiteX6" fmla="*/ 0 w 1766093"/>
              <a:gd name="connsiteY6" fmla="*/ 0 h 7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093" h="706437">
                <a:moveTo>
                  <a:pt x="0" y="0"/>
                </a:moveTo>
                <a:lnTo>
                  <a:pt x="1412875" y="0"/>
                </a:lnTo>
                <a:lnTo>
                  <a:pt x="1766093" y="353219"/>
                </a:lnTo>
                <a:lnTo>
                  <a:pt x="1412875" y="706437"/>
                </a:lnTo>
                <a:lnTo>
                  <a:pt x="0" y="706437"/>
                </a:lnTo>
                <a:lnTo>
                  <a:pt x="353219" y="353219"/>
                </a:lnTo>
                <a:lnTo>
                  <a:pt x="0" y="0"/>
                </a:lnTo>
                <a:close/>
              </a:path>
            </a:pathLst>
          </a:custGeom>
          <a:solidFill>
            <a:srgbClr val="0078D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9226" tIns="18669" rIns="371887" bIns="18669" numCol="1" spcCol="1270" anchor="ctr" anchorCtr="0">
            <a:no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Ingest and store </a:t>
            </a:r>
          </a:p>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data from multiple sources</a:t>
            </a:r>
          </a:p>
        </p:txBody>
      </p:sp>
      <p:sp>
        <p:nvSpPr>
          <p:cNvPr id="187" name="Freeform: Shape 186">
            <a:extLst>
              <a:ext uri="{FF2B5EF4-FFF2-40B4-BE49-F238E27FC236}">
                <a16:creationId xmlns:a16="http://schemas.microsoft.com/office/drawing/2014/main" id="{AC6807EC-8BBB-4B9B-91F5-0BD2F57F042A}"/>
              </a:ext>
            </a:extLst>
          </p:cNvPr>
          <p:cNvSpPr/>
          <p:nvPr/>
        </p:nvSpPr>
        <p:spPr>
          <a:xfrm>
            <a:off x="2558862" y="1093866"/>
            <a:ext cx="2355646" cy="706437"/>
          </a:xfrm>
          <a:custGeom>
            <a:avLst/>
            <a:gdLst>
              <a:gd name="connsiteX0" fmla="*/ 0 w 1766093"/>
              <a:gd name="connsiteY0" fmla="*/ 0 h 706437"/>
              <a:gd name="connsiteX1" fmla="*/ 1412875 w 1766093"/>
              <a:gd name="connsiteY1" fmla="*/ 0 h 706437"/>
              <a:gd name="connsiteX2" fmla="*/ 1766093 w 1766093"/>
              <a:gd name="connsiteY2" fmla="*/ 353219 h 706437"/>
              <a:gd name="connsiteX3" fmla="*/ 1412875 w 1766093"/>
              <a:gd name="connsiteY3" fmla="*/ 706437 h 706437"/>
              <a:gd name="connsiteX4" fmla="*/ 0 w 1766093"/>
              <a:gd name="connsiteY4" fmla="*/ 706437 h 706437"/>
              <a:gd name="connsiteX5" fmla="*/ 353219 w 1766093"/>
              <a:gd name="connsiteY5" fmla="*/ 353219 h 706437"/>
              <a:gd name="connsiteX6" fmla="*/ 0 w 1766093"/>
              <a:gd name="connsiteY6" fmla="*/ 0 h 7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093" h="706437">
                <a:moveTo>
                  <a:pt x="0" y="0"/>
                </a:moveTo>
                <a:lnTo>
                  <a:pt x="1412875" y="0"/>
                </a:lnTo>
                <a:lnTo>
                  <a:pt x="1766093" y="353219"/>
                </a:lnTo>
                <a:lnTo>
                  <a:pt x="1412875" y="706437"/>
                </a:lnTo>
                <a:lnTo>
                  <a:pt x="0" y="706437"/>
                </a:lnTo>
                <a:lnTo>
                  <a:pt x="353219" y="353219"/>
                </a:lnTo>
                <a:lnTo>
                  <a:pt x="0" y="0"/>
                </a:lnTo>
                <a:close/>
              </a:path>
            </a:pathLst>
          </a:custGeom>
          <a:solidFill>
            <a:srgbClr val="0078D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9226" tIns="18669" rIns="371887" bIns="18669" numCol="1" spcCol="1270" anchor="ctr" anchorCtr="0">
            <a:no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Prepare your data</a:t>
            </a:r>
          </a:p>
        </p:txBody>
      </p:sp>
      <p:sp>
        <p:nvSpPr>
          <p:cNvPr id="188" name="Freeform: Shape 187">
            <a:extLst>
              <a:ext uri="{FF2B5EF4-FFF2-40B4-BE49-F238E27FC236}">
                <a16:creationId xmlns:a16="http://schemas.microsoft.com/office/drawing/2014/main" id="{BF927525-03CB-4D7F-91AC-E773AE951B72}"/>
              </a:ext>
            </a:extLst>
          </p:cNvPr>
          <p:cNvSpPr/>
          <p:nvPr/>
        </p:nvSpPr>
        <p:spPr>
          <a:xfrm>
            <a:off x="4884157" y="1093866"/>
            <a:ext cx="2355646" cy="706437"/>
          </a:xfrm>
          <a:custGeom>
            <a:avLst/>
            <a:gdLst>
              <a:gd name="connsiteX0" fmla="*/ 0 w 1766093"/>
              <a:gd name="connsiteY0" fmla="*/ 0 h 706437"/>
              <a:gd name="connsiteX1" fmla="*/ 1412875 w 1766093"/>
              <a:gd name="connsiteY1" fmla="*/ 0 h 706437"/>
              <a:gd name="connsiteX2" fmla="*/ 1766093 w 1766093"/>
              <a:gd name="connsiteY2" fmla="*/ 353219 h 706437"/>
              <a:gd name="connsiteX3" fmla="*/ 1412875 w 1766093"/>
              <a:gd name="connsiteY3" fmla="*/ 706437 h 706437"/>
              <a:gd name="connsiteX4" fmla="*/ 0 w 1766093"/>
              <a:gd name="connsiteY4" fmla="*/ 706437 h 706437"/>
              <a:gd name="connsiteX5" fmla="*/ 353219 w 1766093"/>
              <a:gd name="connsiteY5" fmla="*/ 353219 h 706437"/>
              <a:gd name="connsiteX6" fmla="*/ 0 w 1766093"/>
              <a:gd name="connsiteY6" fmla="*/ 0 h 7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093" h="706437">
                <a:moveTo>
                  <a:pt x="0" y="0"/>
                </a:moveTo>
                <a:lnTo>
                  <a:pt x="1412875" y="0"/>
                </a:lnTo>
                <a:lnTo>
                  <a:pt x="1766093" y="353219"/>
                </a:lnTo>
                <a:lnTo>
                  <a:pt x="1412875" y="706437"/>
                </a:lnTo>
                <a:lnTo>
                  <a:pt x="0" y="706437"/>
                </a:lnTo>
                <a:lnTo>
                  <a:pt x="353219" y="353219"/>
                </a:lnTo>
                <a:lnTo>
                  <a:pt x="0" y="0"/>
                </a:lnTo>
                <a:close/>
              </a:path>
            </a:pathLst>
          </a:custGeom>
          <a:solidFill>
            <a:srgbClr val="0078D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9226" tIns="18669" rIns="371887" bIns="18669" numCol="1" spcCol="1270" anchor="ctr" anchorCtr="0">
            <a:no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Analyze the </a:t>
            </a:r>
          </a:p>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prepared data</a:t>
            </a:r>
          </a:p>
        </p:txBody>
      </p:sp>
      <p:sp>
        <p:nvSpPr>
          <p:cNvPr id="189" name="Freeform: Shape 188">
            <a:extLst>
              <a:ext uri="{FF2B5EF4-FFF2-40B4-BE49-F238E27FC236}">
                <a16:creationId xmlns:a16="http://schemas.microsoft.com/office/drawing/2014/main" id="{73B63146-AE96-4472-BB02-DF95A1696581}"/>
              </a:ext>
            </a:extLst>
          </p:cNvPr>
          <p:cNvSpPr/>
          <p:nvPr/>
        </p:nvSpPr>
        <p:spPr>
          <a:xfrm>
            <a:off x="7209452" y="1093866"/>
            <a:ext cx="2355646" cy="706437"/>
          </a:xfrm>
          <a:custGeom>
            <a:avLst/>
            <a:gdLst>
              <a:gd name="connsiteX0" fmla="*/ 0 w 1766093"/>
              <a:gd name="connsiteY0" fmla="*/ 0 h 706437"/>
              <a:gd name="connsiteX1" fmla="*/ 1412875 w 1766093"/>
              <a:gd name="connsiteY1" fmla="*/ 0 h 706437"/>
              <a:gd name="connsiteX2" fmla="*/ 1766093 w 1766093"/>
              <a:gd name="connsiteY2" fmla="*/ 353219 h 706437"/>
              <a:gd name="connsiteX3" fmla="*/ 1412875 w 1766093"/>
              <a:gd name="connsiteY3" fmla="*/ 706437 h 706437"/>
              <a:gd name="connsiteX4" fmla="*/ 0 w 1766093"/>
              <a:gd name="connsiteY4" fmla="*/ 706437 h 706437"/>
              <a:gd name="connsiteX5" fmla="*/ 353219 w 1766093"/>
              <a:gd name="connsiteY5" fmla="*/ 353219 h 706437"/>
              <a:gd name="connsiteX6" fmla="*/ 0 w 1766093"/>
              <a:gd name="connsiteY6" fmla="*/ 0 h 7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093" h="706437">
                <a:moveTo>
                  <a:pt x="0" y="0"/>
                </a:moveTo>
                <a:lnTo>
                  <a:pt x="1412875" y="0"/>
                </a:lnTo>
                <a:lnTo>
                  <a:pt x="1766093" y="353219"/>
                </a:lnTo>
                <a:lnTo>
                  <a:pt x="1412875" y="706437"/>
                </a:lnTo>
                <a:lnTo>
                  <a:pt x="0" y="706437"/>
                </a:lnTo>
                <a:lnTo>
                  <a:pt x="353219" y="353219"/>
                </a:lnTo>
                <a:lnTo>
                  <a:pt x="0" y="0"/>
                </a:lnTo>
                <a:close/>
              </a:path>
            </a:pathLst>
          </a:custGeom>
          <a:solidFill>
            <a:srgbClr val="0078D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9226" tIns="18669" rIns="371887" bIns="1866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Serve your data with high concurrency support</a:t>
            </a:r>
          </a:p>
        </p:txBody>
      </p:sp>
      <p:sp>
        <p:nvSpPr>
          <p:cNvPr id="190" name="Freeform: Shape 189">
            <a:extLst>
              <a:ext uri="{FF2B5EF4-FFF2-40B4-BE49-F238E27FC236}">
                <a16:creationId xmlns:a16="http://schemas.microsoft.com/office/drawing/2014/main" id="{8C6F3B8D-2823-4174-9CFE-BA4C21963E46}"/>
              </a:ext>
            </a:extLst>
          </p:cNvPr>
          <p:cNvSpPr/>
          <p:nvPr/>
        </p:nvSpPr>
        <p:spPr>
          <a:xfrm>
            <a:off x="9534746" y="1093866"/>
            <a:ext cx="2355646" cy="706437"/>
          </a:xfrm>
          <a:custGeom>
            <a:avLst/>
            <a:gdLst>
              <a:gd name="connsiteX0" fmla="*/ 0 w 1766093"/>
              <a:gd name="connsiteY0" fmla="*/ 0 h 706437"/>
              <a:gd name="connsiteX1" fmla="*/ 1412875 w 1766093"/>
              <a:gd name="connsiteY1" fmla="*/ 0 h 706437"/>
              <a:gd name="connsiteX2" fmla="*/ 1766093 w 1766093"/>
              <a:gd name="connsiteY2" fmla="*/ 353219 h 706437"/>
              <a:gd name="connsiteX3" fmla="*/ 1412875 w 1766093"/>
              <a:gd name="connsiteY3" fmla="*/ 706437 h 706437"/>
              <a:gd name="connsiteX4" fmla="*/ 0 w 1766093"/>
              <a:gd name="connsiteY4" fmla="*/ 706437 h 706437"/>
              <a:gd name="connsiteX5" fmla="*/ 353219 w 1766093"/>
              <a:gd name="connsiteY5" fmla="*/ 353219 h 706437"/>
              <a:gd name="connsiteX6" fmla="*/ 0 w 1766093"/>
              <a:gd name="connsiteY6" fmla="*/ 0 h 7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093" h="706437">
                <a:moveTo>
                  <a:pt x="0" y="0"/>
                </a:moveTo>
                <a:lnTo>
                  <a:pt x="1412875" y="0"/>
                </a:lnTo>
                <a:lnTo>
                  <a:pt x="1766093" y="353219"/>
                </a:lnTo>
                <a:lnTo>
                  <a:pt x="1412875" y="706437"/>
                </a:lnTo>
                <a:lnTo>
                  <a:pt x="0" y="706437"/>
                </a:lnTo>
                <a:lnTo>
                  <a:pt x="353219" y="353219"/>
                </a:lnTo>
                <a:lnTo>
                  <a:pt x="0" y="0"/>
                </a:lnTo>
                <a:close/>
              </a:path>
            </a:pathLst>
          </a:custGeom>
          <a:solidFill>
            <a:srgbClr val="0078D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9226" tIns="18669" rIns="371887" bIns="1866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Build BI dashboards and reports</a:t>
            </a:r>
          </a:p>
        </p:txBody>
      </p:sp>
    </p:spTree>
    <p:extLst>
      <p:ext uri="{BB962C8B-B14F-4D97-AF65-F5344CB8AC3E}">
        <p14:creationId xmlns:p14="http://schemas.microsoft.com/office/powerpoint/2010/main" val="3344268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dec="http://schemas.microsoft.com/office/drawing/2017/decorative" xmlns:a16="http://schemas.microsoft.com/office/drawing/2014/main"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0D95DA-81DC-4929-9054-CD83E2974F70}"/>
              </a:ext>
            </a:extLst>
          </p:cNvPr>
          <p:cNvSpPr>
            <a:spLocks noGrp="1"/>
          </p:cNvSpPr>
          <p:nvPr>
            <p:ph type="title"/>
          </p:nvPr>
        </p:nvSpPr>
        <p:spPr>
          <a:xfrm>
            <a:off x="588263" y="457200"/>
            <a:ext cx="11018520" cy="984885"/>
          </a:xfrm>
        </p:spPr>
        <p:txBody>
          <a:bodyPr/>
          <a:lstStyle/>
          <a:p>
            <a:r>
              <a:rPr lang="en-US" sz="3200" dirty="0">
                <a:latin typeface="Segoe UI Black" panose="020B0A02040204020203" pitchFamily="34" charset="0"/>
                <a:ea typeface="Segoe UI Black" panose="020B0A02040204020203" pitchFamily="34" charset="0"/>
              </a:rPr>
              <a:t>Synapse Studio </a:t>
            </a:r>
            <a:r>
              <a:rPr lang="en-US" sz="3200" dirty="0"/>
              <a:t>makes modern data warehouse </a:t>
            </a:r>
            <a:br>
              <a:rPr lang="en-US" sz="3200" dirty="0"/>
            </a:br>
            <a:r>
              <a:rPr lang="en-US" sz="3200" dirty="0"/>
              <a:t>solution-building easier than ever!</a:t>
            </a:r>
          </a:p>
        </p:txBody>
      </p:sp>
      <p:sp>
        <p:nvSpPr>
          <p:cNvPr id="6" name="Content Placeholder 5">
            <a:extLst>
              <a:ext uri="{FF2B5EF4-FFF2-40B4-BE49-F238E27FC236}">
                <a16:creationId xmlns:a16="http://schemas.microsoft.com/office/drawing/2014/main" id="{7FDE45CC-A90F-476A-9445-4ED2F707B246}"/>
              </a:ext>
            </a:extLst>
          </p:cNvPr>
          <p:cNvSpPr>
            <a:spLocks noGrp="1"/>
          </p:cNvSpPr>
          <p:nvPr>
            <p:ph sz="quarter" idx="10"/>
          </p:nvPr>
        </p:nvSpPr>
        <p:spPr>
          <a:xfrm>
            <a:off x="584200" y="1791576"/>
            <a:ext cx="11607800" cy="3631763"/>
          </a:xfrm>
        </p:spPr>
        <p:txBody>
          <a:bodyPr/>
          <a:lstStyle/>
          <a:p>
            <a:pPr marL="0" indent="0">
              <a:buNone/>
            </a:pPr>
            <a:r>
              <a:rPr lang="en-US" sz="2000" dirty="0"/>
              <a:t>Synapse Studio combines </a:t>
            </a:r>
            <a:r>
              <a:rPr lang="en-US" sz="2000" b="1" dirty="0"/>
              <a:t>ingestion, preparation, analysis, and serving</a:t>
            </a:r>
            <a:r>
              <a:rPr lang="en-US" sz="2000" dirty="0"/>
              <a:t>.</a:t>
            </a:r>
          </a:p>
          <a:p>
            <a:pPr marL="0" indent="0">
              <a:buNone/>
            </a:pPr>
            <a:endParaRPr lang="en-US" sz="2000" dirty="0"/>
          </a:p>
          <a:p>
            <a:pPr marL="0" indent="0">
              <a:buNone/>
            </a:pPr>
            <a:r>
              <a:rPr lang="en-US" sz="2000" dirty="0"/>
              <a:t>Develop notebooks, SQL scripts, pipelines, </a:t>
            </a:r>
            <a:r>
              <a:rPr lang="en-US" sz="2000" dirty="0" err="1"/>
              <a:t>PowerBI</a:t>
            </a:r>
            <a:r>
              <a:rPr lang="en-US" sz="2000" dirty="0"/>
              <a:t> reports, and more… </a:t>
            </a:r>
            <a:r>
              <a:rPr lang="en-US" sz="2000" b="1" dirty="0"/>
              <a:t>all within one experience</a:t>
            </a:r>
            <a:r>
              <a:rPr lang="en-US" sz="2000" dirty="0"/>
              <a:t>.</a:t>
            </a:r>
          </a:p>
          <a:p>
            <a:pPr marL="0" indent="0">
              <a:buNone/>
            </a:pPr>
            <a:endParaRPr lang="en-US" sz="2000" b="1" dirty="0"/>
          </a:p>
          <a:p>
            <a:pPr marL="0" indent="0">
              <a:buNone/>
            </a:pPr>
            <a:r>
              <a:rPr lang="en-US" sz="2000" dirty="0"/>
              <a:t>Solution-level authoring and monitoring in a </a:t>
            </a:r>
            <a:r>
              <a:rPr lang="en-US" sz="2000" b="1" dirty="0"/>
              <a:t>single pane of glass</a:t>
            </a:r>
            <a:r>
              <a:rPr lang="en-US" sz="2000" dirty="0"/>
              <a:t>.</a:t>
            </a:r>
          </a:p>
          <a:p>
            <a:pPr marL="0" indent="0">
              <a:buNone/>
            </a:pPr>
            <a:endParaRPr lang="en-US" sz="2000" dirty="0"/>
          </a:p>
          <a:p>
            <a:pPr marL="0" indent="0">
              <a:buNone/>
            </a:pPr>
            <a:r>
              <a:rPr lang="en-US" sz="2000" dirty="0"/>
              <a:t>Spark and SQL can operate on the same data. </a:t>
            </a:r>
            <a:r>
              <a:rPr lang="en-US" sz="2000" b="1" dirty="0"/>
              <a:t>No need to duplicate.</a:t>
            </a:r>
            <a:endParaRPr lang="en-US" sz="2000" dirty="0"/>
          </a:p>
          <a:p>
            <a:pPr marL="0" indent="0">
              <a:buNone/>
            </a:pPr>
            <a:endParaRPr lang="en-US" sz="2000" b="1" dirty="0"/>
          </a:p>
          <a:p>
            <a:pPr marL="0" indent="0">
              <a:buNone/>
            </a:pPr>
            <a:endParaRPr lang="en-US" sz="2000" b="1" dirty="0"/>
          </a:p>
          <a:p>
            <a:pPr marL="0" indent="0">
              <a:buNone/>
            </a:pPr>
            <a:endParaRPr lang="en-US" sz="2000" dirty="0"/>
          </a:p>
        </p:txBody>
      </p:sp>
      <p:pic>
        <p:nvPicPr>
          <p:cNvPr id="7" name="Graphic 6">
            <a:extLst>
              <a:ext uri="{FF2B5EF4-FFF2-40B4-BE49-F238E27FC236}">
                <a16:creationId xmlns:a16="http://schemas.microsoft.com/office/drawing/2014/main" id="{98E68BB1-0AF8-4073-84E7-1F46404C8D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97115" y="3729249"/>
            <a:ext cx="2785868" cy="2785868"/>
          </a:xfrm>
          <a:prstGeom prst="rect">
            <a:avLst/>
          </a:prstGeom>
        </p:spPr>
      </p:pic>
    </p:spTree>
    <p:extLst>
      <p:ext uri="{BB962C8B-B14F-4D97-AF65-F5344CB8AC3E}">
        <p14:creationId xmlns:p14="http://schemas.microsoft.com/office/powerpoint/2010/main" val="191667506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A0ECE-8016-4751-8FF0-5D99B800B0FB}"/>
              </a:ext>
            </a:extLst>
          </p:cNvPr>
          <p:cNvSpPr>
            <a:spLocks noGrp="1"/>
          </p:cNvSpPr>
          <p:nvPr>
            <p:ph type="title"/>
          </p:nvPr>
        </p:nvSpPr>
        <p:spPr>
          <a:xfrm>
            <a:off x="590868" y="286488"/>
            <a:ext cx="11018520" cy="553998"/>
          </a:xfrm>
        </p:spPr>
        <p:txBody>
          <a:bodyPr/>
          <a:lstStyle/>
          <a:p>
            <a:r>
              <a:rPr lang="en-US" dirty="0"/>
              <a:t>Analytics using Azure Synapse</a:t>
            </a:r>
          </a:p>
        </p:txBody>
      </p:sp>
      <p:sp>
        <p:nvSpPr>
          <p:cNvPr id="60" name="Rectangle 59">
            <a:extLst>
              <a:ext uri="{FF2B5EF4-FFF2-40B4-BE49-F238E27FC236}">
                <a16:creationId xmlns:a16="http://schemas.microsoft.com/office/drawing/2014/main" id="{F7BC1785-E638-4204-B3B0-F491B8D83246}"/>
              </a:ext>
            </a:extLst>
          </p:cNvPr>
          <p:cNvSpPr/>
          <p:nvPr/>
        </p:nvSpPr>
        <p:spPr bwMode="auto">
          <a:xfrm>
            <a:off x="1898633" y="2224351"/>
            <a:ext cx="9991759" cy="43399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70C3"/>
              </a:solidFill>
              <a:effectLst/>
              <a:uLnTx/>
              <a:uFillTx/>
              <a:latin typeface="Segoe UI"/>
              <a:ea typeface="+mn-ea"/>
              <a:cs typeface="+mn-cs"/>
            </a:endParaRPr>
          </a:p>
        </p:txBody>
      </p:sp>
      <p:grpSp>
        <p:nvGrpSpPr>
          <p:cNvPr id="61" name="Group 60">
            <a:extLst>
              <a:ext uri="{FF2B5EF4-FFF2-40B4-BE49-F238E27FC236}">
                <a16:creationId xmlns:a16="http://schemas.microsoft.com/office/drawing/2014/main" id="{A4540135-50D0-42B6-A204-06DBE72C00E9}"/>
              </a:ext>
            </a:extLst>
          </p:cNvPr>
          <p:cNvGrpSpPr/>
          <p:nvPr/>
        </p:nvGrpSpPr>
        <p:grpSpPr>
          <a:xfrm>
            <a:off x="2090395" y="2306586"/>
            <a:ext cx="7232966" cy="3139907"/>
            <a:chOff x="1115729" y="2187385"/>
            <a:chExt cx="7655325" cy="3311529"/>
          </a:xfrm>
        </p:grpSpPr>
        <p:sp>
          <p:nvSpPr>
            <p:cNvPr id="62" name="Rectangle 61">
              <a:extLst>
                <a:ext uri="{FF2B5EF4-FFF2-40B4-BE49-F238E27FC236}">
                  <a16:creationId xmlns:a16="http://schemas.microsoft.com/office/drawing/2014/main" id="{425C7CAD-93AF-4155-9C03-032B8EB1ED48}"/>
                </a:ext>
              </a:extLst>
            </p:cNvPr>
            <p:cNvSpPr/>
            <p:nvPr/>
          </p:nvSpPr>
          <p:spPr bwMode="auto">
            <a:xfrm>
              <a:off x="1116434" y="2454682"/>
              <a:ext cx="7654620" cy="30442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63" name="Rectangle 62">
              <a:extLst>
                <a:ext uri="{FF2B5EF4-FFF2-40B4-BE49-F238E27FC236}">
                  <a16:creationId xmlns:a16="http://schemas.microsoft.com/office/drawing/2014/main" id="{15899556-721E-4840-948E-4B6749A083C5}"/>
                </a:ext>
              </a:extLst>
            </p:cNvPr>
            <p:cNvSpPr/>
            <p:nvPr/>
          </p:nvSpPr>
          <p:spPr bwMode="auto">
            <a:xfrm>
              <a:off x="1115729" y="2187385"/>
              <a:ext cx="1820290" cy="2771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Azure Synapse</a:t>
              </a:r>
            </a:p>
          </p:txBody>
        </p:sp>
      </p:grpSp>
      <p:sp>
        <p:nvSpPr>
          <p:cNvPr id="64" name="Rectangle 63">
            <a:extLst>
              <a:ext uri="{FF2B5EF4-FFF2-40B4-BE49-F238E27FC236}">
                <a16:creationId xmlns:a16="http://schemas.microsoft.com/office/drawing/2014/main" id="{D8999A6F-6A82-4419-9138-6A4378ECC4B7}"/>
              </a:ext>
            </a:extLst>
          </p:cNvPr>
          <p:cNvSpPr/>
          <p:nvPr/>
        </p:nvSpPr>
        <p:spPr bwMode="auto">
          <a:xfrm>
            <a:off x="2200248" y="3097473"/>
            <a:ext cx="7018405" cy="2228964"/>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Platform</a:t>
            </a:r>
          </a:p>
        </p:txBody>
      </p:sp>
      <p:sp>
        <p:nvSpPr>
          <p:cNvPr id="97" name="Rectangle 96">
            <a:extLst>
              <a:ext uri="{FF2B5EF4-FFF2-40B4-BE49-F238E27FC236}">
                <a16:creationId xmlns:a16="http://schemas.microsoft.com/office/drawing/2014/main" id="{ED65277E-77F5-497F-A6A4-C23F72538D37}"/>
              </a:ext>
            </a:extLst>
          </p:cNvPr>
          <p:cNvSpPr/>
          <p:nvPr/>
        </p:nvSpPr>
        <p:spPr bwMode="auto">
          <a:xfrm>
            <a:off x="3296619" y="4782499"/>
            <a:ext cx="1523410" cy="41388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METASTORE</a:t>
            </a:r>
          </a:p>
        </p:txBody>
      </p:sp>
      <p:sp>
        <p:nvSpPr>
          <p:cNvPr id="98" name="Rectangle 97">
            <a:extLst>
              <a:ext uri="{FF2B5EF4-FFF2-40B4-BE49-F238E27FC236}">
                <a16:creationId xmlns:a16="http://schemas.microsoft.com/office/drawing/2014/main" id="{AD1A1378-9324-4DD0-8E7C-062C35AF126C}"/>
              </a:ext>
            </a:extLst>
          </p:cNvPr>
          <p:cNvSpPr/>
          <p:nvPr/>
        </p:nvSpPr>
        <p:spPr bwMode="auto">
          <a:xfrm>
            <a:off x="3296619" y="3746033"/>
            <a:ext cx="1523409" cy="40817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SECURITY</a:t>
            </a:r>
          </a:p>
        </p:txBody>
      </p:sp>
      <p:sp>
        <p:nvSpPr>
          <p:cNvPr id="99" name="Rectangle 98">
            <a:extLst>
              <a:ext uri="{FF2B5EF4-FFF2-40B4-BE49-F238E27FC236}">
                <a16:creationId xmlns:a16="http://schemas.microsoft.com/office/drawing/2014/main" id="{CBCC81F6-938E-43BC-BD6A-245430793BD8}"/>
              </a:ext>
            </a:extLst>
          </p:cNvPr>
          <p:cNvSpPr/>
          <p:nvPr/>
        </p:nvSpPr>
        <p:spPr bwMode="auto">
          <a:xfrm>
            <a:off x="3296619" y="3224941"/>
            <a:ext cx="1523409" cy="41388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MANAGEMENT</a:t>
            </a:r>
          </a:p>
        </p:txBody>
      </p:sp>
      <p:sp>
        <p:nvSpPr>
          <p:cNvPr id="100" name="Rectangle 99">
            <a:extLst>
              <a:ext uri="{FF2B5EF4-FFF2-40B4-BE49-F238E27FC236}">
                <a16:creationId xmlns:a16="http://schemas.microsoft.com/office/drawing/2014/main" id="{A8BC269B-BAAB-4510-83F5-B44199DA7B97}"/>
              </a:ext>
            </a:extLst>
          </p:cNvPr>
          <p:cNvSpPr/>
          <p:nvPr/>
        </p:nvSpPr>
        <p:spPr bwMode="auto">
          <a:xfrm>
            <a:off x="3296619" y="4261409"/>
            <a:ext cx="1523409" cy="41388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MONITORING</a:t>
            </a:r>
          </a:p>
        </p:txBody>
      </p:sp>
      <p:cxnSp>
        <p:nvCxnSpPr>
          <p:cNvPr id="101" name="Straight Connector 100">
            <a:extLst>
              <a:ext uri="{FF2B5EF4-FFF2-40B4-BE49-F238E27FC236}">
                <a16:creationId xmlns:a16="http://schemas.microsoft.com/office/drawing/2014/main" id="{3644E010-1A35-4198-A84A-F046ECFB819D}"/>
              </a:ext>
              <a:ext uri="{C183D7F6-B498-43B3-948B-1728B52AA6E4}">
                <adec:decorative xmlns:adec="http://schemas.microsoft.com/office/drawing/2017/decorative" val="1"/>
              </a:ext>
            </a:extLst>
          </p:cNvPr>
          <p:cNvCxnSpPr>
            <a:cxnSpLocks/>
          </p:cNvCxnSpPr>
          <p:nvPr/>
        </p:nvCxnSpPr>
        <p:spPr>
          <a:xfrm>
            <a:off x="3131677" y="3224941"/>
            <a:ext cx="0" cy="1971444"/>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27D63F7D-B1A9-4107-9F37-23AB30238CED}"/>
              </a:ext>
            </a:extLst>
          </p:cNvPr>
          <p:cNvSpPr/>
          <p:nvPr/>
        </p:nvSpPr>
        <p:spPr bwMode="auto">
          <a:xfrm>
            <a:off x="4963016" y="4951053"/>
            <a:ext cx="3980957" cy="2453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DATA INTEGRATION</a:t>
            </a:r>
          </a:p>
        </p:txBody>
      </p:sp>
      <p:grpSp>
        <p:nvGrpSpPr>
          <p:cNvPr id="103" name="Group 102">
            <a:extLst>
              <a:ext uri="{FF2B5EF4-FFF2-40B4-BE49-F238E27FC236}">
                <a16:creationId xmlns:a16="http://schemas.microsoft.com/office/drawing/2014/main" id="{36EF8D6F-689C-4C0D-ABF1-0CED1B2D8EE5}"/>
              </a:ext>
            </a:extLst>
          </p:cNvPr>
          <p:cNvGrpSpPr/>
          <p:nvPr/>
        </p:nvGrpSpPr>
        <p:grpSpPr>
          <a:xfrm>
            <a:off x="6981653" y="4437029"/>
            <a:ext cx="1962321" cy="465360"/>
            <a:chOff x="5911431" y="4135704"/>
            <a:chExt cx="2076908" cy="490796"/>
          </a:xfrm>
        </p:grpSpPr>
        <p:sp>
          <p:nvSpPr>
            <p:cNvPr id="104" name="Rectangle 103">
              <a:extLst>
                <a:ext uri="{FF2B5EF4-FFF2-40B4-BE49-F238E27FC236}">
                  <a16:creationId xmlns:a16="http://schemas.microsoft.com/office/drawing/2014/main" id="{69750CB4-F420-41E9-93D7-19F6270C280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5" name="Picture 4">
              <a:extLst>
                <a:ext uri="{FF2B5EF4-FFF2-40B4-BE49-F238E27FC236}">
                  <a16:creationId xmlns:a16="http://schemas.microsoft.com/office/drawing/2014/main" id="{A7DC6830-A26B-41BA-BA7B-4BFD83E142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106" name="Rectangle 105">
            <a:extLst>
              <a:ext uri="{FF2B5EF4-FFF2-40B4-BE49-F238E27FC236}">
                <a16:creationId xmlns:a16="http://schemas.microsoft.com/office/drawing/2014/main" id="{B7D59500-A999-4459-B011-9A9200A7FC2C}"/>
              </a:ext>
            </a:extLst>
          </p:cNvPr>
          <p:cNvSpPr/>
          <p:nvPr/>
        </p:nvSpPr>
        <p:spPr bwMode="auto">
          <a:xfrm>
            <a:off x="4963017" y="4439125"/>
            <a:ext cx="1970004" cy="46536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SQL</a:t>
            </a:r>
          </a:p>
        </p:txBody>
      </p:sp>
      <p:sp>
        <p:nvSpPr>
          <p:cNvPr id="107" name="TextBox 106">
            <a:extLst>
              <a:ext uri="{FF2B5EF4-FFF2-40B4-BE49-F238E27FC236}">
                <a16:creationId xmlns:a16="http://schemas.microsoft.com/office/drawing/2014/main" id="{DD9DEEA8-5116-4691-AF97-C72244764725}"/>
              </a:ext>
            </a:extLst>
          </p:cNvPr>
          <p:cNvSpPr txBox="1"/>
          <p:nvPr/>
        </p:nvSpPr>
        <p:spPr>
          <a:xfrm>
            <a:off x="4963016" y="4244366"/>
            <a:ext cx="2266921" cy="146096"/>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Analytics Runtimes</a:t>
            </a:r>
          </a:p>
        </p:txBody>
      </p:sp>
      <p:sp>
        <p:nvSpPr>
          <p:cNvPr id="108" name="Rectangle 107">
            <a:extLst>
              <a:ext uri="{FF2B5EF4-FFF2-40B4-BE49-F238E27FC236}">
                <a16:creationId xmlns:a16="http://schemas.microsoft.com/office/drawing/2014/main" id="{0673298B-CDD4-4FDD-A623-8946694A3329}"/>
              </a:ext>
            </a:extLst>
          </p:cNvPr>
          <p:cNvSpPr/>
          <p:nvPr/>
        </p:nvSpPr>
        <p:spPr bwMode="auto">
          <a:xfrm>
            <a:off x="4963017" y="3900355"/>
            <a:ext cx="1970004" cy="2453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PROVISIONED</a:t>
            </a:r>
          </a:p>
        </p:txBody>
      </p:sp>
      <p:sp>
        <p:nvSpPr>
          <p:cNvPr id="109" name="Rectangle 108">
            <a:extLst>
              <a:ext uri="{FF2B5EF4-FFF2-40B4-BE49-F238E27FC236}">
                <a16:creationId xmlns:a16="http://schemas.microsoft.com/office/drawing/2014/main" id="{9EBD6560-7BE3-4FB3-BD93-8B77C395518C}"/>
              </a:ext>
            </a:extLst>
          </p:cNvPr>
          <p:cNvSpPr/>
          <p:nvPr/>
        </p:nvSpPr>
        <p:spPr bwMode="auto">
          <a:xfrm>
            <a:off x="6981652" y="3900355"/>
            <a:ext cx="1962321" cy="245333"/>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ON-DEMAND</a:t>
            </a:r>
          </a:p>
        </p:txBody>
      </p:sp>
      <p:sp>
        <p:nvSpPr>
          <p:cNvPr id="110" name="TextBox 109">
            <a:extLst>
              <a:ext uri="{FF2B5EF4-FFF2-40B4-BE49-F238E27FC236}">
                <a16:creationId xmlns:a16="http://schemas.microsoft.com/office/drawing/2014/main" id="{EE455C27-7487-4523-95CA-AD2539868D40}"/>
              </a:ext>
            </a:extLst>
          </p:cNvPr>
          <p:cNvSpPr txBox="1"/>
          <p:nvPr/>
        </p:nvSpPr>
        <p:spPr>
          <a:xfrm>
            <a:off x="4963016" y="3716835"/>
            <a:ext cx="2266921" cy="146096"/>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Form Factors</a:t>
            </a:r>
          </a:p>
        </p:txBody>
      </p:sp>
      <p:sp>
        <p:nvSpPr>
          <p:cNvPr id="111" name="Rectangle 110">
            <a:extLst>
              <a:ext uri="{FF2B5EF4-FFF2-40B4-BE49-F238E27FC236}">
                <a16:creationId xmlns:a16="http://schemas.microsoft.com/office/drawing/2014/main" id="{DC4093FA-E8D7-4917-AF3A-54586B7E497A}"/>
              </a:ext>
            </a:extLst>
          </p:cNvPr>
          <p:cNvSpPr/>
          <p:nvPr/>
        </p:nvSpPr>
        <p:spPr bwMode="auto">
          <a:xfrm>
            <a:off x="4963017" y="3393496"/>
            <a:ext cx="624906" cy="2453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SQL</a:t>
            </a:r>
          </a:p>
        </p:txBody>
      </p:sp>
      <p:sp>
        <p:nvSpPr>
          <p:cNvPr id="112" name="TextBox 111">
            <a:extLst>
              <a:ext uri="{FF2B5EF4-FFF2-40B4-BE49-F238E27FC236}">
                <a16:creationId xmlns:a16="http://schemas.microsoft.com/office/drawing/2014/main" id="{45182AA2-099B-441C-BC6F-1A5815878F2F}"/>
              </a:ext>
            </a:extLst>
          </p:cNvPr>
          <p:cNvSpPr txBox="1"/>
          <p:nvPr/>
        </p:nvSpPr>
        <p:spPr>
          <a:xfrm>
            <a:off x="4963016" y="3204234"/>
            <a:ext cx="2266921" cy="146096"/>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Languages</a:t>
            </a:r>
          </a:p>
        </p:txBody>
      </p:sp>
      <p:sp>
        <p:nvSpPr>
          <p:cNvPr id="113" name="Rectangle 112">
            <a:extLst>
              <a:ext uri="{FF2B5EF4-FFF2-40B4-BE49-F238E27FC236}">
                <a16:creationId xmlns:a16="http://schemas.microsoft.com/office/drawing/2014/main" id="{0B51F257-1DCB-43CE-90FF-E5B790CE986E}"/>
              </a:ext>
            </a:extLst>
          </p:cNvPr>
          <p:cNvSpPr/>
          <p:nvPr/>
        </p:nvSpPr>
        <p:spPr bwMode="auto">
          <a:xfrm>
            <a:off x="5634581" y="3393496"/>
            <a:ext cx="624906" cy="2453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Python</a:t>
            </a:r>
          </a:p>
        </p:txBody>
      </p:sp>
      <p:sp>
        <p:nvSpPr>
          <p:cNvPr id="114" name="Rectangle 113">
            <a:extLst>
              <a:ext uri="{FF2B5EF4-FFF2-40B4-BE49-F238E27FC236}">
                <a16:creationId xmlns:a16="http://schemas.microsoft.com/office/drawing/2014/main" id="{1D5B8A9A-3190-4829-A1D8-4F57650600E5}"/>
              </a:ext>
            </a:extLst>
          </p:cNvPr>
          <p:cNvSpPr/>
          <p:nvPr/>
        </p:nvSpPr>
        <p:spPr bwMode="auto">
          <a:xfrm>
            <a:off x="6308116" y="3393496"/>
            <a:ext cx="624906" cy="2453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.NET</a:t>
            </a:r>
          </a:p>
        </p:txBody>
      </p:sp>
      <p:sp>
        <p:nvSpPr>
          <p:cNvPr id="115" name="Rectangle 114">
            <a:extLst>
              <a:ext uri="{FF2B5EF4-FFF2-40B4-BE49-F238E27FC236}">
                <a16:creationId xmlns:a16="http://schemas.microsoft.com/office/drawing/2014/main" id="{537DA8CC-8E86-445E-904E-A3C72A51A038}"/>
              </a:ext>
            </a:extLst>
          </p:cNvPr>
          <p:cNvSpPr/>
          <p:nvPr/>
        </p:nvSpPr>
        <p:spPr bwMode="auto">
          <a:xfrm>
            <a:off x="6981652" y="3393496"/>
            <a:ext cx="624906" cy="2453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Java</a:t>
            </a:r>
          </a:p>
        </p:txBody>
      </p:sp>
      <p:sp>
        <p:nvSpPr>
          <p:cNvPr id="116" name="Rectangle 115">
            <a:extLst>
              <a:ext uri="{FF2B5EF4-FFF2-40B4-BE49-F238E27FC236}">
                <a16:creationId xmlns:a16="http://schemas.microsoft.com/office/drawing/2014/main" id="{C740D0CA-24CD-4BDE-8868-58ED7BE1651D}"/>
              </a:ext>
            </a:extLst>
          </p:cNvPr>
          <p:cNvSpPr/>
          <p:nvPr/>
        </p:nvSpPr>
        <p:spPr bwMode="auto">
          <a:xfrm>
            <a:off x="7655188" y="3393496"/>
            <a:ext cx="624906" cy="2453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Scala</a:t>
            </a:r>
          </a:p>
        </p:txBody>
      </p:sp>
      <p:sp>
        <p:nvSpPr>
          <p:cNvPr id="117" name="Rectangle 116">
            <a:extLst>
              <a:ext uri="{FF2B5EF4-FFF2-40B4-BE49-F238E27FC236}">
                <a16:creationId xmlns:a16="http://schemas.microsoft.com/office/drawing/2014/main" id="{5FBF5182-4E17-47AC-BFE6-15B251922CBD}"/>
              </a:ext>
            </a:extLst>
          </p:cNvPr>
          <p:cNvSpPr/>
          <p:nvPr/>
        </p:nvSpPr>
        <p:spPr bwMode="auto">
          <a:xfrm>
            <a:off x="8319067" y="3393496"/>
            <a:ext cx="624906" cy="2453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R</a:t>
            </a:r>
          </a:p>
        </p:txBody>
      </p:sp>
      <p:sp>
        <p:nvSpPr>
          <p:cNvPr id="118" name="Rectangle 117">
            <a:extLst>
              <a:ext uri="{FF2B5EF4-FFF2-40B4-BE49-F238E27FC236}">
                <a16:creationId xmlns:a16="http://schemas.microsoft.com/office/drawing/2014/main" id="{86FE56A7-A271-487F-98AB-71E8E5BF18A1}"/>
              </a:ext>
            </a:extLst>
          </p:cNvPr>
          <p:cNvSpPr/>
          <p:nvPr/>
        </p:nvSpPr>
        <p:spPr bwMode="auto">
          <a:xfrm>
            <a:off x="2200248" y="2649273"/>
            <a:ext cx="7018405" cy="366224"/>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Experience</a:t>
            </a:r>
          </a:p>
        </p:txBody>
      </p:sp>
      <p:sp>
        <p:nvSpPr>
          <p:cNvPr id="119" name="TextBox 4">
            <a:extLst>
              <a:ext uri="{FF2B5EF4-FFF2-40B4-BE49-F238E27FC236}">
                <a16:creationId xmlns:a16="http://schemas.microsoft.com/office/drawing/2014/main" id="{88CD5704-5941-4128-8594-6299E3E53659}"/>
              </a:ext>
            </a:extLst>
          </p:cNvPr>
          <p:cNvSpPr txBox="1"/>
          <p:nvPr/>
        </p:nvSpPr>
        <p:spPr>
          <a:xfrm>
            <a:off x="4963016" y="2718192"/>
            <a:ext cx="2411088" cy="217817"/>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Azure Synapse Studio</a:t>
            </a:r>
          </a:p>
        </p:txBody>
      </p:sp>
      <p:cxnSp>
        <p:nvCxnSpPr>
          <p:cNvPr id="120" name="Straight Connector 119">
            <a:extLst>
              <a:ext uri="{FF2B5EF4-FFF2-40B4-BE49-F238E27FC236}">
                <a16:creationId xmlns:a16="http://schemas.microsoft.com/office/drawing/2014/main" id="{D8FF49A0-01C2-409A-8311-1B2CB1289134}"/>
              </a:ext>
              <a:ext uri="{C183D7F6-B498-43B3-948B-1728B52AA6E4}">
                <adec:decorative xmlns:adec="http://schemas.microsoft.com/office/drawing/2017/decorative" val="1"/>
              </a:ext>
            </a:extLst>
          </p:cNvPr>
          <p:cNvCxnSpPr>
            <a:cxnSpLocks/>
          </p:cNvCxnSpPr>
          <p:nvPr/>
        </p:nvCxnSpPr>
        <p:spPr>
          <a:xfrm>
            <a:off x="3131677" y="2727742"/>
            <a:ext cx="0" cy="216536"/>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69DB39C0-8A0F-4932-92F6-55904ECACABA}"/>
              </a:ext>
            </a:extLst>
          </p:cNvPr>
          <p:cNvGrpSpPr/>
          <p:nvPr/>
        </p:nvGrpSpPr>
        <p:grpSpPr>
          <a:xfrm rot="16200000">
            <a:off x="9325023" y="3047923"/>
            <a:ext cx="601813" cy="782291"/>
            <a:chOff x="4053274" y="4916113"/>
            <a:chExt cx="2436090" cy="857006"/>
          </a:xfrm>
        </p:grpSpPr>
        <p:cxnSp>
          <p:nvCxnSpPr>
            <p:cNvPr id="130" name="Straight Connector 129">
              <a:extLst>
                <a:ext uri="{FF2B5EF4-FFF2-40B4-BE49-F238E27FC236}">
                  <a16:creationId xmlns:a16="http://schemas.microsoft.com/office/drawing/2014/main" id="{2380886A-2F51-4A91-B00B-D9C6E630A6A6}"/>
                </a:ext>
              </a:extLst>
            </p:cNvPr>
            <p:cNvCxnSpPr>
              <a:cxnSpLocks/>
            </p:cNvCxnSpPr>
            <p:nvPr/>
          </p:nvCxnSpPr>
          <p:spPr>
            <a:xfrm flipV="1">
              <a:off x="4053274"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AD6212E4-A3B8-4F4C-86D6-D2E05C62496C}"/>
                </a:ext>
              </a:extLst>
            </p:cNvPr>
            <p:cNvCxnSpPr>
              <a:cxnSpLocks/>
            </p:cNvCxnSpPr>
            <p:nvPr/>
          </p:nvCxnSpPr>
          <p:spPr>
            <a:xfrm flipV="1">
              <a:off x="4146264"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C79A5CA6-FBE8-49E6-A33B-3AFF1F72020C}"/>
                </a:ext>
              </a:extLst>
            </p:cNvPr>
            <p:cNvCxnSpPr>
              <a:cxnSpLocks/>
            </p:cNvCxnSpPr>
            <p:nvPr/>
          </p:nvCxnSpPr>
          <p:spPr>
            <a:xfrm flipV="1">
              <a:off x="4239862"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0CB0C25B-6AF9-4400-A597-61BB9EA88381}"/>
                </a:ext>
              </a:extLst>
            </p:cNvPr>
            <p:cNvCxnSpPr>
              <a:cxnSpLocks/>
            </p:cNvCxnSpPr>
            <p:nvPr/>
          </p:nvCxnSpPr>
          <p:spPr>
            <a:xfrm flipV="1">
              <a:off x="4327618"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D0A0556-6104-427B-AE44-F04CC3535635}"/>
                </a:ext>
              </a:extLst>
            </p:cNvPr>
            <p:cNvCxnSpPr>
              <a:cxnSpLocks/>
            </p:cNvCxnSpPr>
            <p:nvPr/>
          </p:nvCxnSpPr>
          <p:spPr>
            <a:xfrm flipV="1">
              <a:off x="4420557"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633E9E62-B11B-4DFF-A818-3A0640D1EC8E}"/>
                </a:ext>
              </a:extLst>
            </p:cNvPr>
            <p:cNvCxnSpPr>
              <a:cxnSpLocks/>
            </p:cNvCxnSpPr>
            <p:nvPr/>
          </p:nvCxnSpPr>
          <p:spPr>
            <a:xfrm flipV="1">
              <a:off x="4505798"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6CA21B1-D819-4E49-8C4E-595707EFED67}"/>
                </a:ext>
              </a:extLst>
            </p:cNvPr>
            <p:cNvCxnSpPr>
              <a:cxnSpLocks/>
            </p:cNvCxnSpPr>
            <p:nvPr/>
          </p:nvCxnSpPr>
          <p:spPr>
            <a:xfrm flipV="1">
              <a:off x="4595679"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DBCF3EC0-2AF2-47C9-87B8-DB38C0683806}"/>
                </a:ext>
              </a:extLst>
            </p:cNvPr>
            <p:cNvCxnSpPr>
              <a:cxnSpLocks/>
            </p:cNvCxnSpPr>
            <p:nvPr/>
          </p:nvCxnSpPr>
          <p:spPr>
            <a:xfrm flipV="1">
              <a:off x="4683807"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4A84F39-4DA7-4BDB-9966-6EE89BDA7D7E}"/>
                </a:ext>
              </a:extLst>
            </p:cNvPr>
            <p:cNvCxnSpPr>
              <a:cxnSpLocks/>
            </p:cNvCxnSpPr>
            <p:nvPr/>
          </p:nvCxnSpPr>
          <p:spPr>
            <a:xfrm flipV="1">
              <a:off x="4776798"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5C010C2-E038-454B-8531-A06D498E4C7A}"/>
                </a:ext>
              </a:extLst>
            </p:cNvPr>
            <p:cNvCxnSpPr>
              <a:cxnSpLocks/>
            </p:cNvCxnSpPr>
            <p:nvPr/>
          </p:nvCxnSpPr>
          <p:spPr>
            <a:xfrm flipV="1">
              <a:off x="4869788"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2F3177C-D5F3-4867-B180-08C228CAA1AB}"/>
                </a:ext>
              </a:extLst>
            </p:cNvPr>
            <p:cNvCxnSpPr>
              <a:cxnSpLocks/>
            </p:cNvCxnSpPr>
            <p:nvPr/>
          </p:nvCxnSpPr>
          <p:spPr>
            <a:xfrm flipV="1">
              <a:off x="4952178"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ED21585-C70A-44FD-8A0D-3421ABD910EE}"/>
                </a:ext>
              </a:extLst>
            </p:cNvPr>
            <p:cNvCxnSpPr>
              <a:cxnSpLocks/>
            </p:cNvCxnSpPr>
            <p:nvPr/>
          </p:nvCxnSpPr>
          <p:spPr>
            <a:xfrm flipV="1">
              <a:off x="5045168"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B3C4ADDF-5319-4ABF-9FC6-8C6CBBA2AE28}"/>
                </a:ext>
              </a:extLst>
            </p:cNvPr>
            <p:cNvCxnSpPr>
              <a:cxnSpLocks/>
            </p:cNvCxnSpPr>
            <p:nvPr/>
          </p:nvCxnSpPr>
          <p:spPr>
            <a:xfrm flipV="1">
              <a:off x="5138766"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2EF4EF5B-348F-4BE2-80A0-9EFEA19D58D3}"/>
                </a:ext>
              </a:extLst>
            </p:cNvPr>
            <p:cNvCxnSpPr>
              <a:cxnSpLocks/>
            </p:cNvCxnSpPr>
            <p:nvPr/>
          </p:nvCxnSpPr>
          <p:spPr>
            <a:xfrm flipV="1">
              <a:off x="5226522"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30F0E124-3A8F-47EB-AE8C-FC700D218311}"/>
                </a:ext>
              </a:extLst>
            </p:cNvPr>
            <p:cNvCxnSpPr>
              <a:cxnSpLocks/>
            </p:cNvCxnSpPr>
            <p:nvPr/>
          </p:nvCxnSpPr>
          <p:spPr>
            <a:xfrm flipV="1">
              <a:off x="5319461"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CF2A778-8852-46A7-AC8C-F8276A5A6DF1}"/>
                </a:ext>
              </a:extLst>
            </p:cNvPr>
            <p:cNvCxnSpPr>
              <a:cxnSpLocks/>
            </p:cNvCxnSpPr>
            <p:nvPr/>
          </p:nvCxnSpPr>
          <p:spPr>
            <a:xfrm flipV="1">
              <a:off x="5404702"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5D9632A4-76E3-4723-82C1-92EA65B8F713}"/>
                </a:ext>
              </a:extLst>
            </p:cNvPr>
            <p:cNvCxnSpPr>
              <a:cxnSpLocks/>
            </p:cNvCxnSpPr>
            <p:nvPr/>
          </p:nvCxnSpPr>
          <p:spPr>
            <a:xfrm flipV="1">
              <a:off x="5494583"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3D2419E0-7A62-4F74-93CA-D33911777618}"/>
                </a:ext>
              </a:extLst>
            </p:cNvPr>
            <p:cNvCxnSpPr>
              <a:cxnSpLocks/>
            </p:cNvCxnSpPr>
            <p:nvPr/>
          </p:nvCxnSpPr>
          <p:spPr>
            <a:xfrm flipV="1">
              <a:off x="5582711"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4BEF70A-941C-41BA-A40E-A55975D56233}"/>
                </a:ext>
              </a:extLst>
            </p:cNvPr>
            <p:cNvCxnSpPr>
              <a:cxnSpLocks/>
            </p:cNvCxnSpPr>
            <p:nvPr/>
          </p:nvCxnSpPr>
          <p:spPr>
            <a:xfrm flipV="1">
              <a:off x="5675702"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0AFC3B6E-A863-49F7-BDEC-E7C0CB3B0B55}"/>
                </a:ext>
              </a:extLst>
            </p:cNvPr>
            <p:cNvCxnSpPr>
              <a:cxnSpLocks/>
            </p:cNvCxnSpPr>
            <p:nvPr/>
          </p:nvCxnSpPr>
          <p:spPr>
            <a:xfrm flipV="1">
              <a:off x="5768692"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2D4C7164-448B-4C75-ABB0-09F2A473F2D9}"/>
                </a:ext>
              </a:extLst>
            </p:cNvPr>
            <p:cNvCxnSpPr>
              <a:cxnSpLocks/>
            </p:cNvCxnSpPr>
            <p:nvPr/>
          </p:nvCxnSpPr>
          <p:spPr>
            <a:xfrm flipV="1">
              <a:off x="5859438"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FBCC5D9A-141C-47C2-AAD0-EA53B5C6715A}"/>
                </a:ext>
              </a:extLst>
            </p:cNvPr>
            <p:cNvCxnSpPr>
              <a:cxnSpLocks/>
            </p:cNvCxnSpPr>
            <p:nvPr/>
          </p:nvCxnSpPr>
          <p:spPr>
            <a:xfrm flipV="1">
              <a:off x="5947194"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B820870-5F86-44A6-B948-73102EC215F9}"/>
                </a:ext>
              </a:extLst>
            </p:cNvPr>
            <p:cNvCxnSpPr>
              <a:cxnSpLocks/>
            </p:cNvCxnSpPr>
            <p:nvPr/>
          </p:nvCxnSpPr>
          <p:spPr>
            <a:xfrm flipV="1">
              <a:off x="6040133"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B9C39F49-8F33-42AC-B889-EB644137501A}"/>
                </a:ext>
              </a:extLst>
            </p:cNvPr>
            <p:cNvCxnSpPr>
              <a:cxnSpLocks/>
            </p:cNvCxnSpPr>
            <p:nvPr/>
          </p:nvCxnSpPr>
          <p:spPr>
            <a:xfrm flipV="1">
              <a:off x="6125374"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A6AFB0A6-23E5-4EDC-A11E-5A428E725673}"/>
                </a:ext>
              </a:extLst>
            </p:cNvPr>
            <p:cNvCxnSpPr>
              <a:cxnSpLocks/>
            </p:cNvCxnSpPr>
            <p:nvPr/>
          </p:nvCxnSpPr>
          <p:spPr>
            <a:xfrm flipV="1">
              <a:off x="6215255"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9EC6DEB4-1442-4E66-B27E-71DFBAC56856}"/>
                </a:ext>
              </a:extLst>
            </p:cNvPr>
            <p:cNvCxnSpPr>
              <a:cxnSpLocks/>
            </p:cNvCxnSpPr>
            <p:nvPr/>
          </p:nvCxnSpPr>
          <p:spPr>
            <a:xfrm flipV="1">
              <a:off x="6318974"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64BB7C88-39FB-4323-AAFD-DD6ABDA60686}"/>
                </a:ext>
              </a:extLst>
            </p:cNvPr>
            <p:cNvCxnSpPr>
              <a:cxnSpLocks/>
            </p:cNvCxnSpPr>
            <p:nvPr/>
          </p:nvCxnSpPr>
          <p:spPr>
            <a:xfrm flipV="1">
              <a:off x="6396374"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4299DD1D-881F-4065-8D23-F18FED57A45A}"/>
                </a:ext>
              </a:extLst>
            </p:cNvPr>
            <p:cNvCxnSpPr>
              <a:cxnSpLocks/>
            </p:cNvCxnSpPr>
            <p:nvPr/>
          </p:nvCxnSpPr>
          <p:spPr>
            <a:xfrm flipV="1">
              <a:off x="6489364"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22" name="Group 121">
            <a:extLst>
              <a:ext uri="{FF2B5EF4-FFF2-40B4-BE49-F238E27FC236}">
                <a16:creationId xmlns:a16="http://schemas.microsoft.com/office/drawing/2014/main" id="{47042CA5-87C0-4401-BFD6-44EF2880E559}"/>
              </a:ext>
            </a:extLst>
          </p:cNvPr>
          <p:cNvGrpSpPr/>
          <p:nvPr/>
        </p:nvGrpSpPr>
        <p:grpSpPr>
          <a:xfrm rot="16200000">
            <a:off x="9325023" y="4113252"/>
            <a:ext cx="601813" cy="782291"/>
            <a:chOff x="4053274" y="4916113"/>
            <a:chExt cx="2436090" cy="857006"/>
          </a:xfrm>
        </p:grpSpPr>
        <p:cxnSp>
          <p:nvCxnSpPr>
            <p:cNvPr id="123" name="Straight Connector 122">
              <a:extLst>
                <a:ext uri="{FF2B5EF4-FFF2-40B4-BE49-F238E27FC236}">
                  <a16:creationId xmlns:a16="http://schemas.microsoft.com/office/drawing/2014/main" id="{4E1F0FF2-8FA3-4FE9-9DE4-1851BB84F113}"/>
                </a:ext>
              </a:extLst>
            </p:cNvPr>
            <p:cNvCxnSpPr>
              <a:cxnSpLocks/>
            </p:cNvCxnSpPr>
            <p:nvPr/>
          </p:nvCxnSpPr>
          <p:spPr>
            <a:xfrm flipV="1">
              <a:off x="4053274"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D435565-57B2-46F9-A287-052E294BF407}"/>
                </a:ext>
              </a:extLst>
            </p:cNvPr>
            <p:cNvCxnSpPr>
              <a:cxnSpLocks/>
            </p:cNvCxnSpPr>
            <p:nvPr/>
          </p:nvCxnSpPr>
          <p:spPr>
            <a:xfrm flipV="1">
              <a:off x="4146264"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182EB4A9-9C59-4034-BFD8-E3F04744871C}"/>
                </a:ext>
              </a:extLst>
            </p:cNvPr>
            <p:cNvCxnSpPr>
              <a:cxnSpLocks/>
            </p:cNvCxnSpPr>
            <p:nvPr/>
          </p:nvCxnSpPr>
          <p:spPr>
            <a:xfrm flipV="1">
              <a:off x="4239862"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60426A8-3BF4-49A0-A467-7D7CE7007A53}"/>
                </a:ext>
              </a:extLst>
            </p:cNvPr>
            <p:cNvCxnSpPr>
              <a:cxnSpLocks/>
            </p:cNvCxnSpPr>
            <p:nvPr/>
          </p:nvCxnSpPr>
          <p:spPr>
            <a:xfrm flipV="1">
              <a:off x="4327618"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3C292C7-4839-4806-B571-0EF63BB35C04}"/>
                </a:ext>
              </a:extLst>
            </p:cNvPr>
            <p:cNvCxnSpPr>
              <a:cxnSpLocks/>
            </p:cNvCxnSpPr>
            <p:nvPr/>
          </p:nvCxnSpPr>
          <p:spPr>
            <a:xfrm flipV="1">
              <a:off x="4420557"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B78DB504-55AE-4D94-A1DF-72A602FCCDBB}"/>
                </a:ext>
              </a:extLst>
            </p:cNvPr>
            <p:cNvCxnSpPr>
              <a:cxnSpLocks/>
            </p:cNvCxnSpPr>
            <p:nvPr/>
          </p:nvCxnSpPr>
          <p:spPr>
            <a:xfrm flipV="1">
              <a:off x="4505798"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DA278FD0-D131-4957-B382-F6545B431BDD}"/>
                </a:ext>
              </a:extLst>
            </p:cNvPr>
            <p:cNvCxnSpPr>
              <a:cxnSpLocks/>
            </p:cNvCxnSpPr>
            <p:nvPr/>
          </p:nvCxnSpPr>
          <p:spPr>
            <a:xfrm flipV="1">
              <a:off x="4595679"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9405E9EC-36BD-427C-B583-E1247A71F262}"/>
                </a:ext>
              </a:extLst>
            </p:cNvPr>
            <p:cNvCxnSpPr>
              <a:cxnSpLocks/>
            </p:cNvCxnSpPr>
            <p:nvPr/>
          </p:nvCxnSpPr>
          <p:spPr>
            <a:xfrm flipV="1">
              <a:off x="4683807"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964F2F6A-31D8-428C-8B0C-54CCBC5363FD}"/>
                </a:ext>
              </a:extLst>
            </p:cNvPr>
            <p:cNvCxnSpPr>
              <a:cxnSpLocks/>
            </p:cNvCxnSpPr>
            <p:nvPr/>
          </p:nvCxnSpPr>
          <p:spPr>
            <a:xfrm flipV="1">
              <a:off x="4776798"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1C589FA8-23E3-4A3F-A311-07A2E0EE205F}"/>
                </a:ext>
              </a:extLst>
            </p:cNvPr>
            <p:cNvCxnSpPr>
              <a:cxnSpLocks/>
            </p:cNvCxnSpPr>
            <p:nvPr/>
          </p:nvCxnSpPr>
          <p:spPr>
            <a:xfrm flipV="1">
              <a:off x="4869788"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D7F5A725-4D4A-4E8E-997A-21B59A71CBE4}"/>
                </a:ext>
              </a:extLst>
            </p:cNvPr>
            <p:cNvCxnSpPr>
              <a:cxnSpLocks/>
            </p:cNvCxnSpPr>
            <p:nvPr/>
          </p:nvCxnSpPr>
          <p:spPr>
            <a:xfrm flipV="1">
              <a:off x="4952178"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4C34E0A8-8FFD-4409-8D0E-BB66F2592A93}"/>
                </a:ext>
              </a:extLst>
            </p:cNvPr>
            <p:cNvCxnSpPr>
              <a:cxnSpLocks/>
            </p:cNvCxnSpPr>
            <p:nvPr/>
          </p:nvCxnSpPr>
          <p:spPr>
            <a:xfrm flipV="1">
              <a:off x="5045168"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09671B51-6C31-4BF2-9C0E-75AD32C89AE2}"/>
                </a:ext>
              </a:extLst>
            </p:cNvPr>
            <p:cNvCxnSpPr>
              <a:cxnSpLocks/>
            </p:cNvCxnSpPr>
            <p:nvPr/>
          </p:nvCxnSpPr>
          <p:spPr>
            <a:xfrm flipV="1">
              <a:off x="5138766"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5D85E08C-B574-4572-AD50-5730D8920CD5}"/>
                </a:ext>
              </a:extLst>
            </p:cNvPr>
            <p:cNvCxnSpPr>
              <a:cxnSpLocks/>
            </p:cNvCxnSpPr>
            <p:nvPr/>
          </p:nvCxnSpPr>
          <p:spPr>
            <a:xfrm flipV="1">
              <a:off x="5226522"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3337B340-172D-42AF-9F1B-184677AB8F2E}"/>
                </a:ext>
              </a:extLst>
            </p:cNvPr>
            <p:cNvCxnSpPr>
              <a:cxnSpLocks/>
            </p:cNvCxnSpPr>
            <p:nvPr/>
          </p:nvCxnSpPr>
          <p:spPr>
            <a:xfrm flipV="1">
              <a:off x="5319461"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A4D29596-7709-4FB1-BA63-003897BC1ED2}"/>
                </a:ext>
              </a:extLst>
            </p:cNvPr>
            <p:cNvCxnSpPr>
              <a:cxnSpLocks/>
            </p:cNvCxnSpPr>
            <p:nvPr/>
          </p:nvCxnSpPr>
          <p:spPr>
            <a:xfrm flipV="1">
              <a:off x="5404702"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48C79A15-89BE-4E3A-B1A1-3A36DC7114A7}"/>
                </a:ext>
              </a:extLst>
            </p:cNvPr>
            <p:cNvCxnSpPr>
              <a:cxnSpLocks/>
            </p:cNvCxnSpPr>
            <p:nvPr/>
          </p:nvCxnSpPr>
          <p:spPr>
            <a:xfrm flipV="1">
              <a:off x="5494583"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C97074E7-83E5-4110-8C04-2E3834C398CA}"/>
                </a:ext>
              </a:extLst>
            </p:cNvPr>
            <p:cNvCxnSpPr>
              <a:cxnSpLocks/>
            </p:cNvCxnSpPr>
            <p:nvPr/>
          </p:nvCxnSpPr>
          <p:spPr>
            <a:xfrm flipV="1">
              <a:off x="5582711"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6F1E555D-03B6-4150-994C-BDBE21D0020B}"/>
                </a:ext>
              </a:extLst>
            </p:cNvPr>
            <p:cNvCxnSpPr>
              <a:cxnSpLocks/>
            </p:cNvCxnSpPr>
            <p:nvPr/>
          </p:nvCxnSpPr>
          <p:spPr>
            <a:xfrm flipV="1">
              <a:off x="5675702"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6B78D61B-5AAF-4C13-ABC1-A78DE200436C}"/>
                </a:ext>
              </a:extLst>
            </p:cNvPr>
            <p:cNvCxnSpPr>
              <a:cxnSpLocks/>
            </p:cNvCxnSpPr>
            <p:nvPr/>
          </p:nvCxnSpPr>
          <p:spPr>
            <a:xfrm flipV="1">
              <a:off x="5768692"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818D2A5-68E7-487B-A286-70B014429A3E}"/>
                </a:ext>
              </a:extLst>
            </p:cNvPr>
            <p:cNvCxnSpPr>
              <a:cxnSpLocks/>
            </p:cNvCxnSpPr>
            <p:nvPr/>
          </p:nvCxnSpPr>
          <p:spPr>
            <a:xfrm flipV="1">
              <a:off x="5859438"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9C0E6556-0138-4C02-AFDD-4C33C9613DFF}"/>
                </a:ext>
              </a:extLst>
            </p:cNvPr>
            <p:cNvCxnSpPr>
              <a:cxnSpLocks/>
            </p:cNvCxnSpPr>
            <p:nvPr/>
          </p:nvCxnSpPr>
          <p:spPr>
            <a:xfrm flipV="1">
              <a:off x="5947194"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909BB2D0-4191-4FD6-BFAE-0870BD6075B5}"/>
                </a:ext>
              </a:extLst>
            </p:cNvPr>
            <p:cNvCxnSpPr>
              <a:cxnSpLocks/>
            </p:cNvCxnSpPr>
            <p:nvPr/>
          </p:nvCxnSpPr>
          <p:spPr>
            <a:xfrm flipV="1">
              <a:off x="6040133"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580A2FE-3986-44A0-8FD8-3B23D74B90E3}"/>
                </a:ext>
              </a:extLst>
            </p:cNvPr>
            <p:cNvCxnSpPr>
              <a:cxnSpLocks/>
            </p:cNvCxnSpPr>
            <p:nvPr/>
          </p:nvCxnSpPr>
          <p:spPr>
            <a:xfrm flipV="1">
              <a:off x="6125374"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5E306358-0359-4658-93FD-D29D37409244}"/>
                </a:ext>
              </a:extLst>
            </p:cNvPr>
            <p:cNvCxnSpPr>
              <a:cxnSpLocks/>
            </p:cNvCxnSpPr>
            <p:nvPr/>
          </p:nvCxnSpPr>
          <p:spPr>
            <a:xfrm flipV="1">
              <a:off x="6215255"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832A26D7-936F-4946-895A-43D10449A962}"/>
                </a:ext>
              </a:extLst>
            </p:cNvPr>
            <p:cNvCxnSpPr>
              <a:cxnSpLocks/>
            </p:cNvCxnSpPr>
            <p:nvPr/>
          </p:nvCxnSpPr>
          <p:spPr>
            <a:xfrm flipV="1">
              <a:off x="6318974"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794669E9-369B-4847-9425-16D9E3FED883}"/>
                </a:ext>
              </a:extLst>
            </p:cNvPr>
            <p:cNvCxnSpPr>
              <a:cxnSpLocks/>
            </p:cNvCxnSpPr>
            <p:nvPr/>
          </p:nvCxnSpPr>
          <p:spPr>
            <a:xfrm flipV="1">
              <a:off x="6396374"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BECF91A2-991A-4390-A3FF-BDE414CF4EB6}"/>
                </a:ext>
              </a:extLst>
            </p:cNvPr>
            <p:cNvCxnSpPr>
              <a:cxnSpLocks/>
            </p:cNvCxnSpPr>
            <p:nvPr/>
          </p:nvCxnSpPr>
          <p:spPr>
            <a:xfrm flipV="1">
              <a:off x="6489364"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237" name="Power BI" descr="Power BI">
            <a:extLst>
              <a:ext uri="{FF2B5EF4-FFF2-40B4-BE49-F238E27FC236}">
                <a16:creationId xmlns:a16="http://schemas.microsoft.com/office/drawing/2014/main" id="{21F19FC9-F01A-4971-A12C-2A35F853AC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73762" y="2902752"/>
            <a:ext cx="941689" cy="1014047"/>
          </a:xfrm>
          <a:prstGeom prst="rect">
            <a:avLst/>
          </a:prstGeom>
        </p:spPr>
      </p:pic>
      <p:sp>
        <p:nvSpPr>
          <p:cNvPr id="238" name="TextBox 237">
            <a:extLst>
              <a:ext uri="{FF2B5EF4-FFF2-40B4-BE49-F238E27FC236}">
                <a16:creationId xmlns:a16="http://schemas.microsoft.com/office/drawing/2014/main" id="{7221DA0F-3CAF-4EEA-A2FB-4F43736863BF}"/>
              </a:ext>
            </a:extLst>
          </p:cNvPr>
          <p:cNvSpPr txBox="1"/>
          <p:nvPr/>
        </p:nvSpPr>
        <p:spPr>
          <a:xfrm>
            <a:off x="10239010" y="3836296"/>
            <a:ext cx="611193"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Power BI</a:t>
            </a:r>
          </a:p>
        </p:txBody>
      </p:sp>
      <p:pic>
        <p:nvPicPr>
          <p:cNvPr id="239" name="Picture 2" descr="Image result for azure machine learning logo">
            <a:extLst>
              <a:ext uri="{FF2B5EF4-FFF2-40B4-BE49-F238E27FC236}">
                <a16:creationId xmlns:a16="http://schemas.microsoft.com/office/drawing/2014/main" id="{27E0E0F3-0024-487C-BF78-82CBD25820E3}"/>
              </a:ext>
            </a:extLst>
          </p:cNvPr>
          <p:cNvPicPr>
            <a:picLocks noChangeAspect="1" noChangeArrowheads="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backgroundRemoval t="0" b="99200" l="8889" r="98889">
                        <a14:foregroundMark x1="43778" y1="10400" x2="28889" y2="81600"/>
                        <a14:foregroundMark x1="28889" y1="81600" x2="55333" y2="20000"/>
                        <a14:foregroundMark x1="55333" y1="20000" x2="81778" y2="79600"/>
                        <a14:foregroundMark x1="81778" y1="79600" x2="53778" y2="41200"/>
                        <a14:foregroundMark x1="40222" y1="10400" x2="13333" y2="82000"/>
                        <a14:foregroundMark x1="13333" y1="82000" x2="31556" y2="45200"/>
                        <a14:foregroundMark x1="22222" y1="67200" x2="70222" y2="81200"/>
                        <a14:foregroundMark x1="70222" y1="81200" x2="64667" y2="69600"/>
                        <a14:foregroundMark x1="75333" y1="81200" x2="33111" y2="99200"/>
                        <a14:foregroundMark x1="33111" y1="99200" x2="89778" y2="95600"/>
                        <a14:foregroundMark x1="89778" y1="95600" x2="78222" y2="64400"/>
                        <a14:foregroundMark x1="81111" y1="86400" x2="57556" y2="2800"/>
                        <a14:foregroundMark x1="57556" y1="2800" x2="82000" y2="92000"/>
                        <a14:foregroundMark x1="82000" y1="92000" x2="90222" y2="14000"/>
                        <a14:foregroundMark x1="90222" y1="14000" x2="94444" y2="91600"/>
                        <a14:foregroundMark x1="94444" y1="91600" x2="84000" y2="15600"/>
                        <a14:foregroundMark x1="84000" y1="15600" x2="86222" y2="12800"/>
                        <a14:foregroundMark x1="91778" y1="8800" x2="88222" y2="96400"/>
                        <a14:foregroundMark x1="88222" y1="96400" x2="96222" y2="60800"/>
                        <a14:foregroundMark x1="78222" y1="14000" x2="20667" y2="13200"/>
                        <a14:foregroundMark x1="20667" y1="13200" x2="66000" y2="15600"/>
                        <a14:foregroundMark x1="66000" y1="15600" x2="22444" y2="15600"/>
                        <a14:foregroundMark x1="22444" y1="15600" x2="80222" y2="14000"/>
                        <a14:foregroundMark x1="80222" y1="14000" x2="3111" y2="5200"/>
                        <a14:foregroundMark x1="3111" y1="5200" x2="69556" y2="4400"/>
                        <a14:foregroundMark x1="69556" y1="4400" x2="29778" y2="32400"/>
                        <a14:foregroundMark x1="29778" y1="32400" x2="82667" y2="34800"/>
                        <a14:foregroundMark x1="82667" y1="34800" x2="12889" y2="34800"/>
                        <a14:foregroundMark x1="12889" y1="34800" x2="57778" y2="7600"/>
                        <a14:foregroundMark x1="57778" y1="7600" x2="6000" y2="22400"/>
                        <a14:foregroundMark x1="6000" y1="22400" x2="55111" y2="21200"/>
                        <a14:foregroundMark x1="55111" y1="21200" x2="8000" y2="32800"/>
                        <a14:foregroundMark x1="8000" y1="32800" x2="94889" y2="16400"/>
                        <a14:foregroundMark x1="94889" y1="16400" x2="9333" y2="41200"/>
                        <a14:foregroundMark x1="9333" y1="41200" x2="40889" y2="36000"/>
                        <a14:foregroundMark x1="94000" y1="11600" x2="36889" y2="12800"/>
                        <a14:foregroundMark x1="36889" y1="12800" x2="79333" y2="12800"/>
                        <a14:foregroundMark x1="79333" y1="12800" x2="98000" y2="87600"/>
                        <a14:foregroundMark x1="98000" y1="87600" x2="91111" y2="5600"/>
                        <a14:foregroundMark x1="91111" y1="5600" x2="99111" y2="2400"/>
                        <a14:foregroundMark x1="55333" y1="45200" x2="52444" y2="60800"/>
                        <a14:foregroundMark x1="48222" y1="55600" x2="50222" y2="47600"/>
                        <a14:foregroundMark x1="61111" y1="2400" x2="61778" y2="0"/>
                        <a14:foregroundMark x1="25111" y1="36000" x2="27333" y2="99200"/>
                      </a14:backgroundRemoval>
                    </a14:imgEffect>
                  </a14:imgLayer>
                </a14:imgProps>
              </a:ext>
              <a:ext uri="{28A0092B-C50C-407E-A947-70E740481C1C}">
                <a14:useLocalDpi xmlns:a14="http://schemas.microsoft.com/office/drawing/2010/main" val="0"/>
              </a:ext>
            </a:extLst>
          </a:blip>
          <a:srcRect/>
          <a:stretch>
            <a:fillRect/>
          </a:stretch>
        </p:blipFill>
        <p:spPr bwMode="auto">
          <a:xfrm>
            <a:off x="9982060" y="4201722"/>
            <a:ext cx="1148200" cy="637889"/>
          </a:xfrm>
          <a:prstGeom prst="rect">
            <a:avLst/>
          </a:prstGeom>
          <a:solidFill>
            <a:srgbClr val="F2F2F2"/>
          </a:solidFill>
        </p:spPr>
      </p:pic>
      <p:sp>
        <p:nvSpPr>
          <p:cNvPr id="240" name="TextBox 239">
            <a:extLst>
              <a:ext uri="{FF2B5EF4-FFF2-40B4-BE49-F238E27FC236}">
                <a16:creationId xmlns:a16="http://schemas.microsoft.com/office/drawing/2014/main" id="{9E85F470-5D76-481C-B9AE-D6529A24E20C}"/>
              </a:ext>
            </a:extLst>
          </p:cNvPr>
          <p:cNvSpPr txBox="1"/>
          <p:nvPr/>
        </p:nvSpPr>
        <p:spPr>
          <a:xfrm>
            <a:off x="9549286" y="4745463"/>
            <a:ext cx="203835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Azure Machine Learning</a:t>
            </a:r>
          </a:p>
        </p:txBody>
      </p:sp>
      <p:grpSp>
        <p:nvGrpSpPr>
          <p:cNvPr id="3" name="Group 2">
            <a:extLst>
              <a:ext uri="{FF2B5EF4-FFF2-40B4-BE49-F238E27FC236}">
                <a16:creationId xmlns:a16="http://schemas.microsoft.com/office/drawing/2014/main" id="{1055161B-DCAF-4AD3-BCFE-BF173738EEFE}"/>
              </a:ext>
            </a:extLst>
          </p:cNvPr>
          <p:cNvGrpSpPr/>
          <p:nvPr/>
        </p:nvGrpSpPr>
        <p:grpSpPr>
          <a:xfrm>
            <a:off x="-137744" y="2554322"/>
            <a:ext cx="2038350" cy="3663036"/>
            <a:chOff x="-194571" y="2554322"/>
            <a:chExt cx="2038350" cy="3663036"/>
          </a:xfrm>
        </p:grpSpPr>
        <p:sp>
          <p:nvSpPr>
            <p:cNvPr id="6" name="Right Brace 5">
              <a:extLst>
                <a:ext uri="{FF2B5EF4-FFF2-40B4-BE49-F238E27FC236}">
                  <a16:creationId xmlns:a16="http://schemas.microsoft.com/office/drawing/2014/main" id="{E395BE83-3C9A-4710-8B88-516CFFF007BA}"/>
                </a:ext>
              </a:extLst>
            </p:cNvPr>
            <p:cNvSpPr/>
            <p:nvPr/>
          </p:nvSpPr>
          <p:spPr>
            <a:xfrm>
              <a:off x="1255877" y="2554322"/>
              <a:ext cx="495146" cy="3663036"/>
            </a:xfrm>
            <a:prstGeom prst="rightBrac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grpSp>
          <p:nvGrpSpPr>
            <p:cNvPr id="233" name="Group 232">
              <a:extLst>
                <a:ext uri="{FF2B5EF4-FFF2-40B4-BE49-F238E27FC236}">
                  <a16:creationId xmlns:a16="http://schemas.microsoft.com/office/drawing/2014/main" id="{3DCA47A4-8E9E-4865-883D-0CDD903CD45C}"/>
                </a:ext>
              </a:extLst>
            </p:cNvPr>
            <p:cNvGrpSpPr/>
            <p:nvPr/>
          </p:nvGrpSpPr>
          <p:grpSpPr>
            <a:xfrm>
              <a:off x="-194571" y="2714152"/>
              <a:ext cx="2038350" cy="3426637"/>
              <a:chOff x="-54007" y="2349475"/>
              <a:chExt cx="2038350" cy="3426637"/>
            </a:xfrm>
          </p:grpSpPr>
          <p:grpSp>
            <p:nvGrpSpPr>
              <p:cNvPr id="234" name="Group 233">
                <a:extLst>
                  <a:ext uri="{FF2B5EF4-FFF2-40B4-BE49-F238E27FC236}">
                    <a16:creationId xmlns:a16="http://schemas.microsoft.com/office/drawing/2014/main" id="{C08E09D4-89C7-40A2-BB9B-F82144A5AF8D}"/>
                  </a:ext>
                </a:extLst>
              </p:cNvPr>
              <p:cNvGrpSpPr/>
              <p:nvPr/>
            </p:nvGrpSpPr>
            <p:grpSpPr>
              <a:xfrm>
                <a:off x="83635" y="2349475"/>
                <a:ext cx="1714822" cy="876002"/>
                <a:chOff x="83635" y="2349475"/>
                <a:chExt cx="1714822" cy="876002"/>
              </a:xfrm>
            </p:grpSpPr>
            <p:sp>
              <p:nvSpPr>
                <p:cNvPr id="251" name="TextBox 250">
                  <a:extLst>
                    <a:ext uri="{FF2B5EF4-FFF2-40B4-BE49-F238E27FC236}">
                      <a16:creationId xmlns:a16="http://schemas.microsoft.com/office/drawing/2014/main" id="{03B79401-47FF-4CB2-A4C6-24B6C908F700}"/>
                    </a:ext>
                  </a:extLst>
                </p:cNvPr>
                <p:cNvSpPr txBox="1"/>
                <p:nvPr/>
              </p:nvSpPr>
              <p:spPr>
                <a:xfrm>
                  <a:off x="83635" y="2763812"/>
                  <a:ext cx="1714822"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On-premises data</a:t>
                  </a:r>
                </a:p>
              </p:txBody>
            </p:sp>
            <p:grpSp>
              <p:nvGrpSpPr>
                <p:cNvPr id="252" name="Group 251">
                  <a:extLst>
                    <a:ext uri="{FF2B5EF4-FFF2-40B4-BE49-F238E27FC236}">
                      <a16:creationId xmlns:a16="http://schemas.microsoft.com/office/drawing/2014/main" id="{520FEEB2-0865-4C52-9758-9BED9A77E546}"/>
                    </a:ext>
                  </a:extLst>
                </p:cNvPr>
                <p:cNvGrpSpPr/>
                <p:nvPr/>
              </p:nvGrpSpPr>
              <p:grpSpPr>
                <a:xfrm>
                  <a:off x="714408" y="2349475"/>
                  <a:ext cx="495300" cy="495301"/>
                  <a:chOff x="650875" y="4414838"/>
                  <a:chExt cx="495300" cy="495301"/>
                </a:xfrm>
              </p:grpSpPr>
              <p:sp>
                <p:nvSpPr>
                  <p:cNvPr id="253" name="AutoShape 134">
                    <a:extLst>
                      <a:ext uri="{FF2B5EF4-FFF2-40B4-BE49-F238E27FC236}">
                        <a16:creationId xmlns:a16="http://schemas.microsoft.com/office/drawing/2014/main" id="{71BB4787-2D70-4F59-871E-EEF9F90561DF}"/>
                      </a:ext>
                    </a:extLst>
                  </p:cNvPr>
                  <p:cNvSpPr>
                    <a:spLocks noChangeAspect="1" noChangeArrowheads="1" noTextEdit="1"/>
                  </p:cNvSpPr>
                  <p:nvPr/>
                </p:nvSpPr>
                <p:spPr bwMode="auto">
                  <a:xfrm>
                    <a:off x="650875" y="4414838"/>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4" name="Rectangle 137">
                    <a:extLst>
                      <a:ext uri="{FF2B5EF4-FFF2-40B4-BE49-F238E27FC236}">
                        <a16:creationId xmlns:a16="http://schemas.microsoft.com/office/drawing/2014/main" id="{9B6269D6-C19B-4414-BA24-E3E1EA32C870}"/>
                      </a:ext>
                    </a:extLst>
                  </p:cNvPr>
                  <p:cNvSpPr>
                    <a:spLocks noChangeArrowheads="1"/>
                  </p:cNvSpPr>
                  <p:nvPr/>
                </p:nvSpPr>
                <p:spPr bwMode="auto">
                  <a:xfrm>
                    <a:off x="650875" y="4414838"/>
                    <a:ext cx="247650" cy="4953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5" name="Rectangle 138">
                    <a:extLst>
                      <a:ext uri="{FF2B5EF4-FFF2-40B4-BE49-F238E27FC236}">
                        <a16:creationId xmlns:a16="http://schemas.microsoft.com/office/drawing/2014/main" id="{325BCF6D-664E-4FC1-BED2-61065FE5ACDE}"/>
                      </a:ext>
                    </a:extLst>
                  </p:cNvPr>
                  <p:cNvSpPr>
                    <a:spLocks noChangeArrowheads="1"/>
                  </p:cNvSpPr>
                  <p:nvPr/>
                </p:nvSpPr>
                <p:spPr bwMode="auto">
                  <a:xfrm>
                    <a:off x="898525" y="4662488"/>
                    <a:ext cx="247650" cy="2476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6" name="Rectangle 139">
                    <a:extLst>
                      <a:ext uri="{FF2B5EF4-FFF2-40B4-BE49-F238E27FC236}">
                        <a16:creationId xmlns:a16="http://schemas.microsoft.com/office/drawing/2014/main" id="{380E5094-2600-4641-82A9-9FAE0D6C3243}"/>
                      </a:ext>
                    </a:extLst>
                  </p:cNvPr>
                  <p:cNvSpPr>
                    <a:spLocks noChangeArrowheads="1"/>
                  </p:cNvSpPr>
                  <p:nvPr/>
                </p:nvSpPr>
                <p:spPr bwMode="auto">
                  <a:xfrm>
                    <a:off x="712788" y="449262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7" name="Rectangle 140">
                    <a:extLst>
                      <a:ext uri="{FF2B5EF4-FFF2-40B4-BE49-F238E27FC236}">
                        <a16:creationId xmlns:a16="http://schemas.microsoft.com/office/drawing/2014/main" id="{7CDC08FA-4707-4921-828F-9EAE53348D53}"/>
                      </a:ext>
                    </a:extLst>
                  </p:cNvPr>
                  <p:cNvSpPr>
                    <a:spLocks noChangeArrowheads="1"/>
                  </p:cNvSpPr>
                  <p:nvPr/>
                </p:nvSpPr>
                <p:spPr bwMode="auto">
                  <a:xfrm>
                    <a:off x="790575" y="449262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8" name="Rectangle 141">
                    <a:extLst>
                      <a:ext uri="{FF2B5EF4-FFF2-40B4-BE49-F238E27FC236}">
                        <a16:creationId xmlns:a16="http://schemas.microsoft.com/office/drawing/2014/main" id="{CC2E1D03-5D45-4FFB-9B41-3E6EE0D4B070}"/>
                      </a:ext>
                    </a:extLst>
                  </p:cNvPr>
                  <p:cNvSpPr>
                    <a:spLocks noChangeArrowheads="1"/>
                  </p:cNvSpPr>
                  <p:nvPr/>
                </p:nvSpPr>
                <p:spPr bwMode="auto">
                  <a:xfrm>
                    <a:off x="712788" y="4568826"/>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9" name="Rectangle 142">
                    <a:extLst>
                      <a:ext uri="{FF2B5EF4-FFF2-40B4-BE49-F238E27FC236}">
                        <a16:creationId xmlns:a16="http://schemas.microsoft.com/office/drawing/2014/main" id="{FE906CB0-F636-4E74-90EC-C5AE7CFB1D6F}"/>
                      </a:ext>
                    </a:extLst>
                  </p:cNvPr>
                  <p:cNvSpPr>
                    <a:spLocks noChangeArrowheads="1"/>
                  </p:cNvSpPr>
                  <p:nvPr/>
                </p:nvSpPr>
                <p:spPr bwMode="auto">
                  <a:xfrm>
                    <a:off x="790575" y="4568826"/>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0" name="Rectangle 143">
                    <a:extLst>
                      <a:ext uri="{FF2B5EF4-FFF2-40B4-BE49-F238E27FC236}">
                        <a16:creationId xmlns:a16="http://schemas.microsoft.com/office/drawing/2014/main" id="{FDD476EF-2B74-4AF4-A48D-59B6EF5B4855}"/>
                      </a:ext>
                    </a:extLst>
                  </p:cNvPr>
                  <p:cNvSpPr>
                    <a:spLocks noChangeArrowheads="1"/>
                  </p:cNvSpPr>
                  <p:nvPr/>
                </p:nvSpPr>
                <p:spPr bwMode="auto">
                  <a:xfrm>
                    <a:off x="712788" y="4646613"/>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1" name="Rectangle 144">
                    <a:extLst>
                      <a:ext uri="{FF2B5EF4-FFF2-40B4-BE49-F238E27FC236}">
                        <a16:creationId xmlns:a16="http://schemas.microsoft.com/office/drawing/2014/main" id="{304840F7-E0EB-4558-963D-D46EA73593B4}"/>
                      </a:ext>
                    </a:extLst>
                  </p:cNvPr>
                  <p:cNvSpPr>
                    <a:spLocks noChangeArrowheads="1"/>
                  </p:cNvSpPr>
                  <p:nvPr/>
                </p:nvSpPr>
                <p:spPr bwMode="auto">
                  <a:xfrm>
                    <a:off x="790575" y="4646613"/>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2" name="Rectangle 145">
                    <a:extLst>
                      <a:ext uri="{FF2B5EF4-FFF2-40B4-BE49-F238E27FC236}">
                        <a16:creationId xmlns:a16="http://schemas.microsoft.com/office/drawing/2014/main" id="{DBA804DA-AD04-49C9-B8A3-0CDEE4D532CF}"/>
                      </a:ext>
                    </a:extLst>
                  </p:cNvPr>
                  <p:cNvSpPr>
                    <a:spLocks noChangeArrowheads="1"/>
                  </p:cNvSpPr>
                  <p:nvPr/>
                </p:nvSpPr>
                <p:spPr bwMode="auto">
                  <a:xfrm>
                    <a:off x="712788" y="4724401"/>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3" name="Rectangle 146">
                    <a:extLst>
                      <a:ext uri="{FF2B5EF4-FFF2-40B4-BE49-F238E27FC236}">
                        <a16:creationId xmlns:a16="http://schemas.microsoft.com/office/drawing/2014/main" id="{0D264794-D09C-4202-AF73-9368484F0D3B}"/>
                      </a:ext>
                    </a:extLst>
                  </p:cNvPr>
                  <p:cNvSpPr>
                    <a:spLocks noChangeArrowheads="1"/>
                  </p:cNvSpPr>
                  <p:nvPr/>
                </p:nvSpPr>
                <p:spPr bwMode="auto">
                  <a:xfrm>
                    <a:off x="790575" y="4724401"/>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4" name="Rectangle 147">
                    <a:extLst>
                      <a:ext uri="{FF2B5EF4-FFF2-40B4-BE49-F238E27FC236}">
                        <a16:creationId xmlns:a16="http://schemas.microsoft.com/office/drawing/2014/main" id="{9D0EAD2A-6855-4D13-9EE3-A0C930C9A3B2}"/>
                      </a:ext>
                    </a:extLst>
                  </p:cNvPr>
                  <p:cNvSpPr>
                    <a:spLocks noChangeArrowheads="1"/>
                  </p:cNvSpPr>
                  <p:nvPr/>
                </p:nvSpPr>
                <p:spPr bwMode="auto">
                  <a:xfrm>
                    <a:off x="744538" y="4848226"/>
                    <a:ext cx="61913" cy="619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5" name="Rectangle 148">
                    <a:extLst>
                      <a:ext uri="{FF2B5EF4-FFF2-40B4-BE49-F238E27FC236}">
                        <a16:creationId xmlns:a16="http://schemas.microsoft.com/office/drawing/2014/main" id="{7F5F72EE-81B4-4D7E-8062-ABA522D0DDE1}"/>
                      </a:ext>
                    </a:extLst>
                  </p:cNvPr>
                  <p:cNvSpPr>
                    <a:spLocks noChangeArrowheads="1"/>
                  </p:cNvSpPr>
                  <p:nvPr/>
                </p:nvSpPr>
                <p:spPr bwMode="auto">
                  <a:xfrm>
                    <a:off x="960438" y="47244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6" name="Rectangle 149">
                    <a:extLst>
                      <a:ext uri="{FF2B5EF4-FFF2-40B4-BE49-F238E27FC236}">
                        <a16:creationId xmlns:a16="http://schemas.microsoft.com/office/drawing/2014/main" id="{01EEABAB-7B52-45C6-911C-3F3ACEEF30E2}"/>
                      </a:ext>
                    </a:extLst>
                  </p:cNvPr>
                  <p:cNvSpPr>
                    <a:spLocks noChangeArrowheads="1"/>
                  </p:cNvSpPr>
                  <p:nvPr/>
                </p:nvSpPr>
                <p:spPr bwMode="auto">
                  <a:xfrm>
                    <a:off x="1038225" y="47244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7" name="Rectangle 150">
                    <a:extLst>
                      <a:ext uri="{FF2B5EF4-FFF2-40B4-BE49-F238E27FC236}">
                        <a16:creationId xmlns:a16="http://schemas.microsoft.com/office/drawing/2014/main" id="{FF52EC08-F065-478F-9527-38B8A64F7AAF}"/>
                      </a:ext>
                    </a:extLst>
                  </p:cNvPr>
                  <p:cNvSpPr>
                    <a:spLocks noChangeArrowheads="1"/>
                  </p:cNvSpPr>
                  <p:nvPr/>
                </p:nvSpPr>
                <p:spPr bwMode="auto">
                  <a:xfrm>
                    <a:off x="992188" y="4848226"/>
                    <a:ext cx="61913" cy="619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235" name="Group 234">
                <a:extLst>
                  <a:ext uri="{FF2B5EF4-FFF2-40B4-BE49-F238E27FC236}">
                    <a16:creationId xmlns:a16="http://schemas.microsoft.com/office/drawing/2014/main" id="{1020FD8E-C25B-4D27-AED6-5FF06A1ABF1E}"/>
                  </a:ext>
                </a:extLst>
              </p:cNvPr>
              <p:cNvGrpSpPr/>
              <p:nvPr/>
            </p:nvGrpSpPr>
            <p:grpSpPr>
              <a:xfrm>
                <a:off x="-54007" y="3702006"/>
                <a:ext cx="2038350" cy="742580"/>
                <a:chOff x="-54007" y="3702006"/>
                <a:chExt cx="2038350" cy="742580"/>
              </a:xfrm>
            </p:grpSpPr>
            <p:sp>
              <p:nvSpPr>
                <p:cNvPr id="249" name="TextBox 248">
                  <a:extLst>
                    <a:ext uri="{FF2B5EF4-FFF2-40B4-BE49-F238E27FC236}">
                      <a16:creationId xmlns:a16="http://schemas.microsoft.com/office/drawing/2014/main" id="{E3321AEA-6488-417A-B13A-794449953B55}"/>
                    </a:ext>
                  </a:extLst>
                </p:cNvPr>
                <p:cNvSpPr txBox="1"/>
                <p:nvPr/>
              </p:nvSpPr>
              <p:spPr>
                <a:xfrm>
                  <a:off x="-54007" y="3982921"/>
                  <a:ext cx="2038350"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Cloud data</a:t>
                  </a:r>
                </a:p>
              </p:txBody>
            </p:sp>
            <p:sp>
              <p:nvSpPr>
                <p:cNvPr id="250" name="Freeform 46">
                  <a:extLst>
                    <a:ext uri="{FF2B5EF4-FFF2-40B4-BE49-F238E27FC236}">
                      <a16:creationId xmlns:a16="http://schemas.microsoft.com/office/drawing/2014/main" id="{977C8B9B-8498-4BD5-ABB4-9A97DF5C5909}"/>
                    </a:ext>
                  </a:extLst>
                </p:cNvPr>
                <p:cNvSpPr>
                  <a:spLocks/>
                </p:cNvSpPr>
                <p:nvPr/>
              </p:nvSpPr>
              <p:spPr bwMode="auto">
                <a:xfrm>
                  <a:off x="737026" y="3702006"/>
                  <a:ext cx="451842" cy="278606"/>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36" name="Group 235">
                <a:extLst>
                  <a:ext uri="{FF2B5EF4-FFF2-40B4-BE49-F238E27FC236}">
                    <a16:creationId xmlns:a16="http://schemas.microsoft.com/office/drawing/2014/main" id="{F1CB926A-A2BD-4FA1-ABCB-C0C0AADAA278}"/>
                  </a:ext>
                </a:extLst>
              </p:cNvPr>
              <p:cNvGrpSpPr/>
              <p:nvPr/>
            </p:nvGrpSpPr>
            <p:grpSpPr>
              <a:xfrm>
                <a:off x="-54007" y="4840672"/>
                <a:ext cx="2038350" cy="935440"/>
                <a:chOff x="-54007" y="4840672"/>
                <a:chExt cx="2038350" cy="935440"/>
              </a:xfrm>
            </p:grpSpPr>
            <p:sp>
              <p:nvSpPr>
                <p:cNvPr id="241" name="TextBox 240">
                  <a:extLst>
                    <a:ext uri="{FF2B5EF4-FFF2-40B4-BE49-F238E27FC236}">
                      <a16:creationId xmlns:a16="http://schemas.microsoft.com/office/drawing/2014/main" id="{687B7FE8-BE78-4048-AAD7-4A637501E332}"/>
                    </a:ext>
                  </a:extLst>
                </p:cNvPr>
                <p:cNvSpPr txBox="1"/>
                <p:nvPr/>
              </p:nvSpPr>
              <p:spPr>
                <a:xfrm>
                  <a:off x="-54007" y="5314447"/>
                  <a:ext cx="2038350"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SaaS data</a:t>
                  </a:r>
                </a:p>
              </p:txBody>
            </p:sp>
            <p:grpSp>
              <p:nvGrpSpPr>
                <p:cNvPr id="242" name="Group 75">
                  <a:extLst>
                    <a:ext uri="{FF2B5EF4-FFF2-40B4-BE49-F238E27FC236}">
                      <a16:creationId xmlns:a16="http://schemas.microsoft.com/office/drawing/2014/main" id="{1792B34B-EB13-4B53-9F73-EEA541EF5671}"/>
                    </a:ext>
                  </a:extLst>
                </p:cNvPr>
                <p:cNvGrpSpPr>
                  <a:grpSpLocks noChangeAspect="1"/>
                </p:cNvGrpSpPr>
                <p:nvPr/>
              </p:nvGrpSpPr>
              <p:grpSpPr bwMode="auto">
                <a:xfrm>
                  <a:off x="839446" y="4840672"/>
                  <a:ext cx="247650" cy="495300"/>
                  <a:chOff x="2890" y="2783"/>
                  <a:chExt cx="156" cy="312"/>
                </a:xfrm>
              </p:grpSpPr>
              <p:sp>
                <p:nvSpPr>
                  <p:cNvPr id="243" name="Freeform 76">
                    <a:extLst>
                      <a:ext uri="{FF2B5EF4-FFF2-40B4-BE49-F238E27FC236}">
                        <a16:creationId xmlns:a16="http://schemas.microsoft.com/office/drawing/2014/main" id="{A46103DE-F763-48E7-87DE-A489AE03C476}"/>
                      </a:ext>
                    </a:extLst>
                  </p:cNvPr>
                  <p:cNvSpPr>
                    <a:spLocks/>
                  </p:cNvSpPr>
                  <p:nvPr/>
                </p:nvSpPr>
                <p:spPr bwMode="auto">
                  <a:xfrm>
                    <a:off x="2890" y="2783"/>
                    <a:ext cx="156" cy="312"/>
                  </a:xfrm>
                  <a:custGeom>
                    <a:avLst/>
                    <a:gdLst>
                      <a:gd name="T0" fmla="*/ 598 w 683"/>
                      <a:gd name="T1" fmla="*/ 1365 h 1365"/>
                      <a:gd name="T2" fmla="*/ 86 w 683"/>
                      <a:gd name="T3" fmla="*/ 1365 h 1365"/>
                      <a:gd name="T4" fmla="*/ 0 w 683"/>
                      <a:gd name="T5" fmla="*/ 1280 h 1365"/>
                      <a:gd name="T6" fmla="*/ 0 w 683"/>
                      <a:gd name="T7" fmla="*/ 85 h 1365"/>
                      <a:gd name="T8" fmla="*/ 86 w 683"/>
                      <a:gd name="T9" fmla="*/ 0 h 1365"/>
                      <a:gd name="T10" fmla="*/ 598 w 683"/>
                      <a:gd name="T11" fmla="*/ 0 h 1365"/>
                      <a:gd name="T12" fmla="*/ 683 w 683"/>
                      <a:gd name="T13" fmla="*/ 85 h 1365"/>
                      <a:gd name="T14" fmla="*/ 683 w 683"/>
                      <a:gd name="T15" fmla="*/ 1280 h 1365"/>
                      <a:gd name="T16" fmla="*/ 598 w 683"/>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3" h="1365">
                        <a:moveTo>
                          <a:pt x="598" y="1365"/>
                        </a:moveTo>
                        <a:cubicBezTo>
                          <a:pt x="86" y="1365"/>
                          <a:pt x="86" y="1365"/>
                          <a:pt x="86" y="1365"/>
                        </a:cubicBezTo>
                        <a:cubicBezTo>
                          <a:pt x="38" y="1365"/>
                          <a:pt x="0" y="1327"/>
                          <a:pt x="0" y="1280"/>
                        </a:cubicBezTo>
                        <a:cubicBezTo>
                          <a:pt x="0" y="85"/>
                          <a:pt x="0" y="85"/>
                          <a:pt x="0" y="85"/>
                        </a:cubicBezTo>
                        <a:cubicBezTo>
                          <a:pt x="0" y="38"/>
                          <a:pt x="38" y="0"/>
                          <a:pt x="86" y="0"/>
                        </a:cubicBezTo>
                        <a:cubicBezTo>
                          <a:pt x="598" y="0"/>
                          <a:pt x="598" y="0"/>
                          <a:pt x="598" y="0"/>
                        </a:cubicBezTo>
                        <a:cubicBezTo>
                          <a:pt x="645" y="0"/>
                          <a:pt x="683" y="38"/>
                          <a:pt x="683" y="85"/>
                        </a:cubicBezTo>
                        <a:cubicBezTo>
                          <a:pt x="683" y="1280"/>
                          <a:pt x="683" y="1280"/>
                          <a:pt x="683" y="1280"/>
                        </a:cubicBezTo>
                        <a:cubicBezTo>
                          <a:pt x="683" y="1327"/>
                          <a:pt x="645" y="1365"/>
                          <a:pt x="598"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4" name="Freeform 77">
                    <a:extLst>
                      <a:ext uri="{FF2B5EF4-FFF2-40B4-BE49-F238E27FC236}">
                        <a16:creationId xmlns:a16="http://schemas.microsoft.com/office/drawing/2014/main" id="{FFC4C2B9-5B20-40CF-891E-D5621D980A33}"/>
                      </a:ext>
                    </a:extLst>
                  </p:cNvPr>
                  <p:cNvSpPr>
                    <a:spLocks/>
                  </p:cNvSpPr>
                  <p:nvPr/>
                </p:nvSpPr>
                <p:spPr bwMode="auto">
                  <a:xfrm>
                    <a:off x="2948" y="2802"/>
                    <a:ext cx="40" cy="5"/>
                  </a:xfrm>
                  <a:custGeom>
                    <a:avLst/>
                    <a:gdLst>
                      <a:gd name="T0" fmla="*/ 160 w 171"/>
                      <a:gd name="T1" fmla="*/ 21 h 21"/>
                      <a:gd name="T2" fmla="*/ 11 w 171"/>
                      <a:gd name="T3" fmla="*/ 21 h 21"/>
                      <a:gd name="T4" fmla="*/ 0 w 171"/>
                      <a:gd name="T5" fmla="*/ 11 h 21"/>
                      <a:gd name="T6" fmla="*/ 0 w 171"/>
                      <a:gd name="T7" fmla="*/ 11 h 21"/>
                      <a:gd name="T8" fmla="*/ 11 w 171"/>
                      <a:gd name="T9" fmla="*/ 0 h 21"/>
                      <a:gd name="T10" fmla="*/ 160 w 171"/>
                      <a:gd name="T11" fmla="*/ 0 h 21"/>
                      <a:gd name="T12" fmla="*/ 171 w 171"/>
                      <a:gd name="T13" fmla="*/ 11 h 21"/>
                      <a:gd name="T14" fmla="*/ 171 w 171"/>
                      <a:gd name="T15" fmla="*/ 11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7"/>
                          <a:pt x="0" y="11"/>
                        </a:cubicBezTo>
                        <a:cubicBezTo>
                          <a:pt x="0" y="11"/>
                          <a:pt x="0" y="11"/>
                          <a:pt x="0" y="11"/>
                        </a:cubicBezTo>
                        <a:cubicBezTo>
                          <a:pt x="0" y="5"/>
                          <a:pt x="5" y="0"/>
                          <a:pt x="11" y="0"/>
                        </a:cubicBezTo>
                        <a:cubicBezTo>
                          <a:pt x="160" y="0"/>
                          <a:pt x="160" y="0"/>
                          <a:pt x="160" y="0"/>
                        </a:cubicBezTo>
                        <a:cubicBezTo>
                          <a:pt x="166" y="0"/>
                          <a:pt x="171" y="5"/>
                          <a:pt x="171" y="11"/>
                        </a:cubicBezTo>
                        <a:cubicBezTo>
                          <a:pt x="171" y="11"/>
                          <a:pt x="171" y="11"/>
                          <a:pt x="171" y="11"/>
                        </a:cubicBezTo>
                        <a:cubicBezTo>
                          <a:pt x="171" y="17"/>
                          <a:pt x="166" y="21"/>
                          <a:pt x="160"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5" name="Oval 78">
                    <a:extLst>
                      <a:ext uri="{FF2B5EF4-FFF2-40B4-BE49-F238E27FC236}">
                        <a16:creationId xmlns:a16="http://schemas.microsoft.com/office/drawing/2014/main" id="{4131A20C-EB34-4F08-83C8-4549C5500336}"/>
                      </a:ext>
                    </a:extLst>
                  </p:cNvPr>
                  <p:cNvSpPr>
                    <a:spLocks noChangeArrowheads="1"/>
                  </p:cNvSpPr>
                  <p:nvPr/>
                </p:nvSpPr>
                <p:spPr bwMode="auto">
                  <a:xfrm>
                    <a:off x="2954" y="3046"/>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6" name="Freeform 79">
                    <a:extLst>
                      <a:ext uri="{FF2B5EF4-FFF2-40B4-BE49-F238E27FC236}">
                        <a16:creationId xmlns:a16="http://schemas.microsoft.com/office/drawing/2014/main" id="{A6ADC15C-3284-48CC-ABFA-CCA01DA5B1CE}"/>
                      </a:ext>
                    </a:extLst>
                  </p:cNvPr>
                  <p:cNvSpPr>
                    <a:spLocks/>
                  </p:cNvSpPr>
                  <p:nvPr/>
                </p:nvSpPr>
                <p:spPr bwMode="auto">
                  <a:xfrm>
                    <a:off x="2929" y="2917"/>
                    <a:ext cx="35" cy="61"/>
                  </a:xfrm>
                  <a:custGeom>
                    <a:avLst/>
                    <a:gdLst>
                      <a:gd name="T0" fmla="*/ 0 w 35"/>
                      <a:gd name="T1" fmla="*/ 41 h 61"/>
                      <a:gd name="T2" fmla="*/ 35 w 35"/>
                      <a:gd name="T3" fmla="*/ 61 h 61"/>
                      <a:gd name="T4" fmla="*/ 35 w 35"/>
                      <a:gd name="T5" fmla="*/ 20 h 61"/>
                      <a:gd name="T6" fmla="*/ 0 w 35"/>
                      <a:gd name="T7" fmla="*/ 0 h 61"/>
                      <a:gd name="T8" fmla="*/ 0 w 35"/>
                      <a:gd name="T9" fmla="*/ 41 h 61"/>
                    </a:gdLst>
                    <a:ahLst/>
                    <a:cxnLst>
                      <a:cxn ang="0">
                        <a:pos x="T0" y="T1"/>
                      </a:cxn>
                      <a:cxn ang="0">
                        <a:pos x="T2" y="T3"/>
                      </a:cxn>
                      <a:cxn ang="0">
                        <a:pos x="T4" y="T5"/>
                      </a:cxn>
                      <a:cxn ang="0">
                        <a:pos x="T6" y="T7"/>
                      </a:cxn>
                      <a:cxn ang="0">
                        <a:pos x="T8" y="T9"/>
                      </a:cxn>
                    </a:cxnLst>
                    <a:rect l="0" t="0" r="r" b="b"/>
                    <a:pathLst>
                      <a:path w="35" h="61">
                        <a:moveTo>
                          <a:pt x="0" y="41"/>
                        </a:moveTo>
                        <a:lnTo>
                          <a:pt x="35" y="61"/>
                        </a:lnTo>
                        <a:lnTo>
                          <a:pt x="35" y="20"/>
                        </a:lnTo>
                        <a:lnTo>
                          <a:pt x="0" y="0"/>
                        </a:lnTo>
                        <a:lnTo>
                          <a:pt x="0" y="4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7" name="Freeform 80">
                    <a:extLst>
                      <a:ext uri="{FF2B5EF4-FFF2-40B4-BE49-F238E27FC236}">
                        <a16:creationId xmlns:a16="http://schemas.microsoft.com/office/drawing/2014/main" id="{2C4B5DA3-C1D9-4F32-A1A1-6EF5C133EA38}"/>
                      </a:ext>
                    </a:extLst>
                  </p:cNvPr>
                  <p:cNvSpPr>
                    <a:spLocks/>
                  </p:cNvSpPr>
                  <p:nvPr/>
                </p:nvSpPr>
                <p:spPr bwMode="auto">
                  <a:xfrm>
                    <a:off x="2933" y="2892"/>
                    <a:ext cx="70" cy="41"/>
                  </a:xfrm>
                  <a:custGeom>
                    <a:avLst/>
                    <a:gdLst>
                      <a:gd name="T0" fmla="*/ 35 w 70"/>
                      <a:gd name="T1" fmla="*/ 0 h 41"/>
                      <a:gd name="T2" fmla="*/ 0 w 70"/>
                      <a:gd name="T3" fmla="*/ 20 h 41"/>
                      <a:gd name="T4" fmla="*/ 35 w 70"/>
                      <a:gd name="T5" fmla="*/ 41 h 41"/>
                      <a:gd name="T6" fmla="*/ 70 w 70"/>
                      <a:gd name="T7" fmla="*/ 20 h 41"/>
                      <a:gd name="T8" fmla="*/ 35 w 70"/>
                      <a:gd name="T9" fmla="*/ 0 h 41"/>
                    </a:gdLst>
                    <a:ahLst/>
                    <a:cxnLst>
                      <a:cxn ang="0">
                        <a:pos x="T0" y="T1"/>
                      </a:cxn>
                      <a:cxn ang="0">
                        <a:pos x="T2" y="T3"/>
                      </a:cxn>
                      <a:cxn ang="0">
                        <a:pos x="T4" y="T5"/>
                      </a:cxn>
                      <a:cxn ang="0">
                        <a:pos x="T6" y="T7"/>
                      </a:cxn>
                      <a:cxn ang="0">
                        <a:pos x="T8" y="T9"/>
                      </a:cxn>
                    </a:cxnLst>
                    <a:rect l="0" t="0" r="r" b="b"/>
                    <a:pathLst>
                      <a:path w="70" h="41">
                        <a:moveTo>
                          <a:pt x="35" y="0"/>
                        </a:moveTo>
                        <a:lnTo>
                          <a:pt x="0" y="20"/>
                        </a:lnTo>
                        <a:lnTo>
                          <a:pt x="35" y="41"/>
                        </a:lnTo>
                        <a:lnTo>
                          <a:pt x="70" y="20"/>
                        </a:lnTo>
                        <a:lnTo>
                          <a:pt x="3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8" name="Freeform 81">
                    <a:extLst>
                      <a:ext uri="{FF2B5EF4-FFF2-40B4-BE49-F238E27FC236}">
                        <a16:creationId xmlns:a16="http://schemas.microsoft.com/office/drawing/2014/main" id="{E52B4291-5486-4142-ADC8-8D0B9D497957}"/>
                      </a:ext>
                    </a:extLst>
                  </p:cNvPr>
                  <p:cNvSpPr>
                    <a:spLocks/>
                  </p:cNvSpPr>
                  <p:nvPr/>
                </p:nvSpPr>
                <p:spPr bwMode="auto">
                  <a:xfrm>
                    <a:off x="2972" y="2917"/>
                    <a:ext cx="35" cy="61"/>
                  </a:xfrm>
                  <a:custGeom>
                    <a:avLst/>
                    <a:gdLst>
                      <a:gd name="T0" fmla="*/ 0 w 35"/>
                      <a:gd name="T1" fmla="*/ 20 h 61"/>
                      <a:gd name="T2" fmla="*/ 0 w 35"/>
                      <a:gd name="T3" fmla="*/ 61 h 61"/>
                      <a:gd name="T4" fmla="*/ 35 w 35"/>
                      <a:gd name="T5" fmla="*/ 41 h 61"/>
                      <a:gd name="T6" fmla="*/ 35 w 35"/>
                      <a:gd name="T7" fmla="*/ 0 h 61"/>
                      <a:gd name="T8" fmla="*/ 0 w 35"/>
                      <a:gd name="T9" fmla="*/ 20 h 61"/>
                    </a:gdLst>
                    <a:ahLst/>
                    <a:cxnLst>
                      <a:cxn ang="0">
                        <a:pos x="T0" y="T1"/>
                      </a:cxn>
                      <a:cxn ang="0">
                        <a:pos x="T2" y="T3"/>
                      </a:cxn>
                      <a:cxn ang="0">
                        <a:pos x="T4" y="T5"/>
                      </a:cxn>
                      <a:cxn ang="0">
                        <a:pos x="T6" y="T7"/>
                      </a:cxn>
                      <a:cxn ang="0">
                        <a:pos x="T8" y="T9"/>
                      </a:cxn>
                    </a:cxnLst>
                    <a:rect l="0" t="0" r="r" b="b"/>
                    <a:pathLst>
                      <a:path w="35" h="61">
                        <a:moveTo>
                          <a:pt x="0" y="20"/>
                        </a:moveTo>
                        <a:lnTo>
                          <a:pt x="0" y="61"/>
                        </a:lnTo>
                        <a:lnTo>
                          <a:pt x="35" y="41"/>
                        </a:lnTo>
                        <a:lnTo>
                          <a:pt x="35" y="0"/>
                        </a:lnTo>
                        <a:lnTo>
                          <a:pt x="0" y="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grpSp>
      <p:grpSp>
        <p:nvGrpSpPr>
          <p:cNvPr id="274" name="Group 273">
            <a:extLst>
              <a:ext uri="{FF2B5EF4-FFF2-40B4-BE49-F238E27FC236}">
                <a16:creationId xmlns:a16="http://schemas.microsoft.com/office/drawing/2014/main" id="{75149F85-15A5-44B4-9485-85B3DACF873E}"/>
              </a:ext>
            </a:extLst>
          </p:cNvPr>
          <p:cNvGrpSpPr/>
          <p:nvPr/>
        </p:nvGrpSpPr>
        <p:grpSpPr>
          <a:xfrm>
            <a:off x="2087394" y="5326436"/>
            <a:ext cx="7232300" cy="1002877"/>
            <a:chOff x="772577" y="4998201"/>
            <a:chExt cx="7654620" cy="1057692"/>
          </a:xfrm>
        </p:grpSpPr>
        <p:sp>
          <p:nvSpPr>
            <p:cNvPr id="275" name="Rectangle 274">
              <a:extLst>
                <a:ext uri="{FF2B5EF4-FFF2-40B4-BE49-F238E27FC236}">
                  <a16:creationId xmlns:a16="http://schemas.microsoft.com/office/drawing/2014/main" id="{978767CA-B57C-442D-B23B-E07136F3730D}"/>
                </a:ext>
              </a:extLst>
            </p:cNvPr>
            <p:cNvSpPr/>
            <p:nvPr/>
          </p:nvSpPr>
          <p:spPr bwMode="auto">
            <a:xfrm>
              <a:off x="772577" y="5337965"/>
              <a:ext cx="7654620" cy="717928"/>
            </a:xfrm>
            <a:prstGeom prst="rect">
              <a:avLst/>
            </a:prstGeom>
            <a:solidFill>
              <a:srgbClr val="0078D4"/>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Segoe UI Semibold"/>
                  <a:ea typeface="Segoe UI" pitchFamily="34" charset="0"/>
                  <a:cs typeface="Segoe UI Semibold" panose="020B0502040204020203" pitchFamily="34" charset="0"/>
                </a:rPr>
                <a:t>Azure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Data Lake Storage Gen2</a:t>
              </a:r>
            </a:p>
          </p:txBody>
        </p:sp>
        <p:sp>
          <p:nvSpPr>
            <p:cNvPr id="276" name="TextBox 275">
              <a:extLst>
                <a:ext uri="{FF2B5EF4-FFF2-40B4-BE49-F238E27FC236}">
                  <a16:creationId xmlns:a16="http://schemas.microsoft.com/office/drawing/2014/main" id="{0E1B97AF-18CF-4633-BE9C-74B50C3EC33E}"/>
                </a:ext>
              </a:extLst>
            </p:cNvPr>
            <p:cNvSpPr txBox="1"/>
            <p:nvPr/>
          </p:nvSpPr>
          <p:spPr>
            <a:xfrm>
              <a:off x="6724420" y="5453263"/>
              <a:ext cx="1414300" cy="511108"/>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Segoe UI Semibold"/>
                  <a:ea typeface="Segoe UI" panose="020B0502040204020203" pitchFamily="34" charset="0"/>
                  <a:cs typeface="Segoe UI" panose="020B0502040204020203" pitchFamily="34" charset="0"/>
                </a:rPr>
                <a:t>Common Data Model</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Segoe UI Semibold"/>
                  <a:ea typeface="Segoe UI" panose="020B0502040204020203" pitchFamily="34" charset="0"/>
                  <a:cs typeface="Segoe UI" panose="020B0502040204020203" pitchFamily="34" charset="0"/>
                </a:rPr>
                <a:t>Enterprise Security</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Segoe UI Semibold"/>
                  <a:ea typeface="Segoe UI" panose="020B0502040204020203" pitchFamily="34" charset="0"/>
                  <a:cs typeface="Segoe UI" panose="020B0502040204020203" pitchFamily="34" charset="0"/>
                </a:rPr>
                <a:t>Optimized for Analytics</a:t>
              </a:r>
            </a:p>
          </p:txBody>
        </p:sp>
        <p:grpSp>
          <p:nvGrpSpPr>
            <p:cNvPr id="277" name="Group 276">
              <a:extLst>
                <a:ext uri="{FF2B5EF4-FFF2-40B4-BE49-F238E27FC236}">
                  <a16:creationId xmlns:a16="http://schemas.microsoft.com/office/drawing/2014/main" id="{7DD6532A-632D-48CC-A552-F9278E9964C5}"/>
                </a:ext>
              </a:extLst>
            </p:cNvPr>
            <p:cNvGrpSpPr/>
            <p:nvPr/>
          </p:nvGrpSpPr>
          <p:grpSpPr>
            <a:xfrm>
              <a:off x="3931915" y="4998201"/>
              <a:ext cx="2436090" cy="774917"/>
              <a:chOff x="4053274" y="4916113"/>
              <a:chExt cx="2436090" cy="857006"/>
            </a:xfrm>
          </p:grpSpPr>
          <p:cxnSp>
            <p:nvCxnSpPr>
              <p:cNvPr id="278" name="Straight Connector 277">
                <a:extLst>
                  <a:ext uri="{FF2B5EF4-FFF2-40B4-BE49-F238E27FC236}">
                    <a16:creationId xmlns:a16="http://schemas.microsoft.com/office/drawing/2014/main" id="{1B2E0CF9-600A-45C0-853A-DB15AD06A4EC}"/>
                  </a:ext>
                </a:extLst>
              </p:cNvPr>
              <p:cNvCxnSpPr>
                <a:cxnSpLocks/>
              </p:cNvCxnSpPr>
              <p:nvPr/>
            </p:nvCxnSpPr>
            <p:spPr>
              <a:xfrm flipV="1">
                <a:off x="4053274"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D2E51D3-E0A0-4027-BBC5-E0072B6F604C}"/>
                  </a:ext>
                </a:extLst>
              </p:cNvPr>
              <p:cNvCxnSpPr>
                <a:cxnSpLocks/>
              </p:cNvCxnSpPr>
              <p:nvPr/>
            </p:nvCxnSpPr>
            <p:spPr>
              <a:xfrm flipV="1">
                <a:off x="4146264"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5EA4C482-A653-46A0-A68C-60782505E67E}"/>
                  </a:ext>
                </a:extLst>
              </p:cNvPr>
              <p:cNvCxnSpPr>
                <a:cxnSpLocks/>
              </p:cNvCxnSpPr>
              <p:nvPr/>
            </p:nvCxnSpPr>
            <p:spPr>
              <a:xfrm flipV="1">
                <a:off x="4239862"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A0E1CDB2-6BDE-492A-89FA-B6F22D736AA7}"/>
                  </a:ext>
                </a:extLst>
              </p:cNvPr>
              <p:cNvCxnSpPr>
                <a:cxnSpLocks/>
              </p:cNvCxnSpPr>
              <p:nvPr/>
            </p:nvCxnSpPr>
            <p:spPr>
              <a:xfrm flipV="1">
                <a:off x="4327618"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4D1E5784-C1FE-4BD0-BCB0-B2E806E40733}"/>
                  </a:ext>
                </a:extLst>
              </p:cNvPr>
              <p:cNvCxnSpPr>
                <a:cxnSpLocks/>
              </p:cNvCxnSpPr>
              <p:nvPr/>
            </p:nvCxnSpPr>
            <p:spPr>
              <a:xfrm flipV="1">
                <a:off x="4420557"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2340BDD2-92E3-48C1-B99F-2244795EAED5}"/>
                  </a:ext>
                </a:extLst>
              </p:cNvPr>
              <p:cNvCxnSpPr>
                <a:cxnSpLocks/>
              </p:cNvCxnSpPr>
              <p:nvPr/>
            </p:nvCxnSpPr>
            <p:spPr>
              <a:xfrm flipV="1">
                <a:off x="4505798"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CDFE083A-8778-4024-88F6-095EC7B43730}"/>
                  </a:ext>
                </a:extLst>
              </p:cNvPr>
              <p:cNvCxnSpPr>
                <a:cxnSpLocks/>
              </p:cNvCxnSpPr>
              <p:nvPr/>
            </p:nvCxnSpPr>
            <p:spPr>
              <a:xfrm flipV="1">
                <a:off x="4595679"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E4ACE6EE-F61F-4E89-9DAE-A51FF0EF01B9}"/>
                  </a:ext>
                </a:extLst>
              </p:cNvPr>
              <p:cNvCxnSpPr>
                <a:cxnSpLocks/>
              </p:cNvCxnSpPr>
              <p:nvPr/>
            </p:nvCxnSpPr>
            <p:spPr>
              <a:xfrm flipV="1">
                <a:off x="4683807"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D4CF2E3B-6F5F-45B5-9AF2-C3CDE2848A44}"/>
                  </a:ext>
                </a:extLst>
              </p:cNvPr>
              <p:cNvCxnSpPr>
                <a:cxnSpLocks/>
              </p:cNvCxnSpPr>
              <p:nvPr/>
            </p:nvCxnSpPr>
            <p:spPr>
              <a:xfrm flipV="1">
                <a:off x="4776798"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FF48925B-9BFD-492E-8329-B2A146865DFE}"/>
                  </a:ext>
                </a:extLst>
              </p:cNvPr>
              <p:cNvCxnSpPr>
                <a:cxnSpLocks/>
              </p:cNvCxnSpPr>
              <p:nvPr/>
            </p:nvCxnSpPr>
            <p:spPr>
              <a:xfrm flipV="1">
                <a:off x="4869788"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163C2E6D-9B8F-4159-8CCE-87E54E092DBF}"/>
                  </a:ext>
                </a:extLst>
              </p:cNvPr>
              <p:cNvCxnSpPr>
                <a:cxnSpLocks/>
              </p:cNvCxnSpPr>
              <p:nvPr/>
            </p:nvCxnSpPr>
            <p:spPr>
              <a:xfrm flipV="1">
                <a:off x="4952178"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F0CCFD10-7A80-471F-96E7-2A011FB99623}"/>
                  </a:ext>
                </a:extLst>
              </p:cNvPr>
              <p:cNvCxnSpPr>
                <a:cxnSpLocks/>
              </p:cNvCxnSpPr>
              <p:nvPr/>
            </p:nvCxnSpPr>
            <p:spPr>
              <a:xfrm flipV="1">
                <a:off x="5045168"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44F5D8EE-652F-4FD1-AAAE-BF5A717E3080}"/>
                  </a:ext>
                </a:extLst>
              </p:cNvPr>
              <p:cNvCxnSpPr>
                <a:cxnSpLocks/>
              </p:cNvCxnSpPr>
              <p:nvPr/>
            </p:nvCxnSpPr>
            <p:spPr>
              <a:xfrm flipV="1">
                <a:off x="5138766"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62606B9C-D775-43E2-B22F-2B9A5B566F94}"/>
                  </a:ext>
                </a:extLst>
              </p:cNvPr>
              <p:cNvCxnSpPr>
                <a:cxnSpLocks/>
              </p:cNvCxnSpPr>
              <p:nvPr/>
            </p:nvCxnSpPr>
            <p:spPr>
              <a:xfrm flipV="1">
                <a:off x="5226522"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9D4A9F81-AF75-41C1-AD9D-69C3B471A0A4}"/>
                  </a:ext>
                </a:extLst>
              </p:cNvPr>
              <p:cNvCxnSpPr>
                <a:cxnSpLocks/>
              </p:cNvCxnSpPr>
              <p:nvPr/>
            </p:nvCxnSpPr>
            <p:spPr>
              <a:xfrm flipV="1">
                <a:off x="5319461"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E418BA36-C83B-4F1F-B682-836AF1F6EE17}"/>
                  </a:ext>
                </a:extLst>
              </p:cNvPr>
              <p:cNvCxnSpPr>
                <a:cxnSpLocks/>
              </p:cNvCxnSpPr>
              <p:nvPr/>
            </p:nvCxnSpPr>
            <p:spPr>
              <a:xfrm flipV="1">
                <a:off x="5404702"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945DD925-E4A8-4908-BC3B-47BC195CBAB8}"/>
                  </a:ext>
                </a:extLst>
              </p:cNvPr>
              <p:cNvCxnSpPr>
                <a:cxnSpLocks/>
              </p:cNvCxnSpPr>
              <p:nvPr/>
            </p:nvCxnSpPr>
            <p:spPr>
              <a:xfrm flipV="1">
                <a:off x="5494583"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FDE93972-E5EC-4854-842E-FD264F67899A}"/>
                  </a:ext>
                </a:extLst>
              </p:cNvPr>
              <p:cNvCxnSpPr>
                <a:cxnSpLocks/>
              </p:cNvCxnSpPr>
              <p:nvPr/>
            </p:nvCxnSpPr>
            <p:spPr>
              <a:xfrm flipV="1">
                <a:off x="5582711"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2DFE5D7F-32CE-4E70-A8B8-9B08502C0A33}"/>
                  </a:ext>
                </a:extLst>
              </p:cNvPr>
              <p:cNvCxnSpPr>
                <a:cxnSpLocks/>
              </p:cNvCxnSpPr>
              <p:nvPr/>
            </p:nvCxnSpPr>
            <p:spPr>
              <a:xfrm flipV="1">
                <a:off x="5675702"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150F0C6C-790B-43FC-9F75-FE4A3FC0A53F}"/>
                  </a:ext>
                </a:extLst>
              </p:cNvPr>
              <p:cNvCxnSpPr>
                <a:cxnSpLocks/>
              </p:cNvCxnSpPr>
              <p:nvPr/>
            </p:nvCxnSpPr>
            <p:spPr>
              <a:xfrm flipV="1">
                <a:off x="5768692"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347E04B0-996A-4866-94DE-404AD1DD8082}"/>
                  </a:ext>
                </a:extLst>
              </p:cNvPr>
              <p:cNvCxnSpPr>
                <a:cxnSpLocks/>
              </p:cNvCxnSpPr>
              <p:nvPr/>
            </p:nvCxnSpPr>
            <p:spPr>
              <a:xfrm flipV="1">
                <a:off x="5859438"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04A6418A-A142-428A-B7D6-28129FEF80DB}"/>
                  </a:ext>
                </a:extLst>
              </p:cNvPr>
              <p:cNvCxnSpPr>
                <a:cxnSpLocks/>
              </p:cNvCxnSpPr>
              <p:nvPr/>
            </p:nvCxnSpPr>
            <p:spPr>
              <a:xfrm flipV="1">
                <a:off x="5947194"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0FB48011-BB7B-431E-B0DB-9E7311A364E2}"/>
                  </a:ext>
                </a:extLst>
              </p:cNvPr>
              <p:cNvCxnSpPr>
                <a:cxnSpLocks/>
              </p:cNvCxnSpPr>
              <p:nvPr/>
            </p:nvCxnSpPr>
            <p:spPr>
              <a:xfrm flipV="1">
                <a:off x="6040133"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B703FDE0-B005-4318-A5BE-C97995B5B2EB}"/>
                  </a:ext>
                </a:extLst>
              </p:cNvPr>
              <p:cNvCxnSpPr>
                <a:cxnSpLocks/>
              </p:cNvCxnSpPr>
              <p:nvPr/>
            </p:nvCxnSpPr>
            <p:spPr>
              <a:xfrm flipV="1">
                <a:off x="6125374"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DDCAD3DA-38F3-4039-B566-60752DACC2B5}"/>
                  </a:ext>
                </a:extLst>
              </p:cNvPr>
              <p:cNvCxnSpPr>
                <a:cxnSpLocks/>
              </p:cNvCxnSpPr>
              <p:nvPr/>
            </p:nvCxnSpPr>
            <p:spPr>
              <a:xfrm flipV="1">
                <a:off x="6215255"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D0721AED-0200-401B-907D-DB2B6BFCE98B}"/>
                  </a:ext>
                </a:extLst>
              </p:cNvPr>
              <p:cNvCxnSpPr>
                <a:cxnSpLocks/>
              </p:cNvCxnSpPr>
              <p:nvPr/>
            </p:nvCxnSpPr>
            <p:spPr>
              <a:xfrm flipV="1">
                <a:off x="6318974"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918D3C25-F944-4E9C-A7A2-2EFFAF6D796F}"/>
                  </a:ext>
                </a:extLst>
              </p:cNvPr>
              <p:cNvCxnSpPr>
                <a:cxnSpLocks/>
              </p:cNvCxnSpPr>
              <p:nvPr/>
            </p:nvCxnSpPr>
            <p:spPr>
              <a:xfrm flipV="1">
                <a:off x="6396374"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9267FA74-268D-43E2-A8A3-E3F50DC6676E}"/>
                  </a:ext>
                </a:extLst>
              </p:cNvPr>
              <p:cNvCxnSpPr>
                <a:cxnSpLocks/>
              </p:cNvCxnSpPr>
              <p:nvPr/>
            </p:nvCxnSpPr>
            <p:spPr>
              <a:xfrm flipV="1">
                <a:off x="6489364"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66" name="Freeform: Shape 165">
            <a:extLst>
              <a:ext uri="{FF2B5EF4-FFF2-40B4-BE49-F238E27FC236}">
                <a16:creationId xmlns:a16="http://schemas.microsoft.com/office/drawing/2014/main" id="{E3EF5BDB-7A63-490E-8C52-9BEAB44D39A6}"/>
              </a:ext>
            </a:extLst>
          </p:cNvPr>
          <p:cNvSpPr/>
          <p:nvPr/>
        </p:nvSpPr>
        <p:spPr>
          <a:xfrm>
            <a:off x="233567" y="1096450"/>
            <a:ext cx="2355646" cy="706437"/>
          </a:xfrm>
          <a:custGeom>
            <a:avLst/>
            <a:gdLst>
              <a:gd name="connsiteX0" fmla="*/ 0 w 1766093"/>
              <a:gd name="connsiteY0" fmla="*/ 0 h 706437"/>
              <a:gd name="connsiteX1" fmla="*/ 1412875 w 1766093"/>
              <a:gd name="connsiteY1" fmla="*/ 0 h 706437"/>
              <a:gd name="connsiteX2" fmla="*/ 1766093 w 1766093"/>
              <a:gd name="connsiteY2" fmla="*/ 353219 h 706437"/>
              <a:gd name="connsiteX3" fmla="*/ 1412875 w 1766093"/>
              <a:gd name="connsiteY3" fmla="*/ 706437 h 706437"/>
              <a:gd name="connsiteX4" fmla="*/ 0 w 1766093"/>
              <a:gd name="connsiteY4" fmla="*/ 706437 h 706437"/>
              <a:gd name="connsiteX5" fmla="*/ 353219 w 1766093"/>
              <a:gd name="connsiteY5" fmla="*/ 353219 h 706437"/>
              <a:gd name="connsiteX6" fmla="*/ 0 w 1766093"/>
              <a:gd name="connsiteY6" fmla="*/ 0 h 7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093" h="706437">
                <a:moveTo>
                  <a:pt x="0" y="0"/>
                </a:moveTo>
                <a:lnTo>
                  <a:pt x="1412875" y="0"/>
                </a:lnTo>
                <a:lnTo>
                  <a:pt x="1766093" y="353219"/>
                </a:lnTo>
                <a:lnTo>
                  <a:pt x="1412875" y="706437"/>
                </a:lnTo>
                <a:lnTo>
                  <a:pt x="0" y="706437"/>
                </a:lnTo>
                <a:lnTo>
                  <a:pt x="353219" y="353219"/>
                </a:lnTo>
                <a:lnTo>
                  <a:pt x="0" y="0"/>
                </a:lnTo>
                <a:close/>
              </a:path>
            </a:pathLst>
          </a:custGeom>
          <a:solidFill>
            <a:srgbClr val="107C1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9226" tIns="18669" rIns="371887" bIns="18669" numCol="1" spcCol="1270" anchor="ctr" anchorCtr="0">
            <a:noAutofit/>
          </a:bodyPr>
          <a:lstStyle/>
          <a:p>
            <a:pPr marL="0" marR="0" lvl="0" indent="0" algn="ctr" defTabSz="622300" rtl="0" eaLnBrk="1" fontAlgn="auto" latinLnBrk="0" hangingPunct="1">
              <a:lnSpc>
                <a:spcPct val="9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Ingest and store </a:t>
            </a:r>
          </a:p>
          <a:p>
            <a:pPr marL="0" marR="0" lvl="0" indent="0" algn="ctr" defTabSz="622300" rtl="0" eaLnBrk="1" fontAlgn="auto" latinLnBrk="0" hangingPunct="1">
              <a:lnSpc>
                <a:spcPct val="9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data from multiple sources</a:t>
            </a:r>
          </a:p>
        </p:txBody>
      </p:sp>
      <p:sp>
        <p:nvSpPr>
          <p:cNvPr id="167" name="Freeform: Shape 166">
            <a:extLst>
              <a:ext uri="{FF2B5EF4-FFF2-40B4-BE49-F238E27FC236}">
                <a16:creationId xmlns:a16="http://schemas.microsoft.com/office/drawing/2014/main" id="{30093326-F0B2-439F-B88B-03E555632134}"/>
              </a:ext>
            </a:extLst>
          </p:cNvPr>
          <p:cNvSpPr/>
          <p:nvPr/>
        </p:nvSpPr>
        <p:spPr>
          <a:xfrm>
            <a:off x="2558862" y="1093866"/>
            <a:ext cx="2355646" cy="706437"/>
          </a:xfrm>
          <a:custGeom>
            <a:avLst/>
            <a:gdLst>
              <a:gd name="connsiteX0" fmla="*/ 0 w 1766093"/>
              <a:gd name="connsiteY0" fmla="*/ 0 h 706437"/>
              <a:gd name="connsiteX1" fmla="*/ 1412875 w 1766093"/>
              <a:gd name="connsiteY1" fmla="*/ 0 h 706437"/>
              <a:gd name="connsiteX2" fmla="*/ 1766093 w 1766093"/>
              <a:gd name="connsiteY2" fmla="*/ 353219 h 706437"/>
              <a:gd name="connsiteX3" fmla="*/ 1412875 w 1766093"/>
              <a:gd name="connsiteY3" fmla="*/ 706437 h 706437"/>
              <a:gd name="connsiteX4" fmla="*/ 0 w 1766093"/>
              <a:gd name="connsiteY4" fmla="*/ 706437 h 706437"/>
              <a:gd name="connsiteX5" fmla="*/ 353219 w 1766093"/>
              <a:gd name="connsiteY5" fmla="*/ 353219 h 706437"/>
              <a:gd name="connsiteX6" fmla="*/ 0 w 1766093"/>
              <a:gd name="connsiteY6" fmla="*/ 0 h 7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093" h="706437">
                <a:moveTo>
                  <a:pt x="0" y="0"/>
                </a:moveTo>
                <a:lnTo>
                  <a:pt x="1412875" y="0"/>
                </a:lnTo>
                <a:lnTo>
                  <a:pt x="1766093" y="353219"/>
                </a:lnTo>
                <a:lnTo>
                  <a:pt x="1412875" y="706437"/>
                </a:lnTo>
                <a:lnTo>
                  <a:pt x="0" y="706437"/>
                </a:lnTo>
                <a:lnTo>
                  <a:pt x="353219" y="353219"/>
                </a:lnTo>
                <a:lnTo>
                  <a:pt x="0" y="0"/>
                </a:lnTo>
                <a:close/>
              </a:path>
            </a:pathLst>
          </a:custGeom>
          <a:solidFill>
            <a:srgbClr val="0078D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9226" tIns="18669" rIns="371887" bIns="18669" numCol="1" spcCol="1270" anchor="ctr" anchorCtr="0">
            <a:no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Prepare your data</a:t>
            </a:r>
          </a:p>
        </p:txBody>
      </p:sp>
      <p:sp>
        <p:nvSpPr>
          <p:cNvPr id="168" name="Freeform: Shape 167">
            <a:extLst>
              <a:ext uri="{FF2B5EF4-FFF2-40B4-BE49-F238E27FC236}">
                <a16:creationId xmlns:a16="http://schemas.microsoft.com/office/drawing/2014/main" id="{57399042-522C-4097-B06B-ACB2F55E4A9F}"/>
              </a:ext>
            </a:extLst>
          </p:cNvPr>
          <p:cNvSpPr/>
          <p:nvPr/>
        </p:nvSpPr>
        <p:spPr>
          <a:xfrm>
            <a:off x="4884157" y="1093866"/>
            <a:ext cx="2355646" cy="706437"/>
          </a:xfrm>
          <a:custGeom>
            <a:avLst/>
            <a:gdLst>
              <a:gd name="connsiteX0" fmla="*/ 0 w 1766093"/>
              <a:gd name="connsiteY0" fmla="*/ 0 h 706437"/>
              <a:gd name="connsiteX1" fmla="*/ 1412875 w 1766093"/>
              <a:gd name="connsiteY1" fmla="*/ 0 h 706437"/>
              <a:gd name="connsiteX2" fmla="*/ 1766093 w 1766093"/>
              <a:gd name="connsiteY2" fmla="*/ 353219 h 706437"/>
              <a:gd name="connsiteX3" fmla="*/ 1412875 w 1766093"/>
              <a:gd name="connsiteY3" fmla="*/ 706437 h 706437"/>
              <a:gd name="connsiteX4" fmla="*/ 0 w 1766093"/>
              <a:gd name="connsiteY4" fmla="*/ 706437 h 706437"/>
              <a:gd name="connsiteX5" fmla="*/ 353219 w 1766093"/>
              <a:gd name="connsiteY5" fmla="*/ 353219 h 706437"/>
              <a:gd name="connsiteX6" fmla="*/ 0 w 1766093"/>
              <a:gd name="connsiteY6" fmla="*/ 0 h 7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093" h="706437">
                <a:moveTo>
                  <a:pt x="0" y="0"/>
                </a:moveTo>
                <a:lnTo>
                  <a:pt x="1412875" y="0"/>
                </a:lnTo>
                <a:lnTo>
                  <a:pt x="1766093" y="353219"/>
                </a:lnTo>
                <a:lnTo>
                  <a:pt x="1412875" y="706437"/>
                </a:lnTo>
                <a:lnTo>
                  <a:pt x="0" y="706437"/>
                </a:lnTo>
                <a:lnTo>
                  <a:pt x="353219" y="353219"/>
                </a:lnTo>
                <a:lnTo>
                  <a:pt x="0" y="0"/>
                </a:lnTo>
                <a:close/>
              </a:path>
            </a:pathLst>
          </a:custGeom>
          <a:solidFill>
            <a:srgbClr val="0078D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9226" tIns="18669" rIns="371887" bIns="18669" numCol="1" spcCol="1270" anchor="ctr" anchorCtr="0">
            <a:no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Analyze the </a:t>
            </a:r>
          </a:p>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prepared data</a:t>
            </a:r>
          </a:p>
        </p:txBody>
      </p:sp>
      <p:sp>
        <p:nvSpPr>
          <p:cNvPr id="184" name="Freeform: Shape 183">
            <a:extLst>
              <a:ext uri="{FF2B5EF4-FFF2-40B4-BE49-F238E27FC236}">
                <a16:creationId xmlns:a16="http://schemas.microsoft.com/office/drawing/2014/main" id="{47CDE02D-6ED9-4331-9617-065991CC8343}"/>
              </a:ext>
            </a:extLst>
          </p:cNvPr>
          <p:cNvSpPr/>
          <p:nvPr/>
        </p:nvSpPr>
        <p:spPr>
          <a:xfrm>
            <a:off x="7209452" y="1093866"/>
            <a:ext cx="2355646" cy="706437"/>
          </a:xfrm>
          <a:custGeom>
            <a:avLst/>
            <a:gdLst>
              <a:gd name="connsiteX0" fmla="*/ 0 w 1766093"/>
              <a:gd name="connsiteY0" fmla="*/ 0 h 706437"/>
              <a:gd name="connsiteX1" fmla="*/ 1412875 w 1766093"/>
              <a:gd name="connsiteY1" fmla="*/ 0 h 706437"/>
              <a:gd name="connsiteX2" fmla="*/ 1766093 w 1766093"/>
              <a:gd name="connsiteY2" fmla="*/ 353219 h 706437"/>
              <a:gd name="connsiteX3" fmla="*/ 1412875 w 1766093"/>
              <a:gd name="connsiteY3" fmla="*/ 706437 h 706437"/>
              <a:gd name="connsiteX4" fmla="*/ 0 w 1766093"/>
              <a:gd name="connsiteY4" fmla="*/ 706437 h 706437"/>
              <a:gd name="connsiteX5" fmla="*/ 353219 w 1766093"/>
              <a:gd name="connsiteY5" fmla="*/ 353219 h 706437"/>
              <a:gd name="connsiteX6" fmla="*/ 0 w 1766093"/>
              <a:gd name="connsiteY6" fmla="*/ 0 h 7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093" h="706437">
                <a:moveTo>
                  <a:pt x="0" y="0"/>
                </a:moveTo>
                <a:lnTo>
                  <a:pt x="1412875" y="0"/>
                </a:lnTo>
                <a:lnTo>
                  <a:pt x="1766093" y="353219"/>
                </a:lnTo>
                <a:lnTo>
                  <a:pt x="1412875" y="706437"/>
                </a:lnTo>
                <a:lnTo>
                  <a:pt x="0" y="706437"/>
                </a:lnTo>
                <a:lnTo>
                  <a:pt x="353219" y="353219"/>
                </a:lnTo>
                <a:lnTo>
                  <a:pt x="0" y="0"/>
                </a:lnTo>
                <a:close/>
              </a:path>
            </a:pathLst>
          </a:custGeom>
          <a:solidFill>
            <a:srgbClr val="0078D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9226" tIns="18669" rIns="371887" bIns="1866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Serve your data with high concurrency support</a:t>
            </a:r>
          </a:p>
        </p:txBody>
      </p:sp>
      <p:sp>
        <p:nvSpPr>
          <p:cNvPr id="185" name="Freeform: Shape 184">
            <a:extLst>
              <a:ext uri="{FF2B5EF4-FFF2-40B4-BE49-F238E27FC236}">
                <a16:creationId xmlns:a16="http://schemas.microsoft.com/office/drawing/2014/main" id="{BF245BF1-391E-495C-8C41-2C4F6715902B}"/>
              </a:ext>
            </a:extLst>
          </p:cNvPr>
          <p:cNvSpPr/>
          <p:nvPr/>
        </p:nvSpPr>
        <p:spPr>
          <a:xfrm>
            <a:off x="9534746" y="1093866"/>
            <a:ext cx="2355646" cy="706437"/>
          </a:xfrm>
          <a:custGeom>
            <a:avLst/>
            <a:gdLst>
              <a:gd name="connsiteX0" fmla="*/ 0 w 1766093"/>
              <a:gd name="connsiteY0" fmla="*/ 0 h 706437"/>
              <a:gd name="connsiteX1" fmla="*/ 1412875 w 1766093"/>
              <a:gd name="connsiteY1" fmla="*/ 0 h 706437"/>
              <a:gd name="connsiteX2" fmla="*/ 1766093 w 1766093"/>
              <a:gd name="connsiteY2" fmla="*/ 353219 h 706437"/>
              <a:gd name="connsiteX3" fmla="*/ 1412875 w 1766093"/>
              <a:gd name="connsiteY3" fmla="*/ 706437 h 706437"/>
              <a:gd name="connsiteX4" fmla="*/ 0 w 1766093"/>
              <a:gd name="connsiteY4" fmla="*/ 706437 h 706437"/>
              <a:gd name="connsiteX5" fmla="*/ 353219 w 1766093"/>
              <a:gd name="connsiteY5" fmla="*/ 353219 h 706437"/>
              <a:gd name="connsiteX6" fmla="*/ 0 w 1766093"/>
              <a:gd name="connsiteY6" fmla="*/ 0 h 7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093" h="706437">
                <a:moveTo>
                  <a:pt x="0" y="0"/>
                </a:moveTo>
                <a:lnTo>
                  <a:pt x="1412875" y="0"/>
                </a:lnTo>
                <a:lnTo>
                  <a:pt x="1766093" y="353219"/>
                </a:lnTo>
                <a:lnTo>
                  <a:pt x="1412875" y="706437"/>
                </a:lnTo>
                <a:lnTo>
                  <a:pt x="0" y="706437"/>
                </a:lnTo>
                <a:lnTo>
                  <a:pt x="353219" y="353219"/>
                </a:lnTo>
                <a:lnTo>
                  <a:pt x="0" y="0"/>
                </a:lnTo>
                <a:close/>
              </a:path>
            </a:pathLst>
          </a:custGeom>
          <a:solidFill>
            <a:srgbClr val="0078D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9226" tIns="18669" rIns="371887" bIns="1866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Build BI dashboards and reports</a:t>
            </a:r>
          </a:p>
        </p:txBody>
      </p:sp>
    </p:spTree>
    <p:extLst>
      <p:ext uri="{BB962C8B-B14F-4D97-AF65-F5344CB8AC3E}">
        <p14:creationId xmlns:p14="http://schemas.microsoft.com/office/powerpoint/2010/main" val="740455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dec="http://schemas.microsoft.com/office/drawing/2017/decorative" xmlns:a16="http://schemas.microsoft.com/office/drawing/2014/main"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768C0-A9B9-47AF-A310-3A39CC1410AC}"/>
              </a:ext>
            </a:extLst>
          </p:cNvPr>
          <p:cNvSpPr>
            <a:spLocks noGrp="1"/>
          </p:cNvSpPr>
          <p:nvPr>
            <p:ph type="title"/>
          </p:nvPr>
        </p:nvSpPr>
        <p:spPr/>
        <p:txBody>
          <a:bodyPr/>
          <a:lstStyle/>
          <a:p>
            <a:r>
              <a:rPr lang="en-US"/>
              <a:t>Ingesting, storing, and exploring your data</a:t>
            </a:r>
          </a:p>
        </p:txBody>
      </p:sp>
      <p:sp>
        <p:nvSpPr>
          <p:cNvPr id="3" name="Content Placeholder 2">
            <a:extLst>
              <a:ext uri="{FF2B5EF4-FFF2-40B4-BE49-F238E27FC236}">
                <a16:creationId xmlns:a16="http://schemas.microsoft.com/office/drawing/2014/main" id="{7D0D4525-BCDF-47F6-997A-4BF4D5B6D31A}"/>
              </a:ext>
            </a:extLst>
          </p:cNvPr>
          <p:cNvSpPr>
            <a:spLocks noGrp="1"/>
          </p:cNvSpPr>
          <p:nvPr>
            <p:ph sz="quarter" idx="10"/>
          </p:nvPr>
        </p:nvSpPr>
        <p:spPr>
          <a:xfrm>
            <a:off x="584200" y="1435100"/>
            <a:ext cx="11018838" cy="1465016"/>
          </a:xfrm>
        </p:spPr>
        <p:txBody>
          <a:bodyPr/>
          <a:lstStyle/>
          <a:p>
            <a:pPr marL="0" indent="0">
              <a:buNone/>
            </a:pPr>
            <a:r>
              <a:rPr lang="en-US" dirty="0"/>
              <a:t>Leverage 90+ connectors to bring in your data</a:t>
            </a:r>
          </a:p>
          <a:p>
            <a:pPr marL="0" indent="0">
              <a:buNone/>
            </a:pPr>
            <a:endParaRPr lang="en-US" dirty="0"/>
          </a:p>
          <a:p>
            <a:pPr marL="0" indent="0">
              <a:buNone/>
            </a:pPr>
            <a:r>
              <a:rPr lang="en-US" dirty="0"/>
              <a:t>Ingest, store, and explore </a:t>
            </a:r>
            <a:r>
              <a:rPr lang="en-US" b="1" dirty="0"/>
              <a:t>structured</a:t>
            </a:r>
            <a:r>
              <a:rPr lang="en-US" dirty="0"/>
              <a:t> and </a:t>
            </a:r>
            <a:r>
              <a:rPr lang="en-US" b="1" dirty="0"/>
              <a:t>unstructured</a:t>
            </a:r>
            <a:r>
              <a:rPr lang="en-US" dirty="0"/>
              <a:t> data</a:t>
            </a:r>
          </a:p>
        </p:txBody>
      </p:sp>
      <p:sp>
        <p:nvSpPr>
          <p:cNvPr id="9" name="Rectangle 8">
            <a:extLst>
              <a:ext uri="{FF2B5EF4-FFF2-40B4-BE49-F238E27FC236}">
                <a16:creationId xmlns:a16="http://schemas.microsoft.com/office/drawing/2014/main" id="{B6822D5D-C795-4282-BD85-C455EACEAE50}"/>
              </a:ext>
            </a:extLst>
          </p:cNvPr>
          <p:cNvSpPr/>
          <p:nvPr/>
        </p:nvSpPr>
        <p:spPr bwMode="auto">
          <a:xfrm>
            <a:off x="3255010" y="3745245"/>
            <a:ext cx="2516372" cy="6007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1. Copy wizard</a:t>
            </a:r>
          </a:p>
        </p:txBody>
      </p:sp>
      <p:sp>
        <p:nvSpPr>
          <p:cNvPr id="10" name="Rectangle 9">
            <a:extLst>
              <a:ext uri="{FF2B5EF4-FFF2-40B4-BE49-F238E27FC236}">
                <a16:creationId xmlns:a16="http://schemas.microsoft.com/office/drawing/2014/main" id="{22DC1EF7-986E-4766-8698-43D108D347CC}"/>
              </a:ext>
            </a:extLst>
          </p:cNvPr>
          <p:cNvSpPr/>
          <p:nvPr/>
        </p:nvSpPr>
        <p:spPr bwMode="auto">
          <a:xfrm>
            <a:off x="7245123" y="3745245"/>
            <a:ext cx="1828800" cy="6007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2. Explore</a:t>
            </a:r>
          </a:p>
        </p:txBody>
      </p:sp>
      <p:grpSp>
        <p:nvGrpSpPr>
          <p:cNvPr id="40" name="Group 39">
            <a:extLst>
              <a:ext uri="{FF2B5EF4-FFF2-40B4-BE49-F238E27FC236}">
                <a16:creationId xmlns:a16="http://schemas.microsoft.com/office/drawing/2014/main" id="{F72A63AA-FC29-44AC-A8F6-128DB1DE863A}"/>
              </a:ext>
            </a:extLst>
          </p:cNvPr>
          <p:cNvGrpSpPr/>
          <p:nvPr/>
        </p:nvGrpSpPr>
        <p:grpSpPr>
          <a:xfrm>
            <a:off x="1797820" y="4366142"/>
            <a:ext cx="2316893" cy="1708645"/>
            <a:chOff x="1797820" y="4546105"/>
            <a:chExt cx="2316893" cy="1708645"/>
          </a:xfrm>
        </p:grpSpPr>
        <p:sp>
          <p:nvSpPr>
            <p:cNvPr id="7" name="Rectangle 6">
              <a:extLst>
                <a:ext uri="{FF2B5EF4-FFF2-40B4-BE49-F238E27FC236}">
                  <a16:creationId xmlns:a16="http://schemas.microsoft.com/office/drawing/2014/main" id="{EC2DFCB0-F9F6-4792-80B6-9CD786FA06D7}"/>
                </a:ext>
              </a:extLst>
            </p:cNvPr>
            <p:cNvSpPr/>
            <p:nvPr/>
          </p:nvSpPr>
          <p:spPr bwMode="auto">
            <a:xfrm>
              <a:off x="1797820" y="4546105"/>
              <a:ext cx="2316893" cy="1708645"/>
            </a:xfrm>
            <a:prstGeom prst="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         Azure Storage (Blob)</a:t>
              </a:r>
            </a:p>
          </p:txBody>
        </p:sp>
        <p:sp>
          <p:nvSpPr>
            <p:cNvPr id="11" name="Rectangle 10">
              <a:extLst>
                <a:ext uri="{FF2B5EF4-FFF2-40B4-BE49-F238E27FC236}">
                  <a16:creationId xmlns:a16="http://schemas.microsoft.com/office/drawing/2014/main" id="{7B7197A0-555E-4C81-8D24-92D4FB853C21}"/>
                </a:ext>
              </a:extLst>
            </p:cNvPr>
            <p:cNvSpPr/>
            <p:nvPr/>
          </p:nvSpPr>
          <p:spPr bwMode="auto">
            <a:xfrm>
              <a:off x="2143415" y="5033378"/>
              <a:ext cx="1780445" cy="1093728"/>
            </a:xfrm>
            <a:prstGeom prst="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Container</a:t>
              </a:r>
            </a:p>
          </p:txBody>
        </p:sp>
        <p:sp>
          <p:nvSpPr>
            <p:cNvPr id="12" name="Rectangle 11">
              <a:extLst>
                <a:ext uri="{FF2B5EF4-FFF2-40B4-BE49-F238E27FC236}">
                  <a16:creationId xmlns:a16="http://schemas.microsoft.com/office/drawing/2014/main" id="{F39C9A3B-B299-4D9C-B605-8AAB9E4613AA}"/>
                </a:ext>
              </a:extLst>
            </p:cNvPr>
            <p:cNvSpPr/>
            <p:nvPr/>
          </p:nvSpPr>
          <p:spPr bwMode="auto">
            <a:xfrm>
              <a:off x="2419800" y="5462089"/>
              <a:ext cx="1367226" cy="534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Parquet files</a:t>
              </a:r>
            </a:p>
          </p:txBody>
        </p:sp>
        <p:pic>
          <p:nvPicPr>
            <p:cNvPr id="20" name="Graphic 19">
              <a:extLst>
                <a:ext uri="{FF2B5EF4-FFF2-40B4-BE49-F238E27FC236}">
                  <a16:creationId xmlns:a16="http://schemas.microsoft.com/office/drawing/2014/main" id="{7D281E2B-47B3-4099-9F18-B43F4236862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85548" y="4589728"/>
              <a:ext cx="391712" cy="391712"/>
            </a:xfrm>
            <a:prstGeom prst="rect">
              <a:avLst/>
            </a:prstGeom>
          </p:spPr>
        </p:pic>
      </p:grpSp>
      <p:grpSp>
        <p:nvGrpSpPr>
          <p:cNvPr id="41" name="Group 40">
            <a:extLst>
              <a:ext uri="{FF2B5EF4-FFF2-40B4-BE49-F238E27FC236}">
                <a16:creationId xmlns:a16="http://schemas.microsoft.com/office/drawing/2014/main" id="{F6E0CF46-A6A6-46E0-8CDB-84F2D56A1241}"/>
              </a:ext>
            </a:extLst>
          </p:cNvPr>
          <p:cNvGrpSpPr/>
          <p:nvPr/>
        </p:nvGrpSpPr>
        <p:grpSpPr>
          <a:xfrm>
            <a:off x="5182518" y="4366142"/>
            <a:ext cx="2589881" cy="1708645"/>
            <a:chOff x="5182518" y="4546105"/>
            <a:chExt cx="2589881" cy="1708645"/>
          </a:xfrm>
        </p:grpSpPr>
        <p:sp>
          <p:nvSpPr>
            <p:cNvPr id="6" name="Rectangle 5">
              <a:extLst>
                <a:ext uri="{FF2B5EF4-FFF2-40B4-BE49-F238E27FC236}">
                  <a16:creationId xmlns:a16="http://schemas.microsoft.com/office/drawing/2014/main" id="{D1B7DDE5-87CA-48B0-9D96-97EC407B3048}"/>
                </a:ext>
              </a:extLst>
            </p:cNvPr>
            <p:cNvSpPr/>
            <p:nvPr/>
          </p:nvSpPr>
          <p:spPr bwMode="auto">
            <a:xfrm>
              <a:off x="5182518" y="4546105"/>
              <a:ext cx="2589881" cy="1708645"/>
            </a:xfrm>
            <a:prstGeom prst="rect">
              <a:avLst/>
            </a:prstGeom>
            <a:solidFill>
              <a:srgbClr val="054B16"/>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          Data Lake Storage Gen2</a:t>
              </a:r>
            </a:p>
          </p:txBody>
        </p:sp>
        <p:sp>
          <p:nvSpPr>
            <p:cNvPr id="15" name="Rectangle 14">
              <a:extLst>
                <a:ext uri="{FF2B5EF4-FFF2-40B4-BE49-F238E27FC236}">
                  <a16:creationId xmlns:a16="http://schemas.microsoft.com/office/drawing/2014/main" id="{CC218E7E-DAEA-4175-A6DA-F9537005D574}"/>
                </a:ext>
              </a:extLst>
            </p:cNvPr>
            <p:cNvSpPr/>
            <p:nvPr/>
          </p:nvSpPr>
          <p:spPr bwMode="auto">
            <a:xfrm>
              <a:off x="5481047" y="5033378"/>
              <a:ext cx="2092585" cy="1093728"/>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rPr>
                <a:t>File system</a:t>
              </a:r>
            </a:p>
          </p:txBody>
        </p:sp>
        <p:sp>
          <p:nvSpPr>
            <p:cNvPr id="16" name="Rectangle 15">
              <a:extLst>
                <a:ext uri="{FF2B5EF4-FFF2-40B4-BE49-F238E27FC236}">
                  <a16:creationId xmlns:a16="http://schemas.microsoft.com/office/drawing/2014/main" id="{BA648499-E0F6-4C70-B86C-DF6BBE6AC412}"/>
                </a:ext>
              </a:extLst>
            </p:cNvPr>
            <p:cNvSpPr/>
            <p:nvPr/>
          </p:nvSpPr>
          <p:spPr bwMode="auto">
            <a:xfrm>
              <a:off x="5757432" y="5462089"/>
              <a:ext cx="1606922" cy="534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rPr>
                <a:t>Parquet files</a:t>
              </a:r>
            </a:p>
          </p:txBody>
        </p:sp>
        <p:pic>
          <p:nvPicPr>
            <p:cNvPr id="21" name="Graphic 20">
              <a:extLst>
                <a:ext uri="{FF2B5EF4-FFF2-40B4-BE49-F238E27FC236}">
                  <a16:creationId xmlns:a16="http://schemas.microsoft.com/office/drawing/2014/main" id="{E85346C9-799D-4C3B-AA56-E6D1BA6FDA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74519" y="4570723"/>
              <a:ext cx="391712" cy="391712"/>
            </a:xfrm>
            <a:prstGeom prst="rect">
              <a:avLst/>
            </a:prstGeom>
          </p:spPr>
        </p:pic>
      </p:grpSp>
      <p:grpSp>
        <p:nvGrpSpPr>
          <p:cNvPr id="42" name="Group 41">
            <a:extLst>
              <a:ext uri="{FF2B5EF4-FFF2-40B4-BE49-F238E27FC236}">
                <a16:creationId xmlns:a16="http://schemas.microsoft.com/office/drawing/2014/main" id="{BB23349C-679B-4E68-9F33-247B9A6F8699}"/>
              </a:ext>
            </a:extLst>
          </p:cNvPr>
          <p:cNvGrpSpPr/>
          <p:nvPr/>
        </p:nvGrpSpPr>
        <p:grpSpPr>
          <a:xfrm>
            <a:off x="8592685" y="4693836"/>
            <a:ext cx="3010353" cy="1266172"/>
            <a:chOff x="8546647" y="4546106"/>
            <a:chExt cx="3010353" cy="1266172"/>
          </a:xfrm>
        </p:grpSpPr>
        <p:sp>
          <p:nvSpPr>
            <p:cNvPr id="5" name="Rectangle 4">
              <a:extLst>
                <a:ext uri="{FF2B5EF4-FFF2-40B4-BE49-F238E27FC236}">
                  <a16:creationId xmlns:a16="http://schemas.microsoft.com/office/drawing/2014/main" id="{D2DB8AA5-D93C-4942-A7ED-AA319C35A98E}"/>
                </a:ext>
              </a:extLst>
            </p:cNvPr>
            <p:cNvSpPr/>
            <p:nvPr/>
          </p:nvSpPr>
          <p:spPr bwMode="auto">
            <a:xfrm>
              <a:off x="8546647" y="4546106"/>
              <a:ext cx="3010353" cy="1266172"/>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        Azure Synapse workspace</a:t>
              </a:r>
            </a:p>
          </p:txBody>
        </p:sp>
        <p:sp>
          <p:nvSpPr>
            <p:cNvPr id="14" name="Rectangle 13">
              <a:extLst>
                <a:ext uri="{FF2B5EF4-FFF2-40B4-BE49-F238E27FC236}">
                  <a16:creationId xmlns:a16="http://schemas.microsoft.com/office/drawing/2014/main" id="{5B07773B-9C5B-491C-8300-2C2C9701D3D0}"/>
                </a:ext>
              </a:extLst>
            </p:cNvPr>
            <p:cNvSpPr/>
            <p:nvPr/>
          </p:nvSpPr>
          <p:spPr bwMode="auto">
            <a:xfrm>
              <a:off x="8853928" y="5131782"/>
              <a:ext cx="2389314" cy="53728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SQL On-demand</a:t>
              </a:r>
            </a:p>
          </p:txBody>
        </p:sp>
        <p:pic>
          <p:nvPicPr>
            <p:cNvPr id="35" name="Picture 34" descr="A picture containing clock&#10;&#10;Description automatically generated">
              <a:extLst>
                <a:ext uri="{FF2B5EF4-FFF2-40B4-BE49-F238E27FC236}">
                  <a16:creationId xmlns:a16="http://schemas.microsoft.com/office/drawing/2014/main" id="{B0212F81-EE48-4514-BC1B-C452D3278F11}"/>
                </a:ext>
              </a:extLst>
            </p:cNvPr>
            <p:cNvPicPr>
              <a:picLocks noChangeAspect="1"/>
            </p:cNvPicPr>
            <p:nvPr/>
          </p:nvPicPr>
          <p:blipFill>
            <a:blip r:embed="rId4"/>
            <a:stretch>
              <a:fillRect/>
            </a:stretch>
          </p:blipFill>
          <p:spPr>
            <a:xfrm>
              <a:off x="8629831" y="4607521"/>
              <a:ext cx="380819" cy="380819"/>
            </a:xfrm>
            <a:prstGeom prst="rect">
              <a:avLst/>
            </a:prstGeom>
          </p:spPr>
        </p:pic>
      </p:grpSp>
      <p:cxnSp>
        <p:nvCxnSpPr>
          <p:cNvPr id="18" name="Straight Arrow Connector 17">
            <a:extLst>
              <a:ext uri="{FF2B5EF4-FFF2-40B4-BE49-F238E27FC236}">
                <a16:creationId xmlns:a16="http://schemas.microsoft.com/office/drawing/2014/main" id="{8B8BC26D-4BE5-4E1B-8A85-DDC6971B1586}"/>
              </a:ext>
            </a:extLst>
          </p:cNvPr>
          <p:cNvCxnSpPr>
            <a:cxnSpLocks/>
            <a:stCxn id="14" idx="1"/>
            <a:endCxn id="16" idx="3"/>
          </p:cNvCxnSpPr>
          <p:nvPr/>
        </p:nvCxnSpPr>
        <p:spPr>
          <a:xfrm flipH="1">
            <a:off x="7364354" y="5548157"/>
            <a:ext cx="1535612" cy="1069"/>
          </a:xfrm>
          <a:prstGeom prst="straightConnector1">
            <a:avLst/>
          </a:prstGeom>
          <a:solidFill>
            <a:srgbClr val="FF9349"/>
          </a:solidFill>
          <a:ln w="76200">
            <a:solidFill>
              <a:srgbClr val="FF9349"/>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Arrow: Right 3">
            <a:extLst>
              <a:ext uri="{FF2B5EF4-FFF2-40B4-BE49-F238E27FC236}">
                <a16:creationId xmlns:a16="http://schemas.microsoft.com/office/drawing/2014/main" id="{97B88410-310C-46AD-8B5E-3F74D21D008A}"/>
              </a:ext>
            </a:extLst>
          </p:cNvPr>
          <p:cNvSpPr/>
          <p:nvPr/>
        </p:nvSpPr>
        <p:spPr bwMode="auto">
          <a:xfrm>
            <a:off x="4304489" y="5350211"/>
            <a:ext cx="734439" cy="418290"/>
          </a:xfrm>
          <a:prstGeom prst="rightArrow">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745359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A0ECE-8016-4751-8FF0-5D99B800B0FB}"/>
              </a:ext>
            </a:extLst>
          </p:cNvPr>
          <p:cNvSpPr>
            <a:spLocks noGrp="1"/>
          </p:cNvSpPr>
          <p:nvPr>
            <p:ph type="title"/>
          </p:nvPr>
        </p:nvSpPr>
        <p:spPr>
          <a:xfrm>
            <a:off x="590868" y="286488"/>
            <a:ext cx="11018520" cy="553998"/>
          </a:xfrm>
        </p:spPr>
        <p:txBody>
          <a:bodyPr/>
          <a:lstStyle/>
          <a:p>
            <a:r>
              <a:rPr lang="en-US" dirty="0"/>
              <a:t>Analytics using Azure Synapse</a:t>
            </a:r>
          </a:p>
        </p:txBody>
      </p:sp>
      <p:sp>
        <p:nvSpPr>
          <p:cNvPr id="60" name="Rectangle 59">
            <a:extLst>
              <a:ext uri="{FF2B5EF4-FFF2-40B4-BE49-F238E27FC236}">
                <a16:creationId xmlns:a16="http://schemas.microsoft.com/office/drawing/2014/main" id="{F7BC1785-E638-4204-B3B0-F491B8D83246}"/>
              </a:ext>
            </a:extLst>
          </p:cNvPr>
          <p:cNvSpPr/>
          <p:nvPr/>
        </p:nvSpPr>
        <p:spPr bwMode="auto">
          <a:xfrm>
            <a:off x="1898633" y="2224351"/>
            <a:ext cx="9991759" cy="43399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70C3"/>
              </a:solidFill>
              <a:effectLst/>
              <a:uLnTx/>
              <a:uFillTx/>
              <a:latin typeface="Segoe UI"/>
              <a:ea typeface="+mn-ea"/>
              <a:cs typeface="+mn-cs"/>
            </a:endParaRPr>
          </a:p>
        </p:txBody>
      </p:sp>
      <p:grpSp>
        <p:nvGrpSpPr>
          <p:cNvPr id="61" name="Group 60">
            <a:extLst>
              <a:ext uri="{FF2B5EF4-FFF2-40B4-BE49-F238E27FC236}">
                <a16:creationId xmlns:a16="http://schemas.microsoft.com/office/drawing/2014/main" id="{A4540135-50D0-42B6-A204-06DBE72C00E9}"/>
              </a:ext>
            </a:extLst>
          </p:cNvPr>
          <p:cNvGrpSpPr/>
          <p:nvPr/>
        </p:nvGrpSpPr>
        <p:grpSpPr>
          <a:xfrm>
            <a:off x="2090395" y="2306586"/>
            <a:ext cx="7232966" cy="3139907"/>
            <a:chOff x="1115729" y="2187385"/>
            <a:chExt cx="7655325" cy="3311529"/>
          </a:xfrm>
        </p:grpSpPr>
        <p:sp>
          <p:nvSpPr>
            <p:cNvPr id="62" name="Rectangle 61">
              <a:extLst>
                <a:ext uri="{FF2B5EF4-FFF2-40B4-BE49-F238E27FC236}">
                  <a16:creationId xmlns:a16="http://schemas.microsoft.com/office/drawing/2014/main" id="{425C7CAD-93AF-4155-9C03-032B8EB1ED48}"/>
                </a:ext>
              </a:extLst>
            </p:cNvPr>
            <p:cNvSpPr/>
            <p:nvPr/>
          </p:nvSpPr>
          <p:spPr bwMode="auto">
            <a:xfrm>
              <a:off x="1116434" y="2454682"/>
              <a:ext cx="7654620" cy="30442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63" name="Rectangle 62">
              <a:extLst>
                <a:ext uri="{FF2B5EF4-FFF2-40B4-BE49-F238E27FC236}">
                  <a16:creationId xmlns:a16="http://schemas.microsoft.com/office/drawing/2014/main" id="{15899556-721E-4840-948E-4B6749A083C5}"/>
                </a:ext>
              </a:extLst>
            </p:cNvPr>
            <p:cNvSpPr/>
            <p:nvPr/>
          </p:nvSpPr>
          <p:spPr bwMode="auto">
            <a:xfrm>
              <a:off x="1115729" y="2187385"/>
              <a:ext cx="1820290" cy="2771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Azure Synapse</a:t>
              </a:r>
            </a:p>
          </p:txBody>
        </p:sp>
      </p:grpSp>
      <p:sp>
        <p:nvSpPr>
          <p:cNvPr id="64" name="Rectangle 63">
            <a:extLst>
              <a:ext uri="{FF2B5EF4-FFF2-40B4-BE49-F238E27FC236}">
                <a16:creationId xmlns:a16="http://schemas.microsoft.com/office/drawing/2014/main" id="{D8999A6F-6A82-4419-9138-6A4378ECC4B7}"/>
              </a:ext>
            </a:extLst>
          </p:cNvPr>
          <p:cNvSpPr/>
          <p:nvPr/>
        </p:nvSpPr>
        <p:spPr bwMode="auto">
          <a:xfrm>
            <a:off x="2200248" y="3097473"/>
            <a:ext cx="7018405" cy="2228964"/>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Platform</a:t>
            </a:r>
          </a:p>
        </p:txBody>
      </p:sp>
      <p:sp>
        <p:nvSpPr>
          <p:cNvPr id="97" name="Rectangle 96">
            <a:extLst>
              <a:ext uri="{FF2B5EF4-FFF2-40B4-BE49-F238E27FC236}">
                <a16:creationId xmlns:a16="http://schemas.microsoft.com/office/drawing/2014/main" id="{ED65277E-77F5-497F-A6A4-C23F72538D37}"/>
              </a:ext>
            </a:extLst>
          </p:cNvPr>
          <p:cNvSpPr/>
          <p:nvPr/>
        </p:nvSpPr>
        <p:spPr bwMode="auto">
          <a:xfrm>
            <a:off x="3296619" y="4782499"/>
            <a:ext cx="1523410" cy="41388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METASTORE</a:t>
            </a:r>
          </a:p>
        </p:txBody>
      </p:sp>
      <p:sp>
        <p:nvSpPr>
          <p:cNvPr id="98" name="Rectangle 97">
            <a:extLst>
              <a:ext uri="{FF2B5EF4-FFF2-40B4-BE49-F238E27FC236}">
                <a16:creationId xmlns:a16="http://schemas.microsoft.com/office/drawing/2014/main" id="{AD1A1378-9324-4DD0-8E7C-062C35AF126C}"/>
              </a:ext>
            </a:extLst>
          </p:cNvPr>
          <p:cNvSpPr/>
          <p:nvPr/>
        </p:nvSpPr>
        <p:spPr bwMode="auto">
          <a:xfrm>
            <a:off x="3296619" y="3746033"/>
            <a:ext cx="1523409" cy="40817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SECURITY</a:t>
            </a:r>
          </a:p>
        </p:txBody>
      </p:sp>
      <p:sp>
        <p:nvSpPr>
          <p:cNvPr id="99" name="Rectangle 98">
            <a:extLst>
              <a:ext uri="{FF2B5EF4-FFF2-40B4-BE49-F238E27FC236}">
                <a16:creationId xmlns:a16="http://schemas.microsoft.com/office/drawing/2014/main" id="{CBCC81F6-938E-43BC-BD6A-245430793BD8}"/>
              </a:ext>
            </a:extLst>
          </p:cNvPr>
          <p:cNvSpPr/>
          <p:nvPr/>
        </p:nvSpPr>
        <p:spPr bwMode="auto">
          <a:xfrm>
            <a:off x="3296619" y="3224941"/>
            <a:ext cx="1523409" cy="41388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MANAGEMENT</a:t>
            </a:r>
          </a:p>
        </p:txBody>
      </p:sp>
      <p:sp>
        <p:nvSpPr>
          <p:cNvPr id="100" name="Rectangle 99">
            <a:extLst>
              <a:ext uri="{FF2B5EF4-FFF2-40B4-BE49-F238E27FC236}">
                <a16:creationId xmlns:a16="http://schemas.microsoft.com/office/drawing/2014/main" id="{A8BC269B-BAAB-4510-83F5-B44199DA7B97}"/>
              </a:ext>
            </a:extLst>
          </p:cNvPr>
          <p:cNvSpPr/>
          <p:nvPr/>
        </p:nvSpPr>
        <p:spPr bwMode="auto">
          <a:xfrm>
            <a:off x="3296619" y="4261409"/>
            <a:ext cx="1523409" cy="41388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MONITORING</a:t>
            </a:r>
          </a:p>
        </p:txBody>
      </p:sp>
      <p:cxnSp>
        <p:nvCxnSpPr>
          <p:cNvPr id="101" name="Straight Connector 100">
            <a:extLst>
              <a:ext uri="{FF2B5EF4-FFF2-40B4-BE49-F238E27FC236}">
                <a16:creationId xmlns:a16="http://schemas.microsoft.com/office/drawing/2014/main" id="{3644E010-1A35-4198-A84A-F046ECFB819D}"/>
              </a:ext>
              <a:ext uri="{C183D7F6-B498-43B3-948B-1728B52AA6E4}">
                <adec:decorative xmlns:adec="http://schemas.microsoft.com/office/drawing/2017/decorative" val="1"/>
              </a:ext>
            </a:extLst>
          </p:cNvPr>
          <p:cNvCxnSpPr>
            <a:cxnSpLocks/>
          </p:cNvCxnSpPr>
          <p:nvPr/>
        </p:nvCxnSpPr>
        <p:spPr>
          <a:xfrm>
            <a:off x="3131677" y="3224941"/>
            <a:ext cx="0" cy="1971444"/>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27D63F7D-B1A9-4107-9F37-23AB30238CED}"/>
              </a:ext>
            </a:extLst>
          </p:cNvPr>
          <p:cNvSpPr/>
          <p:nvPr/>
        </p:nvSpPr>
        <p:spPr bwMode="auto">
          <a:xfrm>
            <a:off x="4963016" y="4951053"/>
            <a:ext cx="3980957" cy="2453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DATA INTEGRATION</a:t>
            </a:r>
          </a:p>
        </p:txBody>
      </p:sp>
      <p:grpSp>
        <p:nvGrpSpPr>
          <p:cNvPr id="103" name="Group 102">
            <a:extLst>
              <a:ext uri="{FF2B5EF4-FFF2-40B4-BE49-F238E27FC236}">
                <a16:creationId xmlns:a16="http://schemas.microsoft.com/office/drawing/2014/main" id="{36EF8D6F-689C-4C0D-ABF1-0CED1B2D8EE5}"/>
              </a:ext>
            </a:extLst>
          </p:cNvPr>
          <p:cNvGrpSpPr/>
          <p:nvPr/>
        </p:nvGrpSpPr>
        <p:grpSpPr>
          <a:xfrm>
            <a:off x="6981653" y="4437029"/>
            <a:ext cx="1962321" cy="465360"/>
            <a:chOff x="5911431" y="4135704"/>
            <a:chExt cx="2076908" cy="490796"/>
          </a:xfrm>
        </p:grpSpPr>
        <p:sp>
          <p:nvSpPr>
            <p:cNvPr id="104" name="Rectangle 103">
              <a:extLst>
                <a:ext uri="{FF2B5EF4-FFF2-40B4-BE49-F238E27FC236}">
                  <a16:creationId xmlns:a16="http://schemas.microsoft.com/office/drawing/2014/main" id="{69750CB4-F420-41E9-93D7-19F6270C280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5" name="Picture 4">
              <a:extLst>
                <a:ext uri="{FF2B5EF4-FFF2-40B4-BE49-F238E27FC236}">
                  <a16:creationId xmlns:a16="http://schemas.microsoft.com/office/drawing/2014/main" id="{A7DC6830-A26B-41BA-BA7B-4BFD83E142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106" name="Rectangle 105">
            <a:extLst>
              <a:ext uri="{FF2B5EF4-FFF2-40B4-BE49-F238E27FC236}">
                <a16:creationId xmlns:a16="http://schemas.microsoft.com/office/drawing/2014/main" id="{B7D59500-A999-4459-B011-9A9200A7FC2C}"/>
              </a:ext>
            </a:extLst>
          </p:cNvPr>
          <p:cNvSpPr/>
          <p:nvPr/>
        </p:nvSpPr>
        <p:spPr bwMode="auto">
          <a:xfrm>
            <a:off x="4963017" y="4439125"/>
            <a:ext cx="1970004" cy="46536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SQL</a:t>
            </a:r>
          </a:p>
        </p:txBody>
      </p:sp>
      <p:sp>
        <p:nvSpPr>
          <p:cNvPr id="107" name="TextBox 106">
            <a:extLst>
              <a:ext uri="{FF2B5EF4-FFF2-40B4-BE49-F238E27FC236}">
                <a16:creationId xmlns:a16="http://schemas.microsoft.com/office/drawing/2014/main" id="{DD9DEEA8-5116-4691-AF97-C72244764725}"/>
              </a:ext>
            </a:extLst>
          </p:cNvPr>
          <p:cNvSpPr txBox="1"/>
          <p:nvPr/>
        </p:nvSpPr>
        <p:spPr>
          <a:xfrm>
            <a:off x="4963016" y="4244366"/>
            <a:ext cx="2266921" cy="146096"/>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Analytics Runtimes</a:t>
            </a:r>
          </a:p>
        </p:txBody>
      </p:sp>
      <p:sp>
        <p:nvSpPr>
          <p:cNvPr id="108" name="Rectangle 107">
            <a:extLst>
              <a:ext uri="{FF2B5EF4-FFF2-40B4-BE49-F238E27FC236}">
                <a16:creationId xmlns:a16="http://schemas.microsoft.com/office/drawing/2014/main" id="{0673298B-CDD4-4FDD-A623-8946694A3329}"/>
              </a:ext>
            </a:extLst>
          </p:cNvPr>
          <p:cNvSpPr/>
          <p:nvPr/>
        </p:nvSpPr>
        <p:spPr bwMode="auto">
          <a:xfrm>
            <a:off x="4963017" y="3900355"/>
            <a:ext cx="1970004" cy="2453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PROVISIONED</a:t>
            </a:r>
          </a:p>
        </p:txBody>
      </p:sp>
      <p:sp>
        <p:nvSpPr>
          <p:cNvPr id="109" name="Rectangle 108">
            <a:extLst>
              <a:ext uri="{FF2B5EF4-FFF2-40B4-BE49-F238E27FC236}">
                <a16:creationId xmlns:a16="http://schemas.microsoft.com/office/drawing/2014/main" id="{9EBD6560-7BE3-4FB3-BD93-8B77C395518C}"/>
              </a:ext>
            </a:extLst>
          </p:cNvPr>
          <p:cNvSpPr/>
          <p:nvPr/>
        </p:nvSpPr>
        <p:spPr bwMode="auto">
          <a:xfrm>
            <a:off x="6981652" y="3900355"/>
            <a:ext cx="1962321" cy="245333"/>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ON-DEMAND</a:t>
            </a:r>
          </a:p>
        </p:txBody>
      </p:sp>
      <p:sp>
        <p:nvSpPr>
          <p:cNvPr id="110" name="TextBox 109">
            <a:extLst>
              <a:ext uri="{FF2B5EF4-FFF2-40B4-BE49-F238E27FC236}">
                <a16:creationId xmlns:a16="http://schemas.microsoft.com/office/drawing/2014/main" id="{EE455C27-7487-4523-95CA-AD2539868D40}"/>
              </a:ext>
            </a:extLst>
          </p:cNvPr>
          <p:cNvSpPr txBox="1"/>
          <p:nvPr/>
        </p:nvSpPr>
        <p:spPr>
          <a:xfrm>
            <a:off x="4963016" y="3716835"/>
            <a:ext cx="2266921" cy="146096"/>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Form Factors</a:t>
            </a:r>
          </a:p>
        </p:txBody>
      </p:sp>
      <p:sp>
        <p:nvSpPr>
          <p:cNvPr id="111" name="Rectangle 110">
            <a:extLst>
              <a:ext uri="{FF2B5EF4-FFF2-40B4-BE49-F238E27FC236}">
                <a16:creationId xmlns:a16="http://schemas.microsoft.com/office/drawing/2014/main" id="{DC4093FA-E8D7-4917-AF3A-54586B7E497A}"/>
              </a:ext>
            </a:extLst>
          </p:cNvPr>
          <p:cNvSpPr/>
          <p:nvPr/>
        </p:nvSpPr>
        <p:spPr bwMode="auto">
          <a:xfrm>
            <a:off x="4963017" y="3393496"/>
            <a:ext cx="624906" cy="2453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SQL</a:t>
            </a:r>
          </a:p>
        </p:txBody>
      </p:sp>
      <p:sp>
        <p:nvSpPr>
          <p:cNvPr id="112" name="TextBox 111">
            <a:extLst>
              <a:ext uri="{FF2B5EF4-FFF2-40B4-BE49-F238E27FC236}">
                <a16:creationId xmlns:a16="http://schemas.microsoft.com/office/drawing/2014/main" id="{45182AA2-099B-441C-BC6F-1A5815878F2F}"/>
              </a:ext>
            </a:extLst>
          </p:cNvPr>
          <p:cNvSpPr txBox="1"/>
          <p:nvPr/>
        </p:nvSpPr>
        <p:spPr>
          <a:xfrm>
            <a:off x="4963016" y="3204234"/>
            <a:ext cx="2266921" cy="146096"/>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Languages</a:t>
            </a:r>
          </a:p>
        </p:txBody>
      </p:sp>
      <p:sp>
        <p:nvSpPr>
          <p:cNvPr id="113" name="Rectangle 112">
            <a:extLst>
              <a:ext uri="{FF2B5EF4-FFF2-40B4-BE49-F238E27FC236}">
                <a16:creationId xmlns:a16="http://schemas.microsoft.com/office/drawing/2014/main" id="{0B51F257-1DCB-43CE-90FF-E5B790CE986E}"/>
              </a:ext>
            </a:extLst>
          </p:cNvPr>
          <p:cNvSpPr/>
          <p:nvPr/>
        </p:nvSpPr>
        <p:spPr bwMode="auto">
          <a:xfrm>
            <a:off x="5634581" y="3393496"/>
            <a:ext cx="624906" cy="2453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Python</a:t>
            </a:r>
          </a:p>
        </p:txBody>
      </p:sp>
      <p:sp>
        <p:nvSpPr>
          <p:cNvPr id="114" name="Rectangle 113">
            <a:extLst>
              <a:ext uri="{FF2B5EF4-FFF2-40B4-BE49-F238E27FC236}">
                <a16:creationId xmlns:a16="http://schemas.microsoft.com/office/drawing/2014/main" id="{1D5B8A9A-3190-4829-A1D8-4F57650600E5}"/>
              </a:ext>
            </a:extLst>
          </p:cNvPr>
          <p:cNvSpPr/>
          <p:nvPr/>
        </p:nvSpPr>
        <p:spPr bwMode="auto">
          <a:xfrm>
            <a:off x="6308116" y="3393496"/>
            <a:ext cx="624906" cy="2453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.NET</a:t>
            </a:r>
          </a:p>
        </p:txBody>
      </p:sp>
      <p:sp>
        <p:nvSpPr>
          <p:cNvPr id="115" name="Rectangle 114">
            <a:extLst>
              <a:ext uri="{FF2B5EF4-FFF2-40B4-BE49-F238E27FC236}">
                <a16:creationId xmlns:a16="http://schemas.microsoft.com/office/drawing/2014/main" id="{537DA8CC-8E86-445E-904E-A3C72A51A038}"/>
              </a:ext>
            </a:extLst>
          </p:cNvPr>
          <p:cNvSpPr/>
          <p:nvPr/>
        </p:nvSpPr>
        <p:spPr bwMode="auto">
          <a:xfrm>
            <a:off x="6981652" y="3393496"/>
            <a:ext cx="624906" cy="2453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Java</a:t>
            </a:r>
          </a:p>
        </p:txBody>
      </p:sp>
      <p:sp>
        <p:nvSpPr>
          <p:cNvPr id="116" name="Rectangle 115">
            <a:extLst>
              <a:ext uri="{FF2B5EF4-FFF2-40B4-BE49-F238E27FC236}">
                <a16:creationId xmlns:a16="http://schemas.microsoft.com/office/drawing/2014/main" id="{C740D0CA-24CD-4BDE-8868-58ED7BE1651D}"/>
              </a:ext>
            </a:extLst>
          </p:cNvPr>
          <p:cNvSpPr/>
          <p:nvPr/>
        </p:nvSpPr>
        <p:spPr bwMode="auto">
          <a:xfrm>
            <a:off x="7655188" y="3393496"/>
            <a:ext cx="624906" cy="2453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Scala</a:t>
            </a:r>
          </a:p>
        </p:txBody>
      </p:sp>
      <p:sp>
        <p:nvSpPr>
          <p:cNvPr id="117" name="Rectangle 116">
            <a:extLst>
              <a:ext uri="{FF2B5EF4-FFF2-40B4-BE49-F238E27FC236}">
                <a16:creationId xmlns:a16="http://schemas.microsoft.com/office/drawing/2014/main" id="{5FBF5182-4E17-47AC-BFE6-15B251922CBD}"/>
              </a:ext>
            </a:extLst>
          </p:cNvPr>
          <p:cNvSpPr/>
          <p:nvPr/>
        </p:nvSpPr>
        <p:spPr bwMode="auto">
          <a:xfrm>
            <a:off x="8319067" y="3393496"/>
            <a:ext cx="624906" cy="2453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R</a:t>
            </a:r>
          </a:p>
        </p:txBody>
      </p:sp>
      <p:sp>
        <p:nvSpPr>
          <p:cNvPr id="118" name="Rectangle 117">
            <a:extLst>
              <a:ext uri="{FF2B5EF4-FFF2-40B4-BE49-F238E27FC236}">
                <a16:creationId xmlns:a16="http://schemas.microsoft.com/office/drawing/2014/main" id="{86FE56A7-A271-487F-98AB-71E8E5BF18A1}"/>
              </a:ext>
            </a:extLst>
          </p:cNvPr>
          <p:cNvSpPr/>
          <p:nvPr/>
        </p:nvSpPr>
        <p:spPr bwMode="auto">
          <a:xfrm>
            <a:off x="2200248" y="2649273"/>
            <a:ext cx="7018405" cy="366224"/>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Experience</a:t>
            </a:r>
          </a:p>
        </p:txBody>
      </p:sp>
      <p:sp>
        <p:nvSpPr>
          <p:cNvPr id="119" name="TextBox 4">
            <a:extLst>
              <a:ext uri="{FF2B5EF4-FFF2-40B4-BE49-F238E27FC236}">
                <a16:creationId xmlns:a16="http://schemas.microsoft.com/office/drawing/2014/main" id="{88CD5704-5941-4128-8594-6299E3E53659}"/>
              </a:ext>
            </a:extLst>
          </p:cNvPr>
          <p:cNvSpPr txBox="1"/>
          <p:nvPr/>
        </p:nvSpPr>
        <p:spPr>
          <a:xfrm>
            <a:off x="4963016" y="2718192"/>
            <a:ext cx="2411088" cy="217817"/>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Azure Synapse Studio</a:t>
            </a:r>
          </a:p>
        </p:txBody>
      </p:sp>
      <p:cxnSp>
        <p:nvCxnSpPr>
          <p:cNvPr id="120" name="Straight Connector 119">
            <a:extLst>
              <a:ext uri="{FF2B5EF4-FFF2-40B4-BE49-F238E27FC236}">
                <a16:creationId xmlns:a16="http://schemas.microsoft.com/office/drawing/2014/main" id="{D8FF49A0-01C2-409A-8311-1B2CB1289134}"/>
              </a:ext>
              <a:ext uri="{C183D7F6-B498-43B3-948B-1728B52AA6E4}">
                <adec:decorative xmlns:adec="http://schemas.microsoft.com/office/drawing/2017/decorative" val="1"/>
              </a:ext>
            </a:extLst>
          </p:cNvPr>
          <p:cNvCxnSpPr>
            <a:cxnSpLocks/>
          </p:cNvCxnSpPr>
          <p:nvPr/>
        </p:nvCxnSpPr>
        <p:spPr>
          <a:xfrm>
            <a:off x="3131677" y="2727742"/>
            <a:ext cx="0" cy="216536"/>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69DB39C0-8A0F-4932-92F6-55904ECACABA}"/>
              </a:ext>
            </a:extLst>
          </p:cNvPr>
          <p:cNvGrpSpPr/>
          <p:nvPr/>
        </p:nvGrpSpPr>
        <p:grpSpPr>
          <a:xfrm rot="16200000">
            <a:off x="9325023" y="3047923"/>
            <a:ext cx="601813" cy="782291"/>
            <a:chOff x="4053274" y="4916113"/>
            <a:chExt cx="2436090" cy="857006"/>
          </a:xfrm>
        </p:grpSpPr>
        <p:cxnSp>
          <p:nvCxnSpPr>
            <p:cNvPr id="130" name="Straight Connector 129">
              <a:extLst>
                <a:ext uri="{FF2B5EF4-FFF2-40B4-BE49-F238E27FC236}">
                  <a16:creationId xmlns:a16="http://schemas.microsoft.com/office/drawing/2014/main" id="{2380886A-2F51-4A91-B00B-D9C6E630A6A6}"/>
                </a:ext>
              </a:extLst>
            </p:cNvPr>
            <p:cNvCxnSpPr>
              <a:cxnSpLocks/>
            </p:cNvCxnSpPr>
            <p:nvPr/>
          </p:nvCxnSpPr>
          <p:spPr>
            <a:xfrm flipV="1">
              <a:off x="4053274"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AD6212E4-A3B8-4F4C-86D6-D2E05C62496C}"/>
                </a:ext>
              </a:extLst>
            </p:cNvPr>
            <p:cNvCxnSpPr>
              <a:cxnSpLocks/>
            </p:cNvCxnSpPr>
            <p:nvPr/>
          </p:nvCxnSpPr>
          <p:spPr>
            <a:xfrm flipV="1">
              <a:off x="4146264"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C79A5CA6-FBE8-49E6-A33B-3AFF1F72020C}"/>
                </a:ext>
              </a:extLst>
            </p:cNvPr>
            <p:cNvCxnSpPr>
              <a:cxnSpLocks/>
            </p:cNvCxnSpPr>
            <p:nvPr/>
          </p:nvCxnSpPr>
          <p:spPr>
            <a:xfrm flipV="1">
              <a:off x="4239862"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0CB0C25B-6AF9-4400-A597-61BB9EA88381}"/>
                </a:ext>
              </a:extLst>
            </p:cNvPr>
            <p:cNvCxnSpPr>
              <a:cxnSpLocks/>
            </p:cNvCxnSpPr>
            <p:nvPr/>
          </p:nvCxnSpPr>
          <p:spPr>
            <a:xfrm flipV="1">
              <a:off x="4327618"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D0A0556-6104-427B-AE44-F04CC3535635}"/>
                </a:ext>
              </a:extLst>
            </p:cNvPr>
            <p:cNvCxnSpPr>
              <a:cxnSpLocks/>
            </p:cNvCxnSpPr>
            <p:nvPr/>
          </p:nvCxnSpPr>
          <p:spPr>
            <a:xfrm flipV="1">
              <a:off x="4420557"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633E9E62-B11B-4DFF-A818-3A0640D1EC8E}"/>
                </a:ext>
              </a:extLst>
            </p:cNvPr>
            <p:cNvCxnSpPr>
              <a:cxnSpLocks/>
            </p:cNvCxnSpPr>
            <p:nvPr/>
          </p:nvCxnSpPr>
          <p:spPr>
            <a:xfrm flipV="1">
              <a:off x="4505798"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6CA21B1-D819-4E49-8C4E-595707EFED67}"/>
                </a:ext>
              </a:extLst>
            </p:cNvPr>
            <p:cNvCxnSpPr>
              <a:cxnSpLocks/>
            </p:cNvCxnSpPr>
            <p:nvPr/>
          </p:nvCxnSpPr>
          <p:spPr>
            <a:xfrm flipV="1">
              <a:off x="4595679"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DBCF3EC0-2AF2-47C9-87B8-DB38C0683806}"/>
                </a:ext>
              </a:extLst>
            </p:cNvPr>
            <p:cNvCxnSpPr>
              <a:cxnSpLocks/>
            </p:cNvCxnSpPr>
            <p:nvPr/>
          </p:nvCxnSpPr>
          <p:spPr>
            <a:xfrm flipV="1">
              <a:off x="4683807"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4A84F39-4DA7-4BDB-9966-6EE89BDA7D7E}"/>
                </a:ext>
              </a:extLst>
            </p:cNvPr>
            <p:cNvCxnSpPr>
              <a:cxnSpLocks/>
            </p:cNvCxnSpPr>
            <p:nvPr/>
          </p:nvCxnSpPr>
          <p:spPr>
            <a:xfrm flipV="1">
              <a:off x="4776798"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5C010C2-E038-454B-8531-A06D498E4C7A}"/>
                </a:ext>
              </a:extLst>
            </p:cNvPr>
            <p:cNvCxnSpPr>
              <a:cxnSpLocks/>
            </p:cNvCxnSpPr>
            <p:nvPr/>
          </p:nvCxnSpPr>
          <p:spPr>
            <a:xfrm flipV="1">
              <a:off x="4869788"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2F3177C-D5F3-4867-B180-08C228CAA1AB}"/>
                </a:ext>
              </a:extLst>
            </p:cNvPr>
            <p:cNvCxnSpPr>
              <a:cxnSpLocks/>
            </p:cNvCxnSpPr>
            <p:nvPr/>
          </p:nvCxnSpPr>
          <p:spPr>
            <a:xfrm flipV="1">
              <a:off x="4952178"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ED21585-C70A-44FD-8A0D-3421ABD910EE}"/>
                </a:ext>
              </a:extLst>
            </p:cNvPr>
            <p:cNvCxnSpPr>
              <a:cxnSpLocks/>
            </p:cNvCxnSpPr>
            <p:nvPr/>
          </p:nvCxnSpPr>
          <p:spPr>
            <a:xfrm flipV="1">
              <a:off x="5045168"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B3C4ADDF-5319-4ABF-9FC6-8C6CBBA2AE28}"/>
                </a:ext>
              </a:extLst>
            </p:cNvPr>
            <p:cNvCxnSpPr>
              <a:cxnSpLocks/>
            </p:cNvCxnSpPr>
            <p:nvPr/>
          </p:nvCxnSpPr>
          <p:spPr>
            <a:xfrm flipV="1">
              <a:off x="5138766"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2EF4EF5B-348F-4BE2-80A0-9EFEA19D58D3}"/>
                </a:ext>
              </a:extLst>
            </p:cNvPr>
            <p:cNvCxnSpPr>
              <a:cxnSpLocks/>
            </p:cNvCxnSpPr>
            <p:nvPr/>
          </p:nvCxnSpPr>
          <p:spPr>
            <a:xfrm flipV="1">
              <a:off x="5226522"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30F0E124-3A8F-47EB-AE8C-FC700D218311}"/>
                </a:ext>
              </a:extLst>
            </p:cNvPr>
            <p:cNvCxnSpPr>
              <a:cxnSpLocks/>
            </p:cNvCxnSpPr>
            <p:nvPr/>
          </p:nvCxnSpPr>
          <p:spPr>
            <a:xfrm flipV="1">
              <a:off x="5319461"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CF2A778-8852-46A7-AC8C-F8276A5A6DF1}"/>
                </a:ext>
              </a:extLst>
            </p:cNvPr>
            <p:cNvCxnSpPr>
              <a:cxnSpLocks/>
            </p:cNvCxnSpPr>
            <p:nvPr/>
          </p:nvCxnSpPr>
          <p:spPr>
            <a:xfrm flipV="1">
              <a:off x="5404702"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5D9632A4-76E3-4723-82C1-92EA65B8F713}"/>
                </a:ext>
              </a:extLst>
            </p:cNvPr>
            <p:cNvCxnSpPr>
              <a:cxnSpLocks/>
            </p:cNvCxnSpPr>
            <p:nvPr/>
          </p:nvCxnSpPr>
          <p:spPr>
            <a:xfrm flipV="1">
              <a:off x="5494583"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3D2419E0-7A62-4F74-93CA-D33911777618}"/>
                </a:ext>
              </a:extLst>
            </p:cNvPr>
            <p:cNvCxnSpPr>
              <a:cxnSpLocks/>
            </p:cNvCxnSpPr>
            <p:nvPr/>
          </p:nvCxnSpPr>
          <p:spPr>
            <a:xfrm flipV="1">
              <a:off x="5582711"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4BEF70A-941C-41BA-A40E-A55975D56233}"/>
                </a:ext>
              </a:extLst>
            </p:cNvPr>
            <p:cNvCxnSpPr>
              <a:cxnSpLocks/>
            </p:cNvCxnSpPr>
            <p:nvPr/>
          </p:nvCxnSpPr>
          <p:spPr>
            <a:xfrm flipV="1">
              <a:off x="5675702"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0AFC3B6E-A863-49F7-BDEC-E7C0CB3B0B55}"/>
                </a:ext>
              </a:extLst>
            </p:cNvPr>
            <p:cNvCxnSpPr>
              <a:cxnSpLocks/>
            </p:cNvCxnSpPr>
            <p:nvPr/>
          </p:nvCxnSpPr>
          <p:spPr>
            <a:xfrm flipV="1">
              <a:off x="5768692"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2D4C7164-448B-4C75-ABB0-09F2A473F2D9}"/>
                </a:ext>
              </a:extLst>
            </p:cNvPr>
            <p:cNvCxnSpPr>
              <a:cxnSpLocks/>
            </p:cNvCxnSpPr>
            <p:nvPr/>
          </p:nvCxnSpPr>
          <p:spPr>
            <a:xfrm flipV="1">
              <a:off x="5859438"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FBCC5D9A-141C-47C2-AAD0-EA53B5C6715A}"/>
                </a:ext>
              </a:extLst>
            </p:cNvPr>
            <p:cNvCxnSpPr>
              <a:cxnSpLocks/>
            </p:cNvCxnSpPr>
            <p:nvPr/>
          </p:nvCxnSpPr>
          <p:spPr>
            <a:xfrm flipV="1">
              <a:off x="5947194"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B820870-5F86-44A6-B948-73102EC215F9}"/>
                </a:ext>
              </a:extLst>
            </p:cNvPr>
            <p:cNvCxnSpPr>
              <a:cxnSpLocks/>
            </p:cNvCxnSpPr>
            <p:nvPr/>
          </p:nvCxnSpPr>
          <p:spPr>
            <a:xfrm flipV="1">
              <a:off x="6040133"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B9C39F49-8F33-42AC-B889-EB644137501A}"/>
                </a:ext>
              </a:extLst>
            </p:cNvPr>
            <p:cNvCxnSpPr>
              <a:cxnSpLocks/>
            </p:cNvCxnSpPr>
            <p:nvPr/>
          </p:nvCxnSpPr>
          <p:spPr>
            <a:xfrm flipV="1">
              <a:off x="6125374"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A6AFB0A6-23E5-4EDC-A11E-5A428E725673}"/>
                </a:ext>
              </a:extLst>
            </p:cNvPr>
            <p:cNvCxnSpPr>
              <a:cxnSpLocks/>
            </p:cNvCxnSpPr>
            <p:nvPr/>
          </p:nvCxnSpPr>
          <p:spPr>
            <a:xfrm flipV="1">
              <a:off x="6215255"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9EC6DEB4-1442-4E66-B27E-71DFBAC56856}"/>
                </a:ext>
              </a:extLst>
            </p:cNvPr>
            <p:cNvCxnSpPr>
              <a:cxnSpLocks/>
            </p:cNvCxnSpPr>
            <p:nvPr/>
          </p:nvCxnSpPr>
          <p:spPr>
            <a:xfrm flipV="1">
              <a:off x="6318974"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64BB7C88-39FB-4323-AAFD-DD6ABDA60686}"/>
                </a:ext>
              </a:extLst>
            </p:cNvPr>
            <p:cNvCxnSpPr>
              <a:cxnSpLocks/>
            </p:cNvCxnSpPr>
            <p:nvPr/>
          </p:nvCxnSpPr>
          <p:spPr>
            <a:xfrm flipV="1">
              <a:off x="6396374"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4299DD1D-881F-4065-8D23-F18FED57A45A}"/>
                </a:ext>
              </a:extLst>
            </p:cNvPr>
            <p:cNvCxnSpPr>
              <a:cxnSpLocks/>
            </p:cNvCxnSpPr>
            <p:nvPr/>
          </p:nvCxnSpPr>
          <p:spPr>
            <a:xfrm flipV="1">
              <a:off x="6489364"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22" name="Group 121">
            <a:extLst>
              <a:ext uri="{FF2B5EF4-FFF2-40B4-BE49-F238E27FC236}">
                <a16:creationId xmlns:a16="http://schemas.microsoft.com/office/drawing/2014/main" id="{47042CA5-87C0-4401-BFD6-44EF2880E559}"/>
              </a:ext>
            </a:extLst>
          </p:cNvPr>
          <p:cNvGrpSpPr/>
          <p:nvPr/>
        </p:nvGrpSpPr>
        <p:grpSpPr>
          <a:xfrm rot="16200000">
            <a:off x="9325023" y="4113252"/>
            <a:ext cx="601813" cy="782291"/>
            <a:chOff x="4053274" y="4916113"/>
            <a:chExt cx="2436090" cy="857006"/>
          </a:xfrm>
        </p:grpSpPr>
        <p:cxnSp>
          <p:nvCxnSpPr>
            <p:cNvPr id="123" name="Straight Connector 122">
              <a:extLst>
                <a:ext uri="{FF2B5EF4-FFF2-40B4-BE49-F238E27FC236}">
                  <a16:creationId xmlns:a16="http://schemas.microsoft.com/office/drawing/2014/main" id="{4E1F0FF2-8FA3-4FE9-9DE4-1851BB84F113}"/>
                </a:ext>
              </a:extLst>
            </p:cNvPr>
            <p:cNvCxnSpPr>
              <a:cxnSpLocks/>
            </p:cNvCxnSpPr>
            <p:nvPr/>
          </p:nvCxnSpPr>
          <p:spPr>
            <a:xfrm flipV="1">
              <a:off x="4053274"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D435565-57B2-46F9-A287-052E294BF407}"/>
                </a:ext>
              </a:extLst>
            </p:cNvPr>
            <p:cNvCxnSpPr>
              <a:cxnSpLocks/>
            </p:cNvCxnSpPr>
            <p:nvPr/>
          </p:nvCxnSpPr>
          <p:spPr>
            <a:xfrm flipV="1">
              <a:off x="4146264"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182EB4A9-9C59-4034-BFD8-E3F04744871C}"/>
                </a:ext>
              </a:extLst>
            </p:cNvPr>
            <p:cNvCxnSpPr>
              <a:cxnSpLocks/>
            </p:cNvCxnSpPr>
            <p:nvPr/>
          </p:nvCxnSpPr>
          <p:spPr>
            <a:xfrm flipV="1">
              <a:off x="4239862"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60426A8-3BF4-49A0-A467-7D7CE7007A53}"/>
                </a:ext>
              </a:extLst>
            </p:cNvPr>
            <p:cNvCxnSpPr>
              <a:cxnSpLocks/>
            </p:cNvCxnSpPr>
            <p:nvPr/>
          </p:nvCxnSpPr>
          <p:spPr>
            <a:xfrm flipV="1">
              <a:off x="4327618"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3C292C7-4839-4806-B571-0EF63BB35C04}"/>
                </a:ext>
              </a:extLst>
            </p:cNvPr>
            <p:cNvCxnSpPr>
              <a:cxnSpLocks/>
            </p:cNvCxnSpPr>
            <p:nvPr/>
          </p:nvCxnSpPr>
          <p:spPr>
            <a:xfrm flipV="1">
              <a:off x="4420557"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B78DB504-55AE-4D94-A1DF-72A602FCCDBB}"/>
                </a:ext>
              </a:extLst>
            </p:cNvPr>
            <p:cNvCxnSpPr>
              <a:cxnSpLocks/>
            </p:cNvCxnSpPr>
            <p:nvPr/>
          </p:nvCxnSpPr>
          <p:spPr>
            <a:xfrm flipV="1">
              <a:off x="4505798"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DA278FD0-D131-4957-B382-F6545B431BDD}"/>
                </a:ext>
              </a:extLst>
            </p:cNvPr>
            <p:cNvCxnSpPr>
              <a:cxnSpLocks/>
            </p:cNvCxnSpPr>
            <p:nvPr/>
          </p:nvCxnSpPr>
          <p:spPr>
            <a:xfrm flipV="1">
              <a:off x="4595679"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9405E9EC-36BD-427C-B583-E1247A71F262}"/>
                </a:ext>
              </a:extLst>
            </p:cNvPr>
            <p:cNvCxnSpPr>
              <a:cxnSpLocks/>
            </p:cNvCxnSpPr>
            <p:nvPr/>
          </p:nvCxnSpPr>
          <p:spPr>
            <a:xfrm flipV="1">
              <a:off x="4683807"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964F2F6A-31D8-428C-8B0C-54CCBC5363FD}"/>
                </a:ext>
              </a:extLst>
            </p:cNvPr>
            <p:cNvCxnSpPr>
              <a:cxnSpLocks/>
            </p:cNvCxnSpPr>
            <p:nvPr/>
          </p:nvCxnSpPr>
          <p:spPr>
            <a:xfrm flipV="1">
              <a:off x="4776798"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1C589FA8-23E3-4A3F-A311-07A2E0EE205F}"/>
                </a:ext>
              </a:extLst>
            </p:cNvPr>
            <p:cNvCxnSpPr>
              <a:cxnSpLocks/>
            </p:cNvCxnSpPr>
            <p:nvPr/>
          </p:nvCxnSpPr>
          <p:spPr>
            <a:xfrm flipV="1">
              <a:off x="4869788"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D7F5A725-4D4A-4E8E-997A-21B59A71CBE4}"/>
                </a:ext>
              </a:extLst>
            </p:cNvPr>
            <p:cNvCxnSpPr>
              <a:cxnSpLocks/>
            </p:cNvCxnSpPr>
            <p:nvPr/>
          </p:nvCxnSpPr>
          <p:spPr>
            <a:xfrm flipV="1">
              <a:off x="4952178"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4C34E0A8-8FFD-4409-8D0E-BB66F2592A93}"/>
                </a:ext>
              </a:extLst>
            </p:cNvPr>
            <p:cNvCxnSpPr>
              <a:cxnSpLocks/>
            </p:cNvCxnSpPr>
            <p:nvPr/>
          </p:nvCxnSpPr>
          <p:spPr>
            <a:xfrm flipV="1">
              <a:off x="5045168"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09671B51-6C31-4BF2-9C0E-75AD32C89AE2}"/>
                </a:ext>
              </a:extLst>
            </p:cNvPr>
            <p:cNvCxnSpPr>
              <a:cxnSpLocks/>
            </p:cNvCxnSpPr>
            <p:nvPr/>
          </p:nvCxnSpPr>
          <p:spPr>
            <a:xfrm flipV="1">
              <a:off x="5138766"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5D85E08C-B574-4572-AD50-5730D8920CD5}"/>
                </a:ext>
              </a:extLst>
            </p:cNvPr>
            <p:cNvCxnSpPr>
              <a:cxnSpLocks/>
            </p:cNvCxnSpPr>
            <p:nvPr/>
          </p:nvCxnSpPr>
          <p:spPr>
            <a:xfrm flipV="1">
              <a:off x="5226522"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3337B340-172D-42AF-9F1B-184677AB8F2E}"/>
                </a:ext>
              </a:extLst>
            </p:cNvPr>
            <p:cNvCxnSpPr>
              <a:cxnSpLocks/>
            </p:cNvCxnSpPr>
            <p:nvPr/>
          </p:nvCxnSpPr>
          <p:spPr>
            <a:xfrm flipV="1">
              <a:off x="5319461"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A4D29596-7709-4FB1-BA63-003897BC1ED2}"/>
                </a:ext>
              </a:extLst>
            </p:cNvPr>
            <p:cNvCxnSpPr>
              <a:cxnSpLocks/>
            </p:cNvCxnSpPr>
            <p:nvPr/>
          </p:nvCxnSpPr>
          <p:spPr>
            <a:xfrm flipV="1">
              <a:off x="5404702"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48C79A15-89BE-4E3A-B1A1-3A36DC7114A7}"/>
                </a:ext>
              </a:extLst>
            </p:cNvPr>
            <p:cNvCxnSpPr>
              <a:cxnSpLocks/>
            </p:cNvCxnSpPr>
            <p:nvPr/>
          </p:nvCxnSpPr>
          <p:spPr>
            <a:xfrm flipV="1">
              <a:off x="5494583"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C97074E7-83E5-4110-8C04-2E3834C398CA}"/>
                </a:ext>
              </a:extLst>
            </p:cNvPr>
            <p:cNvCxnSpPr>
              <a:cxnSpLocks/>
            </p:cNvCxnSpPr>
            <p:nvPr/>
          </p:nvCxnSpPr>
          <p:spPr>
            <a:xfrm flipV="1">
              <a:off x="5582711"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6F1E555D-03B6-4150-994C-BDBE21D0020B}"/>
                </a:ext>
              </a:extLst>
            </p:cNvPr>
            <p:cNvCxnSpPr>
              <a:cxnSpLocks/>
            </p:cNvCxnSpPr>
            <p:nvPr/>
          </p:nvCxnSpPr>
          <p:spPr>
            <a:xfrm flipV="1">
              <a:off x="5675702"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6B78D61B-5AAF-4C13-ABC1-A78DE200436C}"/>
                </a:ext>
              </a:extLst>
            </p:cNvPr>
            <p:cNvCxnSpPr>
              <a:cxnSpLocks/>
            </p:cNvCxnSpPr>
            <p:nvPr/>
          </p:nvCxnSpPr>
          <p:spPr>
            <a:xfrm flipV="1">
              <a:off x="5768692"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818D2A5-68E7-487B-A286-70B014429A3E}"/>
                </a:ext>
              </a:extLst>
            </p:cNvPr>
            <p:cNvCxnSpPr>
              <a:cxnSpLocks/>
            </p:cNvCxnSpPr>
            <p:nvPr/>
          </p:nvCxnSpPr>
          <p:spPr>
            <a:xfrm flipV="1">
              <a:off x="5859438"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9C0E6556-0138-4C02-AFDD-4C33C9613DFF}"/>
                </a:ext>
              </a:extLst>
            </p:cNvPr>
            <p:cNvCxnSpPr>
              <a:cxnSpLocks/>
            </p:cNvCxnSpPr>
            <p:nvPr/>
          </p:nvCxnSpPr>
          <p:spPr>
            <a:xfrm flipV="1">
              <a:off x="5947194"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909BB2D0-4191-4FD6-BFAE-0870BD6075B5}"/>
                </a:ext>
              </a:extLst>
            </p:cNvPr>
            <p:cNvCxnSpPr>
              <a:cxnSpLocks/>
            </p:cNvCxnSpPr>
            <p:nvPr/>
          </p:nvCxnSpPr>
          <p:spPr>
            <a:xfrm flipV="1">
              <a:off x="6040133"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580A2FE-3986-44A0-8FD8-3B23D74B90E3}"/>
                </a:ext>
              </a:extLst>
            </p:cNvPr>
            <p:cNvCxnSpPr>
              <a:cxnSpLocks/>
            </p:cNvCxnSpPr>
            <p:nvPr/>
          </p:nvCxnSpPr>
          <p:spPr>
            <a:xfrm flipV="1">
              <a:off x="6125374"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5E306358-0359-4658-93FD-D29D37409244}"/>
                </a:ext>
              </a:extLst>
            </p:cNvPr>
            <p:cNvCxnSpPr>
              <a:cxnSpLocks/>
            </p:cNvCxnSpPr>
            <p:nvPr/>
          </p:nvCxnSpPr>
          <p:spPr>
            <a:xfrm flipV="1">
              <a:off x="6215255"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832A26D7-936F-4946-895A-43D10449A962}"/>
                </a:ext>
              </a:extLst>
            </p:cNvPr>
            <p:cNvCxnSpPr>
              <a:cxnSpLocks/>
            </p:cNvCxnSpPr>
            <p:nvPr/>
          </p:nvCxnSpPr>
          <p:spPr>
            <a:xfrm flipV="1">
              <a:off x="6318974"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794669E9-369B-4847-9425-16D9E3FED883}"/>
                </a:ext>
              </a:extLst>
            </p:cNvPr>
            <p:cNvCxnSpPr>
              <a:cxnSpLocks/>
            </p:cNvCxnSpPr>
            <p:nvPr/>
          </p:nvCxnSpPr>
          <p:spPr>
            <a:xfrm flipV="1">
              <a:off x="6396374"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BECF91A2-991A-4390-A3FF-BDE414CF4EB6}"/>
                </a:ext>
              </a:extLst>
            </p:cNvPr>
            <p:cNvCxnSpPr>
              <a:cxnSpLocks/>
            </p:cNvCxnSpPr>
            <p:nvPr/>
          </p:nvCxnSpPr>
          <p:spPr>
            <a:xfrm flipV="1">
              <a:off x="6489364"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237" name="Power BI" descr="Power BI">
            <a:extLst>
              <a:ext uri="{FF2B5EF4-FFF2-40B4-BE49-F238E27FC236}">
                <a16:creationId xmlns:a16="http://schemas.microsoft.com/office/drawing/2014/main" id="{21F19FC9-F01A-4971-A12C-2A35F853AC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73762" y="2902752"/>
            <a:ext cx="941689" cy="1014047"/>
          </a:xfrm>
          <a:prstGeom prst="rect">
            <a:avLst/>
          </a:prstGeom>
        </p:spPr>
      </p:pic>
      <p:sp>
        <p:nvSpPr>
          <p:cNvPr id="238" name="TextBox 237">
            <a:extLst>
              <a:ext uri="{FF2B5EF4-FFF2-40B4-BE49-F238E27FC236}">
                <a16:creationId xmlns:a16="http://schemas.microsoft.com/office/drawing/2014/main" id="{7221DA0F-3CAF-4EEA-A2FB-4F43736863BF}"/>
              </a:ext>
            </a:extLst>
          </p:cNvPr>
          <p:cNvSpPr txBox="1"/>
          <p:nvPr/>
        </p:nvSpPr>
        <p:spPr>
          <a:xfrm>
            <a:off x="10239010" y="3836296"/>
            <a:ext cx="611193"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Power BI</a:t>
            </a:r>
          </a:p>
        </p:txBody>
      </p:sp>
      <p:pic>
        <p:nvPicPr>
          <p:cNvPr id="239" name="Picture 2" descr="Image result for azure machine learning logo">
            <a:extLst>
              <a:ext uri="{FF2B5EF4-FFF2-40B4-BE49-F238E27FC236}">
                <a16:creationId xmlns:a16="http://schemas.microsoft.com/office/drawing/2014/main" id="{27E0E0F3-0024-487C-BF78-82CBD25820E3}"/>
              </a:ext>
            </a:extLst>
          </p:cNvPr>
          <p:cNvPicPr>
            <a:picLocks noChangeAspect="1" noChangeArrowheads="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backgroundRemoval t="0" b="99200" l="8889" r="98889">
                        <a14:foregroundMark x1="43778" y1="10400" x2="28889" y2="81600"/>
                        <a14:foregroundMark x1="28889" y1="81600" x2="55333" y2="20000"/>
                        <a14:foregroundMark x1="55333" y1="20000" x2="81778" y2="79600"/>
                        <a14:foregroundMark x1="81778" y1="79600" x2="53778" y2="41200"/>
                        <a14:foregroundMark x1="40222" y1="10400" x2="13333" y2="82000"/>
                        <a14:foregroundMark x1="13333" y1="82000" x2="31556" y2="45200"/>
                        <a14:foregroundMark x1="22222" y1="67200" x2="70222" y2="81200"/>
                        <a14:foregroundMark x1="70222" y1="81200" x2="64667" y2="69600"/>
                        <a14:foregroundMark x1="75333" y1="81200" x2="33111" y2="99200"/>
                        <a14:foregroundMark x1="33111" y1="99200" x2="89778" y2="95600"/>
                        <a14:foregroundMark x1="89778" y1="95600" x2="78222" y2="64400"/>
                        <a14:foregroundMark x1="81111" y1="86400" x2="57556" y2="2800"/>
                        <a14:foregroundMark x1="57556" y1="2800" x2="82000" y2="92000"/>
                        <a14:foregroundMark x1="82000" y1="92000" x2="90222" y2="14000"/>
                        <a14:foregroundMark x1="90222" y1="14000" x2="94444" y2="91600"/>
                        <a14:foregroundMark x1="94444" y1="91600" x2="84000" y2="15600"/>
                        <a14:foregroundMark x1="84000" y1="15600" x2="86222" y2="12800"/>
                        <a14:foregroundMark x1="91778" y1="8800" x2="88222" y2="96400"/>
                        <a14:foregroundMark x1="88222" y1="96400" x2="96222" y2="60800"/>
                        <a14:foregroundMark x1="78222" y1="14000" x2="20667" y2="13200"/>
                        <a14:foregroundMark x1="20667" y1="13200" x2="66000" y2="15600"/>
                        <a14:foregroundMark x1="66000" y1="15600" x2="22444" y2="15600"/>
                        <a14:foregroundMark x1="22444" y1="15600" x2="80222" y2="14000"/>
                        <a14:foregroundMark x1="80222" y1="14000" x2="3111" y2="5200"/>
                        <a14:foregroundMark x1="3111" y1="5200" x2="69556" y2="4400"/>
                        <a14:foregroundMark x1="69556" y1="4400" x2="29778" y2="32400"/>
                        <a14:foregroundMark x1="29778" y1="32400" x2="82667" y2="34800"/>
                        <a14:foregroundMark x1="82667" y1="34800" x2="12889" y2="34800"/>
                        <a14:foregroundMark x1="12889" y1="34800" x2="57778" y2="7600"/>
                        <a14:foregroundMark x1="57778" y1="7600" x2="6000" y2="22400"/>
                        <a14:foregroundMark x1="6000" y1="22400" x2="55111" y2="21200"/>
                        <a14:foregroundMark x1="55111" y1="21200" x2="8000" y2="32800"/>
                        <a14:foregroundMark x1="8000" y1="32800" x2="94889" y2="16400"/>
                        <a14:foregroundMark x1="94889" y1="16400" x2="9333" y2="41200"/>
                        <a14:foregroundMark x1="9333" y1="41200" x2="40889" y2="36000"/>
                        <a14:foregroundMark x1="94000" y1="11600" x2="36889" y2="12800"/>
                        <a14:foregroundMark x1="36889" y1="12800" x2="79333" y2="12800"/>
                        <a14:foregroundMark x1="79333" y1="12800" x2="98000" y2="87600"/>
                        <a14:foregroundMark x1="98000" y1="87600" x2="91111" y2="5600"/>
                        <a14:foregroundMark x1="91111" y1="5600" x2="99111" y2="2400"/>
                        <a14:foregroundMark x1="55333" y1="45200" x2="52444" y2="60800"/>
                        <a14:foregroundMark x1="48222" y1="55600" x2="50222" y2="47600"/>
                        <a14:foregroundMark x1="61111" y1="2400" x2="61778" y2="0"/>
                        <a14:foregroundMark x1="25111" y1="36000" x2="27333" y2="99200"/>
                      </a14:backgroundRemoval>
                    </a14:imgEffect>
                  </a14:imgLayer>
                </a14:imgProps>
              </a:ext>
              <a:ext uri="{28A0092B-C50C-407E-A947-70E740481C1C}">
                <a14:useLocalDpi xmlns:a14="http://schemas.microsoft.com/office/drawing/2010/main" val="0"/>
              </a:ext>
            </a:extLst>
          </a:blip>
          <a:srcRect/>
          <a:stretch>
            <a:fillRect/>
          </a:stretch>
        </p:blipFill>
        <p:spPr bwMode="auto">
          <a:xfrm>
            <a:off x="9982060" y="4201722"/>
            <a:ext cx="1148200" cy="637889"/>
          </a:xfrm>
          <a:prstGeom prst="rect">
            <a:avLst/>
          </a:prstGeom>
          <a:solidFill>
            <a:srgbClr val="F2F2F2"/>
          </a:solidFill>
        </p:spPr>
      </p:pic>
      <p:sp>
        <p:nvSpPr>
          <p:cNvPr id="240" name="TextBox 239">
            <a:extLst>
              <a:ext uri="{FF2B5EF4-FFF2-40B4-BE49-F238E27FC236}">
                <a16:creationId xmlns:a16="http://schemas.microsoft.com/office/drawing/2014/main" id="{9E85F470-5D76-481C-B9AE-D6529A24E20C}"/>
              </a:ext>
            </a:extLst>
          </p:cNvPr>
          <p:cNvSpPr txBox="1"/>
          <p:nvPr/>
        </p:nvSpPr>
        <p:spPr>
          <a:xfrm>
            <a:off x="9549286" y="4745463"/>
            <a:ext cx="203835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Azure Machine Learning</a:t>
            </a:r>
          </a:p>
        </p:txBody>
      </p:sp>
      <p:grpSp>
        <p:nvGrpSpPr>
          <p:cNvPr id="3" name="Group 2">
            <a:extLst>
              <a:ext uri="{FF2B5EF4-FFF2-40B4-BE49-F238E27FC236}">
                <a16:creationId xmlns:a16="http://schemas.microsoft.com/office/drawing/2014/main" id="{1055161B-DCAF-4AD3-BCFE-BF173738EEFE}"/>
              </a:ext>
            </a:extLst>
          </p:cNvPr>
          <p:cNvGrpSpPr/>
          <p:nvPr/>
        </p:nvGrpSpPr>
        <p:grpSpPr>
          <a:xfrm>
            <a:off x="-137744" y="2554322"/>
            <a:ext cx="2038350" cy="3663036"/>
            <a:chOff x="-194571" y="2554322"/>
            <a:chExt cx="2038350" cy="3663036"/>
          </a:xfrm>
        </p:grpSpPr>
        <p:sp>
          <p:nvSpPr>
            <p:cNvPr id="6" name="Right Brace 5">
              <a:extLst>
                <a:ext uri="{FF2B5EF4-FFF2-40B4-BE49-F238E27FC236}">
                  <a16:creationId xmlns:a16="http://schemas.microsoft.com/office/drawing/2014/main" id="{E395BE83-3C9A-4710-8B88-516CFFF007BA}"/>
                </a:ext>
              </a:extLst>
            </p:cNvPr>
            <p:cNvSpPr/>
            <p:nvPr/>
          </p:nvSpPr>
          <p:spPr>
            <a:xfrm>
              <a:off x="1255877" y="2554322"/>
              <a:ext cx="495146" cy="3663036"/>
            </a:xfrm>
            <a:prstGeom prst="rightBrac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grpSp>
          <p:nvGrpSpPr>
            <p:cNvPr id="233" name="Group 232">
              <a:extLst>
                <a:ext uri="{FF2B5EF4-FFF2-40B4-BE49-F238E27FC236}">
                  <a16:creationId xmlns:a16="http://schemas.microsoft.com/office/drawing/2014/main" id="{3DCA47A4-8E9E-4865-883D-0CDD903CD45C}"/>
                </a:ext>
              </a:extLst>
            </p:cNvPr>
            <p:cNvGrpSpPr/>
            <p:nvPr/>
          </p:nvGrpSpPr>
          <p:grpSpPr>
            <a:xfrm>
              <a:off x="-194571" y="2714152"/>
              <a:ext cx="2038350" cy="3426637"/>
              <a:chOff x="-54007" y="2349475"/>
              <a:chExt cx="2038350" cy="3426637"/>
            </a:xfrm>
          </p:grpSpPr>
          <p:grpSp>
            <p:nvGrpSpPr>
              <p:cNvPr id="234" name="Group 233">
                <a:extLst>
                  <a:ext uri="{FF2B5EF4-FFF2-40B4-BE49-F238E27FC236}">
                    <a16:creationId xmlns:a16="http://schemas.microsoft.com/office/drawing/2014/main" id="{C08E09D4-89C7-40A2-BB9B-F82144A5AF8D}"/>
                  </a:ext>
                </a:extLst>
              </p:cNvPr>
              <p:cNvGrpSpPr/>
              <p:nvPr/>
            </p:nvGrpSpPr>
            <p:grpSpPr>
              <a:xfrm>
                <a:off x="83635" y="2349475"/>
                <a:ext cx="1714822" cy="876002"/>
                <a:chOff x="83635" y="2349475"/>
                <a:chExt cx="1714822" cy="876002"/>
              </a:xfrm>
            </p:grpSpPr>
            <p:sp>
              <p:nvSpPr>
                <p:cNvPr id="251" name="TextBox 250">
                  <a:extLst>
                    <a:ext uri="{FF2B5EF4-FFF2-40B4-BE49-F238E27FC236}">
                      <a16:creationId xmlns:a16="http://schemas.microsoft.com/office/drawing/2014/main" id="{03B79401-47FF-4CB2-A4C6-24B6C908F700}"/>
                    </a:ext>
                  </a:extLst>
                </p:cNvPr>
                <p:cNvSpPr txBox="1"/>
                <p:nvPr/>
              </p:nvSpPr>
              <p:spPr>
                <a:xfrm>
                  <a:off x="83635" y="2763812"/>
                  <a:ext cx="1714822"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On-premises data</a:t>
                  </a:r>
                </a:p>
              </p:txBody>
            </p:sp>
            <p:grpSp>
              <p:nvGrpSpPr>
                <p:cNvPr id="252" name="Group 251">
                  <a:extLst>
                    <a:ext uri="{FF2B5EF4-FFF2-40B4-BE49-F238E27FC236}">
                      <a16:creationId xmlns:a16="http://schemas.microsoft.com/office/drawing/2014/main" id="{520FEEB2-0865-4C52-9758-9BED9A77E546}"/>
                    </a:ext>
                  </a:extLst>
                </p:cNvPr>
                <p:cNvGrpSpPr/>
                <p:nvPr/>
              </p:nvGrpSpPr>
              <p:grpSpPr>
                <a:xfrm>
                  <a:off x="714408" y="2349475"/>
                  <a:ext cx="495300" cy="495301"/>
                  <a:chOff x="650875" y="4414838"/>
                  <a:chExt cx="495300" cy="495301"/>
                </a:xfrm>
              </p:grpSpPr>
              <p:sp>
                <p:nvSpPr>
                  <p:cNvPr id="253" name="AutoShape 134">
                    <a:extLst>
                      <a:ext uri="{FF2B5EF4-FFF2-40B4-BE49-F238E27FC236}">
                        <a16:creationId xmlns:a16="http://schemas.microsoft.com/office/drawing/2014/main" id="{71BB4787-2D70-4F59-871E-EEF9F90561DF}"/>
                      </a:ext>
                    </a:extLst>
                  </p:cNvPr>
                  <p:cNvSpPr>
                    <a:spLocks noChangeAspect="1" noChangeArrowheads="1" noTextEdit="1"/>
                  </p:cNvSpPr>
                  <p:nvPr/>
                </p:nvSpPr>
                <p:spPr bwMode="auto">
                  <a:xfrm>
                    <a:off x="650875" y="4414838"/>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4" name="Rectangle 137">
                    <a:extLst>
                      <a:ext uri="{FF2B5EF4-FFF2-40B4-BE49-F238E27FC236}">
                        <a16:creationId xmlns:a16="http://schemas.microsoft.com/office/drawing/2014/main" id="{9B6269D6-C19B-4414-BA24-E3E1EA32C870}"/>
                      </a:ext>
                    </a:extLst>
                  </p:cNvPr>
                  <p:cNvSpPr>
                    <a:spLocks noChangeArrowheads="1"/>
                  </p:cNvSpPr>
                  <p:nvPr/>
                </p:nvSpPr>
                <p:spPr bwMode="auto">
                  <a:xfrm>
                    <a:off x="650875" y="4414838"/>
                    <a:ext cx="247650" cy="4953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5" name="Rectangle 138">
                    <a:extLst>
                      <a:ext uri="{FF2B5EF4-FFF2-40B4-BE49-F238E27FC236}">
                        <a16:creationId xmlns:a16="http://schemas.microsoft.com/office/drawing/2014/main" id="{325BCF6D-664E-4FC1-BED2-61065FE5ACDE}"/>
                      </a:ext>
                    </a:extLst>
                  </p:cNvPr>
                  <p:cNvSpPr>
                    <a:spLocks noChangeArrowheads="1"/>
                  </p:cNvSpPr>
                  <p:nvPr/>
                </p:nvSpPr>
                <p:spPr bwMode="auto">
                  <a:xfrm>
                    <a:off x="898525" y="4662488"/>
                    <a:ext cx="247650" cy="2476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6" name="Rectangle 139">
                    <a:extLst>
                      <a:ext uri="{FF2B5EF4-FFF2-40B4-BE49-F238E27FC236}">
                        <a16:creationId xmlns:a16="http://schemas.microsoft.com/office/drawing/2014/main" id="{380E5094-2600-4641-82A9-9FAE0D6C3243}"/>
                      </a:ext>
                    </a:extLst>
                  </p:cNvPr>
                  <p:cNvSpPr>
                    <a:spLocks noChangeArrowheads="1"/>
                  </p:cNvSpPr>
                  <p:nvPr/>
                </p:nvSpPr>
                <p:spPr bwMode="auto">
                  <a:xfrm>
                    <a:off x="712788" y="449262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7" name="Rectangle 140">
                    <a:extLst>
                      <a:ext uri="{FF2B5EF4-FFF2-40B4-BE49-F238E27FC236}">
                        <a16:creationId xmlns:a16="http://schemas.microsoft.com/office/drawing/2014/main" id="{7CDC08FA-4707-4921-828F-9EAE53348D53}"/>
                      </a:ext>
                    </a:extLst>
                  </p:cNvPr>
                  <p:cNvSpPr>
                    <a:spLocks noChangeArrowheads="1"/>
                  </p:cNvSpPr>
                  <p:nvPr/>
                </p:nvSpPr>
                <p:spPr bwMode="auto">
                  <a:xfrm>
                    <a:off x="790575" y="449262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8" name="Rectangle 141">
                    <a:extLst>
                      <a:ext uri="{FF2B5EF4-FFF2-40B4-BE49-F238E27FC236}">
                        <a16:creationId xmlns:a16="http://schemas.microsoft.com/office/drawing/2014/main" id="{CC2E1D03-5D45-4FFB-9B41-3E6EE0D4B070}"/>
                      </a:ext>
                    </a:extLst>
                  </p:cNvPr>
                  <p:cNvSpPr>
                    <a:spLocks noChangeArrowheads="1"/>
                  </p:cNvSpPr>
                  <p:nvPr/>
                </p:nvSpPr>
                <p:spPr bwMode="auto">
                  <a:xfrm>
                    <a:off x="712788" y="4568826"/>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9" name="Rectangle 142">
                    <a:extLst>
                      <a:ext uri="{FF2B5EF4-FFF2-40B4-BE49-F238E27FC236}">
                        <a16:creationId xmlns:a16="http://schemas.microsoft.com/office/drawing/2014/main" id="{FE906CB0-F636-4E74-90EC-C5AE7CFB1D6F}"/>
                      </a:ext>
                    </a:extLst>
                  </p:cNvPr>
                  <p:cNvSpPr>
                    <a:spLocks noChangeArrowheads="1"/>
                  </p:cNvSpPr>
                  <p:nvPr/>
                </p:nvSpPr>
                <p:spPr bwMode="auto">
                  <a:xfrm>
                    <a:off x="790575" y="4568826"/>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0" name="Rectangle 143">
                    <a:extLst>
                      <a:ext uri="{FF2B5EF4-FFF2-40B4-BE49-F238E27FC236}">
                        <a16:creationId xmlns:a16="http://schemas.microsoft.com/office/drawing/2014/main" id="{FDD476EF-2B74-4AF4-A48D-59B6EF5B4855}"/>
                      </a:ext>
                    </a:extLst>
                  </p:cNvPr>
                  <p:cNvSpPr>
                    <a:spLocks noChangeArrowheads="1"/>
                  </p:cNvSpPr>
                  <p:nvPr/>
                </p:nvSpPr>
                <p:spPr bwMode="auto">
                  <a:xfrm>
                    <a:off x="712788" y="4646613"/>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1" name="Rectangle 144">
                    <a:extLst>
                      <a:ext uri="{FF2B5EF4-FFF2-40B4-BE49-F238E27FC236}">
                        <a16:creationId xmlns:a16="http://schemas.microsoft.com/office/drawing/2014/main" id="{304840F7-E0EB-4558-963D-D46EA73593B4}"/>
                      </a:ext>
                    </a:extLst>
                  </p:cNvPr>
                  <p:cNvSpPr>
                    <a:spLocks noChangeArrowheads="1"/>
                  </p:cNvSpPr>
                  <p:nvPr/>
                </p:nvSpPr>
                <p:spPr bwMode="auto">
                  <a:xfrm>
                    <a:off x="790575" y="4646613"/>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2" name="Rectangle 145">
                    <a:extLst>
                      <a:ext uri="{FF2B5EF4-FFF2-40B4-BE49-F238E27FC236}">
                        <a16:creationId xmlns:a16="http://schemas.microsoft.com/office/drawing/2014/main" id="{DBA804DA-AD04-49C9-B8A3-0CDEE4D532CF}"/>
                      </a:ext>
                    </a:extLst>
                  </p:cNvPr>
                  <p:cNvSpPr>
                    <a:spLocks noChangeArrowheads="1"/>
                  </p:cNvSpPr>
                  <p:nvPr/>
                </p:nvSpPr>
                <p:spPr bwMode="auto">
                  <a:xfrm>
                    <a:off x="712788" y="4724401"/>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3" name="Rectangle 146">
                    <a:extLst>
                      <a:ext uri="{FF2B5EF4-FFF2-40B4-BE49-F238E27FC236}">
                        <a16:creationId xmlns:a16="http://schemas.microsoft.com/office/drawing/2014/main" id="{0D264794-D09C-4202-AF73-9368484F0D3B}"/>
                      </a:ext>
                    </a:extLst>
                  </p:cNvPr>
                  <p:cNvSpPr>
                    <a:spLocks noChangeArrowheads="1"/>
                  </p:cNvSpPr>
                  <p:nvPr/>
                </p:nvSpPr>
                <p:spPr bwMode="auto">
                  <a:xfrm>
                    <a:off x="790575" y="4724401"/>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4" name="Rectangle 147">
                    <a:extLst>
                      <a:ext uri="{FF2B5EF4-FFF2-40B4-BE49-F238E27FC236}">
                        <a16:creationId xmlns:a16="http://schemas.microsoft.com/office/drawing/2014/main" id="{9D0EAD2A-6855-4D13-9EE3-A0C930C9A3B2}"/>
                      </a:ext>
                    </a:extLst>
                  </p:cNvPr>
                  <p:cNvSpPr>
                    <a:spLocks noChangeArrowheads="1"/>
                  </p:cNvSpPr>
                  <p:nvPr/>
                </p:nvSpPr>
                <p:spPr bwMode="auto">
                  <a:xfrm>
                    <a:off x="744538" y="4848226"/>
                    <a:ext cx="61913" cy="619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5" name="Rectangle 148">
                    <a:extLst>
                      <a:ext uri="{FF2B5EF4-FFF2-40B4-BE49-F238E27FC236}">
                        <a16:creationId xmlns:a16="http://schemas.microsoft.com/office/drawing/2014/main" id="{7F5F72EE-81B4-4D7E-8062-ABA522D0DDE1}"/>
                      </a:ext>
                    </a:extLst>
                  </p:cNvPr>
                  <p:cNvSpPr>
                    <a:spLocks noChangeArrowheads="1"/>
                  </p:cNvSpPr>
                  <p:nvPr/>
                </p:nvSpPr>
                <p:spPr bwMode="auto">
                  <a:xfrm>
                    <a:off x="960438" y="47244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6" name="Rectangle 149">
                    <a:extLst>
                      <a:ext uri="{FF2B5EF4-FFF2-40B4-BE49-F238E27FC236}">
                        <a16:creationId xmlns:a16="http://schemas.microsoft.com/office/drawing/2014/main" id="{01EEABAB-7B52-45C6-911C-3F3ACEEF30E2}"/>
                      </a:ext>
                    </a:extLst>
                  </p:cNvPr>
                  <p:cNvSpPr>
                    <a:spLocks noChangeArrowheads="1"/>
                  </p:cNvSpPr>
                  <p:nvPr/>
                </p:nvSpPr>
                <p:spPr bwMode="auto">
                  <a:xfrm>
                    <a:off x="1038225" y="47244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7" name="Rectangle 150">
                    <a:extLst>
                      <a:ext uri="{FF2B5EF4-FFF2-40B4-BE49-F238E27FC236}">
                        <a16:creationId xmlns:a16="http://schemas.microsoft.com/office/drawing/2014/main" id="{FF52EC08-F065-478F-9527-38B8A64F7AAF}"/>
                      </a:ext>
                    </a:extLst>
                  </p:cNvPr>
                  <p:cNvSpPr>
                    <a:spLocks noChangeArrowheads="1"/>
                  </p:cNvSpPr>
                  <p:nvPr/>
                </p:nvSpPr>
                <p:spPr bwMode="auto">
                  <a:xfrm>
                    <a:off x="992188" y="4848226"/>
                    <a:ext cx="61913" cy="619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235" name="Group 234">
                <a:extLst>
                  <a:ext uri="{FF2B5EF4-FFF2-40B4-BE49-F238E27FC236}">
                    <a16:creationId xmlns:a16="http://schemas.microsoft.com/office/drawing/2014/main" id="{1020FD8E-C25B-4D27-AED6-5FF06A1ABF1E}"/>
                  </a:ext>
                </a:extLst>
              </p:cNvPr>
              <p:cNvGrpSpPr/>
              <p:nvPr/>
            </p:nvGrpSpPr>
            <p:grpSpPr>
              <a:xfrm>
                <a:off x="-54007" y="3702006"/>
                <a:ext cx="2038350" cy="742580"/>
                <a:chOff x="-54007" y="3702006"/>
                <a:chExt cx="2038350" cy="742580"/>
              </a:xfrm>
            </p:grpSpPr>
            <p:sp>
              <p:nvSpPr>
                <p:cNvPr id="249" name="TextBox 248">
                  <a:extLst>
                    <a:ext uri="{FF2B5EF4-FFF2-40B4-BE49-F238E27FC236}">
                      <a16:creationId xmlns:a16="http://schemas.microsoft.com/office/drawing/2014/main" id="{E3321AEA-6488-417A-B13A-794449953B55}"/>
                    </a:ext>
                  </a:extLst>
                </p:cNvPr>
                <p:cNvSpPr txBox="1"/>
                <p:nvPr/>
              </p:nvSpPr>
              <p:spPr>
                <a:xfrm>
                  <a:off x="-54007" y="3982921"/>
                  <a:ext cx="2038350"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Cloud data</a:t>
                  </a:r>
                </a:p>
              </p:txBody>
            </p:sp>
            <p:sp>
              <p:nvSpPr>
                <p:cNvPr id="250" name="Freeform 46">
                  <a:extLst>
                    <a:ext uri="{FF2B5EF4-FFF2-40B4-BE49-F238E27FC236}">
                      <a16:creationId xmlns:a16="http://schemas.microsoft.com/office/drawing/2014/main" id="{977C8B9B-8498-4BD5-ABB4-9A97DF5C5909}"/>
                    </a:ext>
                  </a:extLst>
                </p:cNvPr>
                <p:cNvSpPr>
                  <a:spLocks/>
                </p:cNvSpPr>
                <p:nvPr/>
              </p:nvSpPr>
              <p:spPr bwMode="auto">
                <a:xfrm>
                  <a:off x="737026" y="3702006"/>
                  <a:ext cx="451842" cy="278606"/>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36" name="Group 235">
                <a:extLst>
                  <a:ext uri="{FF2B5EF4-FFF2-40B4-BE49-F238E27FC236}">
                    <a16:creationId xmlns:a16="http://schemas.microsoft.com/office/drawing/2014/main" id="{F1CB926A-A2BD-4FA1-ABCB-C0C0AADAA278}"/>
                  </a:ext>
                </a:extLst>
              </p:cNvPr>
              <p:cNvGrpSpPr/>
              <p:nvPr/>
            </p:nvGrpSpPr>
            <p:grpSpPr>
              <a:xfrm>
                <a:off x="-54007" y="4840672"/>
                <a:ext cx="2038350" cy="935440"/>
                <a:chOff x="-54007" y="4840672"/>
                <a:chExt cx="2038350" cy="935440"/>
              </a:xfrm>
            </p:grpSpPr>
            <p:sp>
              <p:nvSpPr>
                <p:cNvPr id="241" name="TextBox 240">
                  <a:extLst>
                    <a:ext uri="{FF2B5EF4-FFF2-40B4-BE49-F238E27FC236}">
                      <a16:creationId xmlns:a16="http://schemas.microsoft.com/office/drawing/2014/main" id="{687B7FE8-BE78-4048-AAD7-4A637501E332}"/>
                    </a:ext>
                  </a:extLst>
                </p:cNvPr>
                <p:cNvSpPr txBox="1"/>
                <p:nvPr/>
              </p:nvSpPr>
              <p:spPr>
                <a:xfrm>
                  <a:off x="-54007" y="5314447"/>
                  <a:ext cx="2038350"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SaaS data</a:t>
                  </a:r>
                </a:p>
              </p:txBody>
            </p:sp>
            <p:grpSp>
              <p:nvGrpSpPr>
                <p:cNvPr id="242" name="Group 75">
                  <a:extLst>
                    <a:ext uri="{FF2B5EF4-FFF2-40B4-BE49-F238E27FC236}">
                      <a16:creationId xmlns:a16="http://schemas.microsoft.com/office/drawing/2014/main" id="{1792B34B-EB13-4B53-9F73-EEA541EF5671}"/>
                    </a:ext>
                  </a:extLst>
                </p:cNvPr>
                <p:cNvGrpSpPr>
                  <a:grpSpLocks noChangeAspect="1"/>
                </p:cNvGrpSpPr>
                <p:nvPr/>
              </p:nvGrpSpPr>
              <p:grpSpPr bwMode="auto">
                <a:xfrm>
                  <a:off x="839446" y="4840672"/>
                  <a:ext cx="247650" cy="495300"/>
                  <a:chOff x="2890" y="2783"/>
                  <a:chExt cx="156" cy="312"/>
                </a:xfrm>
              </p:grpSpPr>
              <p:sp>
                <p:nvSpPr>
                  <p:cNvPr id="243" name="Freeform 76">
                    <a:extLst>
                      <a:ext uri="{FF2B5EF4-FFF2-40B4-BE49-F238E27FC236}">
                        <a16:creationId xmlns:a16="http://schemas.microsoft.com/office/drawing/2014/main" id="{A46103DE-F763-48E7-87DE-A489AE03C476}"/>
                      </a:ext>
                    </a:extLst>
                  </p:cNvPr>
                  <p:cNvSpPr>
                    <a:spLocks/>
                  </p:cNvSpPr>
                  <p:nvPr/>
                </p:nvSpPr>
                <p:spPr bwMode="auto">
                  <a:xfrm>
                    <a:off x="2890" y="2783"/>
                    <a:ext cx="156" cy="312"/>
                  </a:xfrm>
                  <a:custGeom>
                    <a:avLst/>
                    <a:gdLst>
                      <a:gd name="T0" fmla="*/ 598 w 683"/>
                      <a:gd name="T1" fmla="*/ 1365 h 1365"/>
                      <a:gd name="T2" fmla="*/ 86 w 683"/>
                      <a:gd name="T3" fmla="*/ 1365 h 1365"/>
                      <a:gd name="T4" fmla="*/ 0 w 683"/>
                      <a:gd name="T5" fmla="*/ 1280 h 1365"/>
                      <a:gd name="T6" fmla="*/ 0 w 683"/>
                      <a:gd name="T7" fmla="*/ 85 h 1365"/>
                      <a:gd name="T8" fmla="*/ 86 w 683"/>
                      <a:gd name="T9" fmla="*/ 0 h 1365"/>
                      <a:gd name="T10" fmla="*/ 598 w 683"/>
                      <a:gd name="T11" fmla="*/ 0 h 1365"/>
                      <a:gd name="T12" fmla="*/ 683 w 683"/>
                      <a:gd name="T13" fmla="*/ 85 h 1365"/>
                      <a:gd name="T14" fmla="*/ 683 w 683"/>
                      <a:gd name="T15" fmla="*/ 1280 h 1365"/>
                      <a:gd name="T16" fmla="*/ 598 w 683"/>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3" h="1365">
                        <a:moveTo>
                          <a:pt x="598" y="1365"/>
                        </a:moveTo>
                        <a:cubicBezTo>
                          <a:pt x="86" y="1365"/>
                          <a:pt x="86" y="1365"/>
                          <a:pt x="86" y="1365"/>
                        </a:cubicBezTo>
                        <a:cubicBezTo>
                          <a:pt x="38" y="1365"/>
                          <a:pt x="0" y="1327"/>
                          <a:pt x="0" y="1280"/>
                        </a:cubicBezTo>
                        <a:cubicBezTo>
                          <a:pt x="0" y="85"/>
                          <a:pt x="0" y="85"/>
                          <a:pt x="0" y="85"/>
                        </a:cubicBezTo>
                        <a:cubicBezTo>
                          <a:pt x="0" y="38"/>
                          <a:pt x="38" y="0"/>
                          <a:pt x="86" y="0"/>
                        </a:cubicBezTo>
                        <a:cubicBezTo>
                          <a:pt x="598" y="0"/>
                          <a:pt x="598" y="0"/>
                          <a:pt x="598" y="0"/>
                        </a:cubicBezTo>
                        <a:cubicBezTo>
                          <a:pt x="645" y="0"/>
                          <a:pt x="683" y="38"/>
                          <a:pt x="683" y="85"/>
                        </a:cubicBezTo>
                        <a:cubicBezTo>
                          <a:pt x="683" y="1280"/>
                          <a:pt x="683" y="1280"/>
                          <a:pt x="683" y="1280"/>
                        </a:cubicBezTo>
                        <a:cubicBezTo>
                          <a:pt x="683" y="1327"/>
                          <a:pt x="645" y="1365"/>
                          <a:pt x="598"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4" name="Freeform 77">
                    <a:extLst>
                      <a:ext uri="{FF2B5EF4-FFF2-40B4-BE49-F238E27FC236}">
                        <a16:creationId xmlns:a16="http://schemas.microsoft.com/office/drawing/2014/main" id="{FFC4C2B9-5B20-40CF-891E-D5621D980A33}"/>
                      </a:ext>
                    </a:extLst>
                  </p:cNvPr>
                  <p:cNvSpPr>
                    <a:spLocks/>
                  </p:cNvSpPr>
                  <p:nvPr/>
                </p:nvSpPr>
                <p:spPr bwMode="auto">
                  <a:xfrm>
                    <a:off x="2948" y="2802"/>
                    <a:ext cx="40" cy="5"/>
                  </a:xfrm>
                  <a:custGeom>
                    <a:avLst/>
                    <a:gdLst>
                      <a:gd name="T0" fmla="*/ 160 w 171"/>
                      <a:gd name="T1" fmla="*/ 21 h 21"/>
                      <a:gd name="T2" fmla="*/ 11 w 171"/>
                      <a:gd name="T3" fmla="*/ 21 h 21"/>
                      <a:gd name="T4" fmla="*/ 0 w 171"/>
                      <a:gd name="T5" fmla="*/ 11 h 21"/>
                      <a:gd name="T6" fmla="*/ 0 w 171"/>
                      <a:gd name="T7" fmla="*/ 11 h 21"/>
                      <a:gd name="T8" fmla="*/ 11 w 171"/>
                      <a:gd name="T9" fmla="*/ 0 h 21"/>
                      <a:gd name="T10" fmla="*/ 160 w 171"/>
                      <a:gd name="T11" fmla="*/ 0 h 21"/>
                      <a:gd name="T12" fmla="*/ 171 w 171"/>
                      <a:gd name="T13" fmla="*/ 11 h 21"/>
                      <a:gd name="T14" fmla="*/ 171 w 171"/>
                      <a:gd name="T15" fmla="*/ 11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7"/>
                          <a:pt x="0" y="11"/>
                        </a:cubicBezTo>
                        <a:cubicBezTo>
                          <a:pt x="0" y="11"/>
                          <a:pt x="0" y="11"/>
                          <a:pt x="0" y="11"/>
                        </a:cubicBezTo>
                        <a:cubicBezTo>
                          <a:pt x="0" y="5"/>
                          <a:pt x="5" y="0"/>
                          <a:pt x="11" y="0"/>
                        </a:cubicBezTo>
                        <a:cubicBezTo>
                          <a:pt x="160" y="0"/>
                          <a:pt x="160" y="0"/>
                          <a:pt x="160" y="0"/>
                        </a:cubicBezTo>
                        <a:cubicBezTo>
                          <a:pt x="166" y="0"/>
                          <a:pt x="171" y="5"/>
                          <a:pt x="171" y="11"/>
                        </a:cubicBezTo>
                        <a:cubicBezTo>
                          <a:pt x="171" y="11"/>
                          <a:pt x="171" y="11"/>
                          <a:pt x="171" y="11"/>
                        </a:cubicBezTo>
                        <a:cubicBezTo>
                          <a:pt x="171" y="17"/>
                          <a:pt x="166" y="21"/>
                          <a:pt x="160"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5" name="Oval 78">
                    <a:extLst>
                      <a:ext uri="{FF2B5EF4-FFF2-40B4-BE49-F238E27FC236}">
                        <a16:creationId xmlns:a16="http://schemas.microsoft.com/office/drawing/2014/main" id="{4131A20C-EB34-4F08-83C8-4549C5500336}"/>
                      </a:ext>
                    </a:extLst>
                  </p:cNvPr>
                  <p:cNvSpPr>
                    <a:spLocks noChangeArrowheads="1"/>
                  </p:cNvSpPr>
                  <p:nvPr/>
                </p:nvSpPr>
                <p:spPr bwMode="auto">
                  <a:xfrm>
                    <a:off x="2954" y="3046"/>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6" name="Freeform 79">
                    <a:extLst>
                      <a:ext uri="{FF2B5EF4-FFF2-40B4-BE49-F238E27FC236}">
                        <a16:creationId xmlns:a16="http://schemas.microsoft.com/office/drawing/2014/main" id="{A6ADC15C-3284-48CC-ABFA-CCA01DA5B1CE}"/>
                      </a:ext>
                    </a:extLst>
                  </p:cNvPr>
                  <p:cNvSpPr>
                    <a:spLocks/>
                  </p:cNvSpPr>
                  <p:nvPr/>
                </p:nvSpPr>
                <p:spPr bwMode="auto">
                  <a:xfrm>
                    <a:off x="2929" y="2917"/>
                    <a:ext cx="35" cy="61"/>
                  </a:xfrm>
                  <a:custGeom>
                    <a:avLst/>
                    <a:gdLst>
                      <a:gd name="T0" fmla="*/ 0 w 35"/>
                      <a:gd name="T1" fmla="*/ 41 h 61"/>
                      <a:gd name="T2" fmla="*/ 35 w 35"/>
                      <a:gd name="T3" fmla="*/ 61 h 61"/>
                      <a:gd name="T4" fmla="*/ 35 w 35"/>
                      <a:gd name="T5" fmla="*/ 20 h 61"/>
                      <a:gd name="T6" fmla="*/ 0 w 35"/>
                      <a:gd name="T7" fmla="*/ 0 h 61"/>
                      <a:gd name="T8" fmla="*/ 0 w 35"/>
                      <a:gd name="T9" fmla="*/ 41 h 61"/>
                    </a:gdLst>
                    <a:ahLst/>
                    <a:cxnLst>
                      <a:cxn ang="0">
                        <a:pos x="T0" y="T1"/>
                      </a:cxn>
                      <a:cxn ang="0">
                        <a:pos x="T2" y="T3"/>
                      </a:cxn>
                      <a:cxn ang="0">
                        <a:pos x="T4" y="T5"/>
                      </a:cxn>
                      <a:cxn ang="0">
                        <a:pos x="T6" y="T7"/>
                      </a:cxn>
                      <a:cxn ang="0">
                        <a:pos x="T8" y="T9"/>
                      </a:cxn>
                    </a:cxnLst>
                    <a:rect l="0" t="0" r="r" b="b"/>
                    <a:pathLst>
                      <a:path w="35" h="61">
                        <a:moveTo>
                          <a:pt x="0" y="41"/>
                        </a:moveTo>
                        <a:lnTo>
                          <a:pt x="35" y="61"/>
                        </a:lnTo>
                        <a:lnTo>
                          <a:pt x="35" y="20"/>
                        </a:lnTo>
                        <a:lnTo>
                          <a:pt x="0" y="0"/>
                        </a:lnTo>
                        <a:lnTo>
                          <a:pt x="0" y="4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7" name="Freeform 80">
                    <a:extLst>
                      <a:ext uri="{FF2B5EF4-FFF2-40B4-BE49-F238E27FC236}">
                        <a16:creationId xmlns:a16="http://schemas.microsoft.com/office/drawing/2014/main" id="{2C4B5DA3-C1D9-4F32-A1A1-6EF5C133EA38}"/>
                      </a:ext>
                    </a:extLst>
                  </p:cNvPr>
                  <p:cNvSpPr>
                    <a:spLocks/>
                  </p:cNvSpPr>
                  <p:nvPr/>
                </p:nvSpPr>
                <p:spPr bwMode="auto">
                  <a:xfrm>
                    <a:off x="2933" y="2892"/>
                    <a:ext cx="70" cy="41"/>
                  </a:xfrm>
                  <a:custGeom>
                    <a:avLst/>
                    <a:gdLst>
                      <a:gd name="T0" fmla="*/ 35 w 70"/>
                      <a:gd name="T1" fmla="*/ 0 h 41"/>
                      <a:gd name="T2" fmla="*/ 0 w 70"/>
                      <a:gd name="T3" fmla="*/ 20 h 41"/>
                      <a:gd name="T4" fmla="*/ 35 w 70"/>
                      <a:gd name="T5" fmla="*/ 41 h 41"/>
                      <a:gd name="T6" fmla="*/ 70 w 70"/>
                      <a:gd name="T7" fmla="*/ 20 h 41"/>
                      <a:gd name="T8" fmla="*/ 35 w 70"/>
                      <a:gd name="T9" fmla="*/ 0 h 41"/>
                    </a:gdLst>
                    <a:ahLst/>
                    <a:cxnLst>
                      <a:cxn ang="0">
                        <a:pos x="T0" y="T1"/>
                      </a:cxn>
                      <a:cxn ang="0">
                        <a:pos x="T2" y="T3"/>
                      </a:cxn>
                      <a:cxn ang="0">
                        <a:pos x="T4" y="T5"/>
                      </a:cxn>
                      <a:cxn ang="0">
                        <a:pos x="T6" y="T7"/>
                      </a:cxn>
                      <a:cxn ang="0">
                        <a:pos x="T8" y="T9"/>
                      </a:cxn>
                    </a:cxnLst>
                    <a:rect l="0" t="0" r="r" b="b"/>
                    <a:pathLst>
                      <a:path w="70" h="41">
                        <a:moveTo>
                          <a:pt x="35" y="0"/>
                        </a:moveTo>
                        <a:lnTo>
                          <a:pt x="0" y="20"/>
                        </a:lnTo>
                        <a:lnTo>
                          <a:pt x="35" y="41"/>
                        </a:lnTo>
                        <a:lnTo>
                          <a:pt x="70" y="20"/>
                        </a:lnTo>
                        <a:lnTo>
                          <a:pt x="3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8" name="Freeform 81">
                    <a:extLst>
                      <a:ext uri="{FF2B5EF4-FFF2-40B4-BE49-F238E27FC236}">
                        <a16:creationId xmlns:a16="http://schemas.microsoft.com/office/drawing/2014/main" id="{E52B4291-5486-4142-ADC8-8D0B9D497957}"/>
                      </a:ext>
                    </a:extLst>
                  </p:cNvPr>
                  <p:cNvSpPr>
                    <a:spLocks/>
                  </p:cNvSpPr>
                  <p:nvPr/>
                </p:nvSpPr>
                <p:spPr bwMode="auto">
                  <a:xfrm>
                    <a:off x="2972" y="2917"/>
                    <a:ext cx="35" cy="61"/>
                  </a:xfrm>
                  <a:custGeom>
                    <a:avLst/>
                    <a:gdLst>
                      <a:gd name="T0" fmla="*/ 0 w 35"/>
                      <a:gd name="T1" fmla="*/ 20 h 61"/>
                      <a:gd name="T2" fmla="*/ 0 w 35"/>
                      <a:gd name="T3" fmla="*/ 61 h 61"/>
                      <a:gd name="T4" fmla="*/ 35 w 35"/>
                      <a:gd name="T5" fmla="*/ 41 h 61"/>
                      <a:gd name="T6" fmla="*/ 35 w 35"/>
                      <a:gd name="T7" fmla="*/ 0 h 61"/>
                      <a:gd name="T8" fmla="*/ 0 w 35"/>
                      <a:gd name="T9" fmla="*/ 20 h 61"/>
                    </a:gdLst>
                    <a:ahLst/>
                    <a:cxnLst>
                      <a:cxn ang="0">
                        <a:pos x="T0" y="T1"/>
                      </a:cxn>
                      <a:cxn ang="0">
                        <a:pos x="T2" y="T3"/>
                      </a:cxn>
                      <a:cxn ang="0">
                        <a:pos x="T4" y="T5"/>
                      </a:cxn>
                      <a:cxn ang="0">
                        <a:pos x="T6" y="T7"/>
                      </a:cxn>
                      <a:cxn ang="0">
                        <a:pos x="T8" y="T9"/>
                      </a:cxn>
                    </a:cxnLst>
                    <a:rect l="0" t="0" r="r" b="b"/>
                    <a:pathLst>
                      <a:path w="35" h="61">
                        <a:moveTo>
                          <a:pt x="0" y="20"/>
                        </a:moveTo>
                        <a:lnTo>
                          <a:pt x="0" y="61"/>
                        </a:lnTo>
                        <a:lnTo>
                          <a:pt x="35" y="41"/>
                        </a:lnTo>
                        <a:lnTo>
                          <a:pt x="35" y="0"/>
                        </a:lnTo>
                        <a:lnTo>
                          <a:pt x="0" y="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grpSp>
      <p:grpSp>
        <p:nvGrpSpPr>
          <p:cNvPr id="274" name="Group 273">
            <a:extLst>
              <a:ext uri="{FF2B5EF4-FFF2-40B4-BE49-F238E27FC236}">
                <a16:creationId xmlns:a16="http://schemas.microsoft.com/office/drawing/2014/main" id="{75149F85-15A5-44B4-9485-85B3DACF873E}"/>
              </a:ext>
            </a:extLst>
          </p:cNvPr>
          <p:cNvGrpSpPr/>
          <p:nvPr/>
        </p:nvGrpSpPr>
        <p:grpSpPr>
          <a:xfrm>
            <a:off x="2087394" y="5326436"/>
            <a:ext cx="7232300" cy="1002877"/>
            <a:chOff x="772577" y="4998201"/>
            <a:chExt cx="7654620" cy="1057692"/>
          </a:xfrm>
        </p:grpSpPr>
        <p:sp>
          <p:nvSpPr>
            <p:cNvPr id="275" name="Rectangle 274">
              <a:extLst>
                <a:ext uri="{FF2B5EF4-FFF2-40B4-BE49-F238E27FC236}">
                  <a16:creationId xmlns:a16="http://schemas.microsoft.com/office/drawing/2014/main" id="{978767CA-B57C-442D-B23B-E07136F3730D}"/>
                </a:ext>
              </a:extLst>
            </p:cNvPr>
            <p:cNvSpPr/>
            <p:nvPr/>
          </p:nvSpPr>
          <p:spPr bwMode="auto">
            <a:xfrm>
              <a:off x="772577" y="5337965"/>
              <a:ext cx="7654620" cy="717928"/>
            </a:xfrm>
            <a:prstGeom prst="rect">
              <a:avLst/>
            </a:prstGeom>
            <a:solidFill>
              <a:srgbClr val="0078D4"/>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Segoe UI Semibold"/>
                  <a:ea typeface="Segoe UI" pitchFamily="34" charset="0"/>
                  <a:cs typeface="Segoe UI Semibold" panose="020B0502040204020203" pitchFamily="34" charset="0"/>
                </a:rPr>
                <a:t>Azure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Data Lake Storage Gen2</a:t>
              </a:r>
            </a:p>
          </p:txBody>
        </p:sp>
        <p:sp>
          <p:nvSpPr>
            <p:cNvPr id="276" name="TextBox 275">
              <a:extLst>
                <a:ext uri="{FF2B5EF4-FFF2-40B4-BE49-F238E27FC236}">
                  <a16:creationId xmlns:a16="http://schemas.microsoft.com/office/drawing/2014/main" id="{0E1B97AF-18CF-4633-BE9C-74B50C3EC33E}"/>
                </a:ext>
              </a:extLst>
            </p:cNvPr>
            <p:cNvSpPr txBox="1"/>
            <p:nvPr/>
          </p:nvSpPr>
          <p:spPr>
            <a:xfrm>
              <a:off x="6724420" y="5453263"/>
              <a:ext cx="1414300" cy="511108"/>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Segoe UI Semibold"/>
                  <a:ea typeface="Segoe UI" panose="020B0502040204020203" pitchFamily="34" charset="0"/>
                  <a:cs typeface="Segoe UI" panose="020B0502040204020203" pitchFamily="34" charset="0"/>
                </a:rPr>
                <a:t>Common Data Model</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Segoe UI Semibold"/>
                  <a:ea typeface="Segoe UI" panose="020B0502040204020203" pitchFamily="34" charset="0"/>
                  <a:cs typeface="Segoe UI" panose="020B0502040204020203" pitchFamily="34" charset="0"/>
                </a:rPr>
                <a:t>Enterprise Security</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Segoe UI Semibold"/>
                  <a:ea typeface="Segoe UI" panose="020B0502040204020203" pitchFamily="34" charset="0"/>
                  <a:cs typeface="Segoe UI" panose="020B0502040204020203" pitchFamily="34" charset="0"/>
                </a:rPr>
                <a:t>Optimized for Analytics</a:t>
              </a:r>
            </a:p>
          </p:txBody>
        </p:sp>
        <p:grpSp>
          <p:nvGrpSpPr>
            <p:cNvPr id="277" name="Group 276">
              <a:extLst>
                <a:ext uri="{FF2B5EF4-FFF2-40B4-BE49-F238E27FC236}">
                  <a16:creationId xmlns:a16="http://schemas.microsoft.com/office/drawing/2014/main" id="{7DD6532A-632D-48CC-A552-F9278E9964C5}"/>
                </a:ext>
              </a:extLst>
            </p:cNvPr>
            <p:cNvGrpSpPr/>
            <p:nvPr/>
          </p:nvGrpSpPr>
          <p:grpSpPr>
            <a:xfrm>
              <a:off x="3931915" y="4998201"/>
              <a:ext cx="2436090" cy="774917"/>
              <a:chOff x="4053274" y="4916113"/>
              <a:chExt cx="2436090" cy="857006"/>
            </a:xfrm>
          </p:grpSpPr>
          <p:cxnSp>
            <p:nvCxnSpPr>
              <p:cNvPr id="278" name="Straight Connector 277">
                <a:extLst>
                  <a:ext uri="{FF2B5EF4-FFF2-40B4-BE49-F238E27FC236}">
                    <a16:creationId xmlns:a16="http://schemas.microsoft.com/office/drawing/2014/main" id="{1B2E0CF9-600A-45C0-853A-DB15AD06A4EC}"/>
                  </a:ext>
                </a:extLst>
              </p:cNvPr>
              <p:cNvCxnSpPr>
                <a:cxnSpLocks/>
              </p:cNvCxnSpPr>
              <p:nvPr/>
            </p:nvCxnSpPr>
            <p:spPr>
              <a:xfrm flipV="1">
                <a:off x="4053274"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D2E51D3-E0A0-4027-BBC5-E0072B6F604C}"/>
                  </a:ext>
                </a:extLst>
              </p:cNvPr>
              <p:cNvCxnSpPr>
                <a:cxnSpLocks/>
              </p:cNvCxnSpPr>
              <p:nvPr/>
            </p:nvCxnSpPr>
            <p:spPr>
              <a:xfrm flipV="1">
                <a:off x="4146264"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5EA4C482-A653-46A0-A68C-60782505E67E}"/>
                  </a:ext>
                </a:extLst>
              </p:cNvPr>
              <p:cNvCxnSpPr>
                <a:cxnSpLocks/>
              </p:cNvCxnSpPr>
              <p:nvPr/>
            </p:nvCxnSpPr>
            <p:spPr>
              <a:xfrm flipV="1">
                <a:off x="4239862"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A0E1CDB2-6BDE-492A-89FA-B6F22D736AA7}"/>
                  </a:ext>
                </a:extLst>
              </p:cNvPr>
              <p:cNvCxnSpPr>
                <a:cxnSpLocks/>
              </p:cNvCxnSpPr>
              <p:nvPr/>
            </p:nvCxnSpPr>
            <p:spPr>
              <a:xfrm flipV="1">
                <a:off x="4327618"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4D1E5784-C1FE-4BD0-BCB0-B2E806E40733}"/>
                  </a:ext>
                </a:extLst>
              </p:cNvPr>
              <p:cNvCxnSpPr>
                <a:cxnSpLocks/>
              </p:cNvCxnSpPr>
              <p:nvPr/>
            </p:nvCxnSpPr>
            <p:spPr>
              <a:xfrm flipV="1">
                <a:off x="4420557"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2340BDD2-92E3-48C1-B99F-2244795EAED5}"/>
                  </a:ext>
                </a:extLst>
              </p:cNvPr>
              <p:cNvCxnSpPr>
                <a:cxnSpLocks/>
              </p:cNvCxnSpPr>
              <p:nvPr/>
            </p:nvCxnSpPr>
            <p:spPr>
              <a:xfrm flipV="1">
                <a:off x="4505798"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CDFE083A-8778-4024-88F6-095EC7B43730}"/>
                  </a:ext>
                </a:extLst>
              </p:cNvPr>
              <p:cNvCxnSpPr>
                <a:cxnSpLocks/>
              </p:cNvCxnSpPr>
              <p:nvPr/>
            </p:nvCxnSpPr>
            <p:spPr>
              <a:xfrm flipV="1">
                <a:off x="4595679"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E4ACE6EE-F61F-4E89-9DAE-A51FF0EF01B9}"/>
                  </a:ext>
                </a:extLst>
              </p:cNvPr>
              <p:cNvCxnSpPr>
                <a:cxnSpLocks/>
              </p:cNvCxnSpPr>
              <p:nvPr/>
            </p:nvCxnSpPr>
            <p:spPr>
              <a:xfrm flipV="1">
                <a:off x="4683807"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D4CF2E3B-6F5F-45B5-9AF2-C3CDE2848A44}"/>
                  </a:ext>
                </a:extLst>
              </p:cNvPr>
              <p:cNvCxnSpPr>
                <a:cxnSpLocks/>
              </p:cNvCxnSpPr>
              <p:nvPr/>
            </p:nvCxnSpPr>
            <p:spPr>
              <a:xfrm flipV="1">
                <a:off x="4776798"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FF48925B-9BFD-492E-8329-B2A146865DFE}"/>
                  </a:ext>
                </a:extLst>
              </p:cNvPr>
              <p:cNvCxnSpPr>
                <a:cxnSpLocks/>
              </p:cNvCxnSpPr>
              <p:nvPr/>
            </p:nvCxnSpPr>
            <p:spPr>
              <a:xfrm flipV="1">
                <a:off x="4869788"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163C2E6D-9B8F-4159-8CCE-87E54E092DBF}"/>
                  </a:ext>
                </a:extLst>
              </p:cNvPr>
              <p:cNvCxnSpPr>
                <a:cxnSpLocks/>
              </p:cNvCxnSpPr>
              <p:nvPr/>
            </p:nvCxnSpPr>
            <p:spPr>
              <a:xfrm flipV="1">
                <a:off x="4952178"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F0CCFD10-7A80-471F-96E7-2A011FB99623}"/>
                  </a:ext>
                </a:extLst>
              </p:cNvPr>
              <p:cNvCxnSpPr>
                <a:cxnSpLocks/>
              </p:cNvCxnSpPr>
              <p:nvPr/>
            </p:nvCxnSpPr>
            <p:spPr>
              <a:xfrm flipV="1">
                <a:off x="5045168"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44F5D8EE-652F-4FD1-AAAE-BF5A717E3080}"/>
                  </a:ext>
                </a:extLst>
              </p:cNvPr>
              <p:cNvCxnSpPr>
                <a:cxnSpLocks/>
              </p:cNvCxnSpPr>
              <p:nvPr/>
            </p:nvCxnSpPr>
            <p:spPr>
              <a:xfrm flipV="1">
                <a:off x="5138766"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62606B9C-D775-43E2-B22F-2B9A5B566F94}"/>
                  </a:ext>
                </a:extLst>
              </p:cNvPr>
              <p:cNvCxnSpPr>
                <a:cxnSpLocks/>
              </p:cNvCxnSpPr>
              <p:nvPr/>
            </p:nvCxnSpPr>
            <p:spPr>
              <a:xfrm flipV="1">
                <a:off x="5226522"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9D4A9F81-AF75-41C1-AD9D-69C3B471A0A4}"/>
                  </a:ext>
                </a:extLst>
              </p:cNvPr>
              <p:cNvCxnSpPr>
                <a:cxnSpLocks/>
              </p:cNvCxnSpPr>
              <p:nvPr/>
            </p:nvCxnSpPr>
            <p:spPr>
              <a:xfrm flipV="1">
                <a:off x="5319461"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E418BA36-C83B-4F1F-B682-836AF1F6EE17}"/>
                  </a:ext>
                </a:extLst>
              </p:cNvPr>
              <p:cNvCxnSpPr>
                <a:cxnSpLocks/>
              </p:cNvCxnSpPr>
              <p:nvPr/>
            </p:nvCxnSpPr>
            <p:spPr>
              <a:xfrm flipV="1">
                <a:off x="5404702"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945DD925-E4A8-4908-BC3B-47BC195CBAB8}"/>
                  </a:ext>
                </a:extLst>
              </p:cNvPr>
              <p:cNvCxnSpPr>
                <a:cxnSpLocks/>
              </p:cNvCxnSpPr>
              <p:nvPr/>
            </p:nvCxnSpPr>
            <p:spPr>
              <a:xfrm flipV="1">
                <a:off x="5494583"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FDE93972-E5EC-4854-842E-FD264F67899A}"/>
                  </a:ext>
                </a:extLst>
              </p:cNvPr>
              <p:cNvCxnSpPr>
                <a:cxnSpLocks/>
              </p:cNvCxnSpPr>
              <p:nvPr/>
            </p:nvCxnSpPr>
            <p:spPr>
              <a:xfrm flipV="1">
                <a:off x="5582711"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2DFE5D7F-32CE-4E70-A8B8-9B08502C0A33}"/>
                  </a:ext>
                </a:extLst>
              </p:cNvPr>
              <p:cNvCxnSpPr>
                <a:cxnSpLocks/>
              </p:cNvCxnSpPr>
              <p:nvPr/>
            </p:nvCxnSpPr>
            <p:spPr>
              <a:xfrm flipV="1">
                <a:off x="5675702"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150F0C6C-790B-43FC-9F75-FE4A3FC0A53F}"/>
                  </a:ext>
                </a:extLst>
              </p:cNvPr>
              <p:cNvCxnSpPr>
                <a:cxnSpLocks/>
              </p:cNvCxnSpPr>
              <p:nvPr/>
            </p:nvCxnSpPr>
            <p:spPr>
              <a:xfrm flipV="1">
                <a:off x="5768692"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347E04B0-996A-4866-94DE-404AD1DD8082}"/>
                  </a:ext>
                </a:extLst>
              </p:cNvPr>
              <p:cNvCxnSpPr>
                <a:cxnSpLocks/>
              </p:cNvCxnSpPr>
              <p:nvPr/>
            </p:nvCxnSpPr>
            <p:spPr>
              <a:xfrm flipV="1">
                <a:off x="5859438"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04A6418A-A142-428A-B7D6-28129FEF80DB}"/>
                  </a:ext>
                </a:extLst>
              </p:cNvPr>
              <p:cNvCxnSpPr>
                <a:cxnSpLocks/>
              </p:cNvCxnSpPr>
              <p:nvPr/>
            </p:nvCxnSpPr>
            <p:spPr>
              <a:xfrm flipV="1">
                <a:off x="5947194"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0FB48011-BB7B-431E-B0DB-9E7311A364E2}"/>
                  </a:ext>
                </a:extLst>
              </p:cNvPr>
              <p:cNvCxnSpPr>
                <a:cxnSpLocks/>
              </p:cNvCxnSpPr>
              <p:nvPr/>
            </p:nvCxnSpPr>
            <p:spPr>
              <a:xfrm flipV="1">
                <a:off x="6040133"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B703FDE0-B005-4318-A5BE-C97995B5B2EB}"/>
                  </a:ext>
                </a:extLst>
              </p:cNvPr>
              <p:cNvCxnSpPr>
                <a:cxnSpLocks/>
              </p:cNvCxnSpPr>
              <p:nvPr/>
            </p:nvCxnSpPr>
            <p:spPr>
              <a:xfrm flipV="1">
                <a:off x="6125374"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DDCAD3DA-38F3-4039-B566-60752DACC2B5}"/>
                  </a:ext>
                </a:extLst>
              </p:cNvPr>
              <p:cNvCxnSpPr>
                <a:cxnSpLocks/>
              </p:cNvCxnSpPr>
              <p:nvPr/>
            </p:nvCxnSpPr>
            <p:spPr>
              <a:xfrm flipV="1">
                <a:off x="6215255"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D0721AED-0200-401B-907D-DB2B6BFCE98B}"/>
                  </a:ext>
                </a:extLst>
              </p:cNvPr>
              <p:cNvCxnSpPr>
                <a:cxnSpLocks/>
              </p:cNvCxnSpPr>
              <p:nvPr/>
            </p:nvCxnSpPr>
            <p:spPr>
              <a:xfrm flipV="1">
                <a:off x="6318974"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918D3C25-F944-4E9C-A7A2-2EFFAF6D796F}"/>
                  </a:ext>
                </a:extLst>
              </p:cNvPr>
              <p:cNvCxnSpPr>
                <a:cxnSpLocks/>
              </p:cNvCxnSpPr>
              <p:nvPr/>
            </p:nvCxnSpPr>
            <p:spPr>
              <a:xfrm flipV="1">
                <a:off x="6396374"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9267FA74-268D-43E2-A8A3-E3F50DC6676E}"/>
                  </a:ext>
                </a:extLst>
              </p:cNvPr>
              <p:cNvCxnSpPr>
                <a:cxnSpLocks/>
              </p:cNvCxnSpPr>
              <p:nvPr/>
            </p:nvCxnSpPr>
            <p:spPr>
              <a:xfrm flipV="1">
                <a:off x="6489364"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66" name="Freeform: Shape 165">
            <a:extLst>
              <a:ext uri="{FF2B5EF4-FFF2-40B4-BE49-F238E27FC236}">
                <a16:creationId xmlns:a16="http://schemas.microsoft.com/office/drawing/2014/main" id="{07594332-BE40-4FE0-9652-291AD4951A5B}"/>
              </a:ext>
            </a:extLst>
          </p:cNvPr>
          <p:cNvSpPr/>
          <p:nvPr/>
        </p:nvSpPr>
        <p:spPr>
          <a:xfrm>
            <a:off x="233567" y="1096450"/>
            <a:ext cx="2355646" cy="706437"/>
          </a:xfrm>
          <a:custGeom>
            <a:avLst/>
            <a:gdLst>
              <a:gd name="connsiteX0" fmla="*/ 0 w 1766093"/>
              <a:gd name="connsiteY0" fmla="*/ 0 h 706437"/>
              <a:gd name="connsiteX1" fmla="*/ 1412875 w 1766093"/>
              <a:gd name="connsiteY1" fmla="*/ 0 h 706437"/>
              <a:gd name="connsiteX2" fmla="*/ 1766093 w 1766093"/>
              <a:gd name="connsiteY2" fmla="*/ 353219 h 706437"/>
              <a:gd name="connsiteX3" fmla="*/ 1412875 w 1766093"/>
              <a:gd name="connsiteY3" fmla="*/ 706437 h 706437"/>
              <a:gd name="connsiteX4" fmla="*/ 0 w 1766093"/>
              <a:gd name="connsiteY4" fmla="*/ 706437 h 706437"/>
              <a:gd name="connsiteX5" fmla="*/ 353219 w 1766093"/>
              <a:gd name="connsiteY5" fmla="*/ 353219 h 706437"/>
              <a:gd name="connsiteX6" fmla="*/ 0 w 1766093"/>
              <a:gd name="connsiteY6" fmla="*/ 0 h 7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093" h="706437">
                <a:moveTo>
                  <a:pt x="0" y="0"/>
                </a:moveTo>
                <a:lnTo>
                  <a:pt x="1412875" y="0"/>
                </a:lnTo>
                <a:lnTo>
                  <a:pt x="1766093" y="353219"/>
                </a:lnTo>
                <a:lnTo>
                  <a:pt x="1412875" y="706437"/>
                </a:lnTo>
                <a:lnTo>
                  <a:pt x="0" y="706437"/>
                </a:lnTo>
                <a:lnTo>
                  <a:pt x="353219" y="353219"/>
                </a:lnTo>
                <a:lnTo>
                  <a:pt x="0" y="0"/>
                </a:lnTo>
                <a:close/>
              </a:path>
            </a:pathLst>
          </a:custGeom>
          <a:solidFill>
            <a:srgbClr val="0078D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9226" tIns="18669" rIns="371887" bIns="18669" numCol="1" spcCol="1270" anchor="ctr" anchorCtr="0">
            <a:no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Ingest and store </a:t>
            </a:r>
          </a:p>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data from multiple sources</a:t>
            </a:r>
          </a:p>
        </p:txBody>
      </p:sp>
      <p:sp>
        <p:nvSpPr>
          <p:cNvPr id="167" name="Freeform: Shape 166">
            <a:extLst>
              <a:ext uri="{FF2B5EF4-FFF2-40B4-BE49-F238E27FC236}">
                <a16:creationId xmlns:a16="http://schemas.microsoft.com/office/drawing/2014/main" id="{930C803A-96E1-4CE6-AEA2-037D5CEFCA18}"/>
              </a:ext>
            </a:extLst>
          </p:cNvPr>
          <p:cNvSpPr/>
          <p:nvPr/>
        </p:nvSpPr>
        <p:spPr>
          <a:xfrm>
            <a:off x="2558862" y="1093866"/>
            <a:ext cx="2355646" cy="706437"/>
          </a:xfrm>
          <a:custGeom>
            <a:avLst/>
            <a:gdLst>
              <a:gd name="connsiteX0" fmla="*/ 0 w 1766093"/>
              <a:gd name="connsiteY0" fmla="*/ 0 h 706437"/>
              <a:gd name="connsiteX1" fmla="*/ 1412875 w 1766093"/>
              <a:gd name="connsiteY1" fmla="*/ 0 h 706437"/>
              <a:gd name="connsiteX2" fmla="*/ 1766093 w 1766093"/>
              <a:gd name="connsiteY2" fmla="*/ 353219 h 706437"/>
              <a:gd name="connsiteX3" fmla="*/ 1412875 w 1766093"/>
              <a:gd name="connsiteY3" fmla="*/ 706437 h 706437"/>
              <a:gd name="connsiteX4" fmla="*/ 0 w 1766093"/>
              <a:gd name="connsiteY4" fmla="*/ 706437 h 706437"/>
              <a:gd name="connsiteX5" fmla="*/ 353219 w 1766093"/>
              <a:gd name="connsiteY5" fmla="*/ 353219 h 706437"/>
              <a:gd name="connsiteX6" fmla="*/ 0 w 1766093"/>
              <a:gd name="connsiteY6" fmla="*/ 0 h 7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093" h="706437">
                <a:moveTo>
                  <a:pt x="0" y="0"/>
                </a:moveTo>
                <a:lnTo>
                  <a:pt x="1412875" y="0"/>
                </a:lnTo>
                <a:lnTo>
                  <a:pt x="1766093" y="353219"/>
                </a:lnTo>
                <a:lnTo>
                  <a:pt x="1412875" y="706437"/>
                </a:lnTo>
                <a:lnTo>
                  <a:pt x="0" y="706437"/>
                </a:lnTo>
                <a:lnTo>
                  <a:pt x="353219" y="353219"/>
                </a:lnTo>
                <a:lnTo>
                  <a:pt x="0" y="0"/>
                </a:lnTo>
                <a:close/>
              </a:path>
            </a:pathLst>
          </a:custGeom>
          <a:solidFill>
            <a:srgbClr val="107C1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9226" tIns="18669" rIns="371887" bIns="18669" numCol="1" spcCol="1270" anchor="ctr" anchorCtr="0">
            <a:noAutofit/>
          </a:bodyPr>
          <a:lstStyle/>
          <a:p>
            <a:pPr marL="0" marR="0" lvl="0" indent="0" algn="ctr" defTabSz="622300" rtl="0" eaLnBrk="1" fontAlgn="auto" latinLnBrk="0" hangingPunct="1">
              <a:lnSpc>
                <a:spcPct val="9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Prepare your data</a:t>
            </a:r>
          </a:p>
        </p:txBody>
      </p:sp>
      <p:sp>
        <p:nvSpPr>
          <p:cNvPr id="168" name="Freeform: Shape 167">
            <a:extLst>
              <a:ext uri="{FF2B5EF4-FFF2-40B4-BE49-F238E27FC236}">
                <a16:creationId xmlns:a16="http://schemas.microsoft.com/office/drawing/2014/main" id="{E3751278-8A63-42E9-9449-EE737C1073E6}"/>
              </a:ext>
            </a:extLst>
          </p:cNvPr>
          <p:cNvSpPr/>
          <p:nvPr/>
        </p:nvSpPr>
        <p:spPr>
          <a:xfrm>
            <a:off x="4884157" y="1093866"/>
            <a:ext cx="2355646" cy="706437"/>
          </a:xfrm>
          <a:custGeom>
            <a:avLst/>
            <a:gdLst>
              <a:gd name="connsiteX0" fmla="*/ 0 w 1766093"/>
              <a:gd name="connsiteY0" fmla="*/ 0 h 706437"/>
              <a:gd name="connsiteX1" fmla="*/ 1412875 w 1766093"/>
              <a:gd name="connsiteY1" fmla="*/ 0 h 706437"/>
              <a:gd name="connsiteX2" fmla="*/ 1766093 w 1766093"/>
              <a:gd name="connsiteY2" fmla="*/ 353219 h 706437"/>
              <a:gd name="connsiteX3" fmla="*/ 1412875 w 1766093"/>
              <a:gd name="connsiteY3" fmla="*/ 706437 h 706437"/>
              <a:gd name="connsiteX4" fmla="*/ 0 w 1766093"/>
              <a:gd name="connsiteY4" fmla="*/ 706437 h 706437"/>
              <a:gd name="connsiteX5" fmla="*/ 353219 w 1766093"/>
              <a:gd name="connsiteY5" fmla="*/ 353219 h 706437"/>
              <a:gd name="connsiteX6" fmla="*/ 0 w 1766093"/>
              <a:gd name="connsiteY6" fmla="*/ 0 h 7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093" h="706437">
                <a:moveTo>
                  <a:pt x="0" y="0"/>
                </a:moveTo>
                <a:lnTo>
                  <a:pt x="1412875" y="0"/>
                </a:lnTo>
                <a:lnTo>
                  <a:pt x="1766093" y="353219"/>
                </a:lnTo>
                <a:lnTo>
                  <a:pt x="1412875" y="706437"/>
                </a:lnTo>
                <a:lnTo>
                  <a:pt x="0" y="706437"/>
                </a:lnTo>
                <a:lnTo>
                  <a:pt x="353219" y="353219"/>
                </a:lnTo>
                <a:lnTo>
                  <a:pt x="0" y="0"/>
                </a:lnTo>
                <a:close/>
              </a:path>
            </a:pathLst>
          </a:custGeom>
          <a:solidFill>
            <a:srgbClr val="0078D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9226" tIns="18669" rIns="371887" bIns="18669" numCol="1" spcCol="1270" anchor="ctr" anchorCtr="0">
            <a:no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Analyze the </a:t>
            </a:r>
          </a:p>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prepared data</a:t>
            </a:r>
          </a:p>
        </p:txBody>
      </p:sp>
      <p:sp>
        <p:nvSpPr>
          <p:cNvPr id="184" name="Freeform: Shape 183">
            <a:extLst>
              <a:ext uri="{FF2B5EF4-FFF2-40B4-BE49-F238E27FC236}">
                <a16:creationId xmlns:a16="http://schemas.microsoft.com/office/drawing/2014/main" id="{29359CC3-236B-424E-8A4F-788E64B1592E}"/>
              </a:ext>
            </a:extLst>
          </p:cNvPr>
          <p:cNvSpPr/>
          <p:nvPr/>
        </p:nvSpPr>
        <p:spPr>
          <a:xfrm>
            <a:off x="7209452" y="1093866"/>
            <a:ext cx="2355646" cy="706437"/>
          </a:xfrm>
          <a:custGeom>
            <a:avLst/>
            <a:gdLst>
              <a:gd name="connsiteX0" fmla="*/ 0 w 1766093"/>
              <a:gd name="connsiteY0" fmla="*/ 0 h 706437"/>
              <a:gd name="connsiteX1" fmla="*/ 1412875 w 1766093"/>
              <a:gd name="connsiteY1" fmla="*/ 0 h 706437"/>
              <a:gd name="connsiteX2" fmla="*/ 1766093 w 1766093"/>
              <a:gd name="connsiteY2" fmla="*/ 353219 h 706437"/>
              <a:gd name="connsiteX3" fmla="*/ 1412875 w 1766093"/>
              <a:gd name="connsiteY3" fmla="*/ 706437 h 706437"/>
              <a:gd name="connsiteX4" fmla="*/ 0 w 1766093"/>
              <a:gd name="connsiteY4" fmla="*/ 706437 h 706437"/>
              <a:gd name="connsiteX5" fmla="*/ 353219 w 1766093"/>
              <a:gd name="connsiteY5" fmla="*/ 353219 h 706437"/>
              <a:gd name="connsiteX6" fmla="*/ 0 w 1766093"/>
              <a:gd name="connsiteY6" fmla="*/ 0 h 7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093" h="706437">
                <a:moveTo>
                  <a:pt x="0" y="0"/>
                </a:moveTo>
                <a:lnTo>
                  <a:pt x="1412875" y="0"/>
                </a:lnTo>
                <a:lnTo>
                  <a:pt x="1766093" y="353219"/>
                </a:lnTo>
                <a:lnTo>
                  <a:pt x="1412875" y="706437"/>
                </a:lnTo>
                <a:lnTo>
                  <a:pt x="0" y="706437"/>
                </a:lnTo>
                <a:lnTo>
                  <a:pt x="353219" y="353219"/>
                </a:lnTo>
                <a:lnTo>
                  <a:pt x="0" y="0"/>
                </a:lnTo>
                <a:close/>
              </a:path>
            </a:pathLst>
          </a:custGeom>
          <a:solidFill>
            <a:srgbClr val="0078D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9226" tIns="18669" rIns="371887" bIns="1866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Serve your data with high concurrency support</a:t>
            </a:r>
          </a:p>
        </p:txBody>
      </p:sp>
      <p:sp>
        <p:nvSpPr>
          <p:cNvPr id="185" name="Freeform: Shape 184">
            <a:extLst>
              <a:ext uri="{FF2B5EF4-FFF2-40B4-BE49-F238E27FC236}">
                <a16:creationId xmlns:a16="http://schemas.microsoft.com/office/drawing/2014/main" id="{9D5DA6B1-690B-4545-805B-7B04494BEDD3}"/>
              </a:ext>
            </a:extLst>
          </p:cNvPr>
          <p:cNvSpPr/>
          <p:nvPr/>
        </p:nvSpPr>
        <p:spPr>
          <a:xfrm>
            <a:off x="9534746" y="1093866"/>
            <a:ext cx="2355646" cy="706437"/>
          </a:xfrm>
          <a:custGeom>
            <a:avLst/>
            <a:gdLst>
              <a:gd name="connsiteX0" fmla="*/ 0 w 1766093"/>
              <a:gd name="connsiteY0" fmla="*/ 0 h 706437"/>
              <a:gd name="connsiteX1" fmla="*/ 1412875 w 1766093"/>
              <a:gd name="connsiteY1" fmla="*/ 0 h 706437"/>
              <a:gd name="connsiteX2" fmla="*/ 1766093 w 1766093"/>
              <a:gd name="connsiteY2" fmla="*/ 353219 h 706437"/>
              <a:gd name="connsiteX3" fmla="*/ 1412875 w 1766093"/>
              <a:gd name="connsiteY3" fmla="*/ 706437 h 706437"/>
              <a:gd name="connsiteX4" fmla="*/ 0 w 1766093"/>
              <a:gd name="connsiteY4" fmla="*/ 706437 h 706437"/>
              <a:gd name="connsiteX5" fmla="*/ 353219 w 1766093"/>
              <a:gd name="connsiteY5" fmla="*/ 353219 h 706437"/>
              <a:gd name="connsiteX6" fmla="*/ 0 w 1766093"/>
              <a:gd name="connsiteY6" fmla="*/ 0 h 7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093" h="706437">
                <a:moveTo>
                  <a:pt x="0" y="0"/>
                </a:moveTo>
                <a:lnTo>
                  <a:pt x="1412875" y="0"/>
                </a:lnTo>
                <a:lnTo>
                  <a:pt x="1766093" y="353219"/>
                </a:lnTo>
                <a:lnTo>
                  <a:pt x="1412875" y="706437"/>
                </a:lnTo>
                <a:lnTo>
                  <a:pt x="0" y="706437"/>
                </a:lnTo>
                <a:lnTo>
                  <a:pt x="353219" y="353219"/>
                </a:lnTo>
                <a:lnTo>
                  <a:pt x="0" y="0"/>
                </a:lnTo>
                <a:close/>
              </a:path>
            </a:pathLst>
          </a:custGeom>
          <a:solidFill>
            <a:srgbClr val="0078D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9226" tIns="18669" rIns="371887" bIns="1866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Build BI dashboards and reports</a:t>
            </a:r>
          </a:p>
        </p:txBody>
      </p:sp>
    </p:spTree>
    <p:extLst>
      <p:ext uri="{BB962C8B-B14F-4D97-AF65-F5344CB8AC3E}">
        <p14:creationId xmlns:p14="http://schemas.microsoft.com/office/powerpoint/2010/main" val="2170324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dec="http://schemas.microsoft.com/office/drawing/2017/decorative" xmlns:a16="http://schemas.microsoft.com/office/drawing/2014/main"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5CC0FF3-10D0-450E-8533-353401289D79}"/>
              </a:ext>
            </a:extLst>
          </p:cNvPr>
          <p:cNvSpPr/>
          <p:nvPr/>
        </p:nvSpPr>
        <p:spPr bwMode="auto">
          <a:xfrm>
            <a:off x="6623575" y="2822237"/>
            <a:ext cx="5255848" cy="349268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        Azure Synapse workspace</a:t>
            </a:r>
          </a:p>
        </p:txBody>
      </p:sp>
      <p:sp>
        <p:nvSpPr>
          <p:cNvPr id="29" name="Rectangle 28">
            <a:extLst>
              <a:ext uri="{FF2B5EF4-FFF2-40B4-BE49-F238E27FC236}">
                <a16:creationId xmlns:a16="http://schemas.microsoft.com/office/drawing/2014/main" id="{75FAD8F6-F242-45F8-9105-B92CB38532F0}"/>
              </a:ext>
            </a:extLst>
          </p:cNvPr>
          <p:cNvSpPr/>
          <p:nvPr/>
        </p:nvSpPr>
        <p:spPr bwMode="auto">
          <a:xfrm>
            <a:off x="9587686" y="3472167"/>
            <a:ext cx="1984114" cy="635366"/>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Database (Spark)</a:t>
            </a:r>
          </a:p>
        </p:txBody>
      </p:sp>
      <p:sp>
        <p:nvSpPr>
          <p:cNvPr id="30" name="Rectangle 29">
            <a:extLst>
              <a:ext uri="{FF2B5EF4-FFF2-40B4-BE49-F238E27FC236}">
                <a16:creationId xmlns:a16="http://schemas.microsoft.com/office/drawing/2014/main" id="{A1E2D467-564E-4317-ABE5-A4DB59E4C17A}"/>
              </a:ext>
            </a:extLst>
          </p:cNvPr>
          <p:cNvSpPr/>
          <p:nvPr/>
        </p:nvSpPr>
        <p:spPr bwMode="auto">
          <a:xfrm>
            <a:off x="9587686" y="4450465"/>
            <a:ext cx="1984114" cy="635366"/>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Database (SQL OD)</a:t>
            </a:r>
          </a:p>
        </p:txBody>
      </p:sp>
      <p:pic>
        <p:nvPicPr>
          <p:cNvPr id="32" name="Picture 31" descr="A picture containing clock&#10;&#10;Description automatically generated">
            <a:extLst>
              <a:ext uri="{FF2B5EF4-FFF2-40B4-BE49-F238E27FC236}">
                <a16:creationId xmlns:a16="http://schemas.microsoft.com/office/drawing/2014/main" id="{D6363FBB-ED44-4BEA-9FBE-43464FCA36A9}"/>
              </a:ext>
            </a:extLst>
          </p:cNvPr>
          <p:cNvPicPr>
            <a:picLocks noChangeAspect="1"/>
          </p:cNvPicPr>
          <p:nvPr/>
        </p:nvPicPr>
        <p:blipFill>
          <a:blip r:embed="rId2"/>
          <a:stretch>
            <a:fillRect/>
          </a:stretch>
        </p:blipFill>
        <p:spPr>
          <a:xfrm>
            <a:off x="6678953" y="2883165"/>
            <a:ext cx="380819" cy="380819"/>
          </a:xfrm>
          <a:prstGeom prst="rect">
            <a:avLst/>
          </a:prstGeom>
        </p:spPr>
      </p:pic>
      <p:sp>
        <p:nvSpPr>
          <p:cNvPr id="36" name="Rectangle 35">
            <a:extLst>
              <a:ext uri="{FF2B5EF4-FFF2-40B4-BE49-F238E27FC236}">
                <a16:creationId xmlns:a16="http://schemas.microsoft.com/office/drawing/2014/main" id="{FB6DA203-4ABE-4B62-8295-C67B43C2EFC4}"/>
              </a:ext>
            </a:extLst>
          </p:cNvPr>
          <p:cNvSpPr/>
          <p:nvPr/>
        </p:nvSpPr>
        <p:spPr bwMode="auto">
          <a:xfrm>
            <a:off x="9587686" y="5422922"/>
            <a:ext cx="1984114" cy="635366"/>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Database (SQL pool)</a:t>
            </a:r>
          </a:p>
        </p:txBody>
      </p:sp>
      <p:grpSp>
        <p:nvGrpSpPr>
          <p:cNvPr id="33" name="Group 32">
            <a:extLst>
              <a:ext uri="{FF2B5EF4-FFF2-40B4-BE49-F238E27FC236}">
                <a16:creationId xmlns:a16="http://schemas.microsoft.com/office/drawing/2014/main" id="{4ECB6CE7-33CC-401B-B660-C717AE7E197F}"/>
              </a:ext>
            </a:extLst>
          </p:cNvPr>
          <p:cNvGrpSpPr/>
          <p:nvPr/>
        </p:nvGrpSpPr>
        <p:grpSpPr>
          <a:xfrm>
            <a:off x="739926" y="4568577"/>
            <a:ext cx="2589881" cy="1708645"/>
            <a:chOff x="739926" y="4568577"/>
            <a:chExt cx="2589881" cy="1708645"/>
          </a:xfrm>
        </p:grpSpPr>
        <p:sp>
          <p:nvSpPr>
            <p:cNvPr id="17" name="Rectangle 16">
              <a:extLst>
                <a:ext uri="{FF2B5EF4-FFF2-40B4-BE49-F238E27FC236}">
                  <a16:creationId xmlns:a16="http://schemas.microsoft.com/office/drawing/2014/main" id="{4505A475-3B5B-4165-A523-BA62E7698B91}"/>
                </a:ext>
              </a:extLst>
            </p:cNvPr>
            <p:cNvSpPr/>
            <p:nvPr/>
          </p:nvSpPr>
          <p:spPr bwMode="auto">
            <a:xfrm>
              <a:off x="739926" y="4568577"/>
              <a:ext cx="2589881" cy="1708645"/>
            </a:xfrm>
            <a:prstGeom prst="rect">
              <a:avLst/>
            </a:prstGeom>
            <a:solidFill>
              <a:srgbClr val="054B16"/>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          Data Lake Storage Gen2</a:t>
              </a:r>
            </a:p>
          </p:txBody>
        </p:sp>
        <p:sp>
          <p:nvSpPr>
            <p:cNvPr id="18" name="Rectangle 17">
              <a:extLst>
                <a:ext uri="{FF2B5EF4-FFF2-40B4-BE49-F238E27FC236}">
                  <a16:creationId xmlns:a16="http://schemas.microsoft.com/office/drawing/2014/main" id="{D52BB108-C864-4689-9D7C-5790EEA323CF}"/>
                </a:ext>
              </a:extLst>
            </p:cNvPr>
            <p:cNvSpPr/>
            <p:nvPr/>
          </p:nvSpPr>
          <p:spPr bwMode="auto">
            <a:xfrm>
              <a:off x="1038455" y="5055850"/>
              <a:ext cx="2092585" cy="1093728"/>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rPr>
                <a:t>File system</a:t>
              </a:r>
            </a:p>
          </p:txBody>
        </p:sp>
        <p:sp>
          <p:nvSpPr>
            <p:cNvPr id="20" name="Rectangle 19">
              <a:extLst>
                <a:ext uri="{FF2B5EF4-FFF2-40B4-BE49-F238E27FC236}">
                  <a16:creationId xmlns:a16="http://schemas.microsoft.com/office/drawing/2014/main" id="{567930D7-E0FB-4B95-A993-0979164B0DDE}"/>
                </a:ext>
              </a:extLst>
            </p:cNvPr>
            <p:cNvSpPr/>
            <p:nvPr/>
          </p:nvSpPr>
          <p:spPr bwMode="auto">
            <a:xfrm>
              <a:off x="1314840" y="5484561"/>
              <a:ext cx="1606922" cy="534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rPr>
                <a:t>Parquet files</a:t>
              </a:r>
            </a:p>
          </p:txBody>
        </p:sp>
        <p:pic>
          <p:nvPicPr>
            <p:cNvPr id="21" name="Graphic 20">
              <a:extLst>
                <a:ext uri="{FF2B5EF4-FFF2-40B4-BE49-F238E27FC236}">
                  <a16:creationId xmlns:a16="http://schemas.microsoft.com/office/drawing/2014/main" id="{E416C1CE-09B7-4E08-BF04-F3EF4B8745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1927" y="4593195"/>
              <a:ext cx="391712" cy="391712"/>
            </a:xfrm>
            <a:prstGeom prst="rect">
              <a:avLst/>
            </a:prstGeom>
          </p:spPr>
        </p:pic>
      </p:grpSp>
      <p:sp>
        <p:nvSpPr>
          <p:cNvPr id="2" name="Title 1">
            <a:extLst>
              <a:ext uri="{FF2B5EF4-FFF2-40B4-BE49-F238E27FC236}">
                <a16:creationId xmlns:a16="http://schemas.microsoft.com/office/drawing/2014/main" id="{F9E7FCD5-880D-48A3-86C5-A09050923F7D}"/>
              </a:ext>
            </a:extLst>
          </p:cNvPr>
          <p:cNvSpPr>
            <a:spLocks noGrp="1"/>
          </p:cNvSpPr>
          <p:nvPr>
            <p:ph type="title"/>
          </p:nvPr>
        </p:nvSpPr>
        <p:spPr/>
        <p:txBody>
          <a:bodyPr/>
          <a:lstStyle/>
          <a:p>
            <a:r>
              <a:rPr lang="en-US"/>
              <a:t>Preparing your data</a:t>
            </a:r>
          </a:p>
        </p:txBody>
      </p:sp>
      <p:sp>
        <p:nvSpPr>
          <p:cNvPr id="3" name="Content Placeholder 2">
            <a:extLst>
              <a:ext uri="{FF2B5EF4-FFF2-40B4-BE49-F238E27FC236}">
                <a16:creationId xmlns:a16="http://schemas.microsoft.com/office/drawing/2014/main" id="{863EAE7D-E41A-40DA-ADA0-574FC1877C53}"/>
              </a:ext>
            </a:extLst>
          </p:cNvPr>
          <p:cNvSpPr>
            <a:spLocks noGrp="1"/>
          </p:cNvSpPr>
          <p:nvPr>
            <p:ph sz="quarter" idx="10"/>
          </p:nvPr>
        </p:nvSpPr>
        <p:spPr>
          <a:xfrm>
            <a:off x="584200" y="1435100"/>
            <a:ext cx="11018838" cy="1760482"/>
          </a:xfrm>
        </p:spPr>
        <p:txBody>
          <a:bodyPr/>
          <a:lstStyle/>
          <a:p>
            <a:pPr marL="0" indent="0">
              <a:buNone/>
            </a:pPr>
            <a:r>
              <a:rPr lang="en-US" dirty="0"/>
              <a:t>Several options for data preparation, including:</a:t>
            </a:r>
          </a:p>
          <a:p>
            <a:pPr lvl="1"/>
            <a:r>
              <a:rPr lang="en-US" sz="2400" dirty="0"/>
              <a:t>Data Flow (code-free)</a:t>
            </a:r>
          </a:p>
          <a:p>
            <a:pPr lvl="1"/>
            <a:r>
              <a:rPr lang="en-US" sz="2400" dirty="0"/>
              <a:t>Spark notebooks or job definitions</a:t>
            </a:r>
          </a:p>
          <a:p>
            <a:pPr lvl="1"/>
            <a:r>
              <a:rPr lang="en-US" sz="2400" dirty="0"/>
              <a:t>SQL queries</a:t>
            </a:r>
          </a:p>
        </p:txBody>
      </p:sp>
      <p:cxnSp>
        <p:nvCxnSpPr>
          <p:cNvPr id="11" name="Straight Arrow Connector 10">
            <a:extLst>
              <a:ext uri="{FF2B5EF4-FFF2-40B4-BE49-F238E27FC236}">
                <a16:creationId xmlns:a16="http://schemas.microsoft.com/office/drawing/2014/main" id="{9DC10D91-455F-48A4-A330-32B14C189614}"/>
              </a:ext>
            </a:extLst>
          </p:cNvPr>
          <p:cNvCxnSpPr>
            <a:cxnSpLocks/>
            <a:stCxn id="20" idx="3"/>
            <a:endCxn id="75" idx="1"/>
          </p:cNvCxnSpPr>
          <p:nvPr/>
        </p:nvCxnSpPr>
        <p:spPr>
          <a:xfrm flipV="1">
            <a:off x="2921762" y="3789850"/>
            <a:ext cx="4003003" cy="1961811"/>
          </a:xfrm>
          <a:prstGeom prst="straightConnector1">
            <a:avLst/>
          </a:prstGeom>
          <a:ln w="76200">
            <a:solidFill>
              <a:srgbClr val="FF9349"/>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9638D6F-36B4-4CCB-A8F0-FB99050BC913}"/>
              </a:ext>
            </a:extLst>
          </p:cNvPr>
          <p:cNvCxnSpPr>
            <a:cxnSpLocks/>
            <a:stCxn id="20" idx="3"/>
            <a:endCxn id="77" idx="1"/>
          </p:cNvCxnSpPr>
          <p:nvPr/>
        </p:nvCxnSpPr>
        <p:spPr>
          <a:xfrm flipV="1">
            <a:off x="2921762" y="4768148"/>
            <a:ext cx="4003002" cy="983513"/>
          </a:xfrm>
          <a:prstGeom prst="straightConnector1">
            <a:avLst/>
          </a:prstGeom>
          <a:ln w="76200">
            <a:solidFill>
              <a:srgbClr val="FF9349"/>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F3418BB-F963-4DB8-BB5D-4EEC3F569519}"/>
              </a:ext>
            </a:extLst>
          </p:cNvPr>
          <p:cNvCxnSpPr>
            <a:cxnSpLocks/>
            <a:stCxn id="20" idx="3"/>
            <a:endCxn id="78" idx="1"/>
          </p:cNvCxnSpPr>
          <p:nvPr/>
        </p:nvCxnSpPr>
        <p:spPr>
          <a:xfrm flipV="1">
            <a:off x="2921762" y="5740605"/>
            <a:ext cx="3997298" cy="11056"/>
          </a:xfrm>
          <a:prstGeom prst="straightConnector1">
            <a:avLst/>
          </a:prstGeom>
          <a:ln w="76200">
            <a:solidFill>
              <a:srgbClr val="FF9349"/>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03A6FA63-608A-4A6D-A993-28C60E71542C}"/>
              </a:ext>
            </a:extLst>
          </p:cNvPr>
          <p:cNvSpPr/>
          <p:nvPr/>
        </p:nvSpPr>
        <p:spPr bwMode="auto">
          <a:xfrm>
            <a:off x="6924765" y="3472167"/>
            <a:ext cx="1984113" cy="6353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Dataflow 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Notebook/Job on Spark</a:t>
            </a:r>
          </a:p>
        </p:txBody>
      </p:sp>
      <p:sp>
        <p:nvSpPr>
          <p:cNvPr id="77" name="Rectangle 76">
            <a:extLst>
              <a:ext uri="{FF2B5EF4-FFF2-40B4-BE49-F238E27FC236}">
                <a16:creationId xmlns:a16="http://schemas.microsoft.com/office/drawing/2014/main" id="{CE7FC81B-EAE8-474C-9E29-F0D1FBF54152}"/>
              </a:ext>
            </a:extLst>
          </p:cNvPr>
          <p:cNvSpPr/>
          <p:nvPr/>
        </p:nvSpPr>
        <p:spPr bwMode="auto">
          <a:xfrm>
            <a:off x="6924764" y="4450465"/>
            <a:ext cx="1984113" cy="6353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 Script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on SQL On-demand</a:t>
            </a:r>
          </a:p>
        </p:txBody>
      </p:sp>
      <p:sp>
        <p:nvSpPr>
          <p:cNvPr id="78" name="Rectangle 77">
            <a:extLst>
              <a:ext uri="{FF2B5EF4-FFF2-40B4-BE49-F238E27FC236}">
                <a16:creationId xmlns:a16="http://schemas.microsoft.com/office/drawing/2014/main" id="{5CA5CA71-4B3E-411E-8A95-C65B911C3E9E}"/>
              </a:ext>
            </a:extLst>
          </p:cNvPr>
          <p:cNvSpPr/>
          <p:nvPr/>
        </p:nvSpPr>
        <p:spPr bwMode="auto">
          <a:xfrm>
            <a:off x="6919060" y="5422922"/>
            <a:ext cx="1984113" cy="6353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 Script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on SQL Analytics</a:t>
            </a:r>
          </a:p>
        </p:txBody>
      </p:sp>
      <p:cxnSp>
        <p:nvCxnSpPr>
          <p:cNvPr id="81" name="Straight Arrow Connector 80">
            <a:extLst>
              <a:ext uri="{FF2B5EF4-FFF2-40B4-BE49-F238E27FC236}">
                <a16:creationId xmlns:a16="http://schemas.microsoft.com/office/drawing/2014/main" id="{9587658B-48D5-47D9-96A0-C2104B284C40}"/>
              </a:ext>
            </a:extLst>
          </p:cNvPr>
          <p:cNvCxnSpPr>
            <a:cxnSpLocks/>
            <a:stCxn id="75" idx="3"/>
            <a:endCxn id="29" idx="1"/>
          </p:cNvCxnSpPr>
          <p:nvPr/>
        </p:nvCxnSpPr>
        <p:spPr>
          <a:xfrm>
            <a:off x="8908878" y="3789850"/>
            <a:ext cx="678808" cy="0"/>
          </a:xfrm>
          <a:prstGeom prst="straightConnector1">
            <a:avLst/>
          </a:prstGeom>
          <a:ln w="76200">
            <a:solidFill>
              <a:srgbClr val="FF9349"/>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E2DA0FC1-B685-4F28-B8CC-685F65FE763C}"/>
              </a:ext>
            </a:extLst>
          </p:cNvPr>
          <p:cNvCxnSpPr>
            <a:cxnSpLocks/>
            <a:stCxn id="77" idx="3"/>
            <a:endCxn id="30" idx="1"/>
          </p:cNvCxnSpPr>
          <p:nvPr/>
        </p:nvCxnSpPr>
        <p:spPr>
          <a:xfrm>
            <a:off x="8908877" y="4768148"/>
            <a:ext cx="678809" cy="0"/>
          </a:xfrm>
          <a:prstGeom prst="straightConnector1">
            <a:avLst/>
          </a:prstGeom>
          <a:ln w="76200">
            <a:solidFill>
              <a:srgbClr val="FF9349"/>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9CE035C5-442A-4A8C-B9EB-1863105870D1}"/>
              </a:ext>
            </a:extLst>
          </p:cNvPr>
          <p:cNvCxnSpPr>
            <a:cxnSpLocks/>
            <a:stCxn id="78" idx="3"/>
            <a:endCxn id="36" idx="1"/>
          </p:cNvCxnSpPr>
          <p:nvPr/>
        </p:nvCxnSpPr>
        <p:spPr>
          <a:xfrm>
            <a:off x="8903173" y="5740605"/>
            <a:ext cx="684513" cy="0"/>
          </a:xfrm>
          <a:prstGeom prst="straightConnector1">
            <a:avLst/>
          </a:prstGeom>
          <a:ln w="76200">
            <a:solidFill>
              <a:srgbClr val="FF9349"/>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87A4804-B667-4A8D-8172-51AEB1ACF137}"/>
              </a:ext>
            </a:extLst>
          </p:cNvPr>
          <p:cNvSpPr txBox="1"/>
          <p:nvPr/>
        </p:nvSpPr>
        <p:spPr>
          <a:xfrm>
            <a:off x="4331739" y="5473505"/>
            <a:ext cx="440929"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or</a:t>
            </a:r>
          </a:p>
        </p:txBody>
      </p:sp>
      <p:sp>
        <p:nvSpPr>
          <p:cNvPr id="24" name="TextBox 23">
            <a:extLst>
              <a:ext uri="{FF2B5EF4-FFF2-40B4-BE49-F238E27FC236}">
                <a16:creationId xmlns:a16="http://schemas.microsoft.com/office/drawing/2014/main" id="{08FC5DD2-2E7D-47CC-A735-ED80F33FB0AC}"/>
              </a:ext>
            </a:extLst>
          </p:cNvPr>
          <p:cNvSpPr txBox="1"/>
          <p:nvPr/>
        </p:nvSpPr>
        <p:spPr>
          <a:xfrm>
            <a:off x="4196652" y="5105085"/>
            <a:ext cx="440929"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or</a:t>
            </a:r>
          </a:p>
        </p:txBody>
      </p:sp>
    </p:spTree>
    <p:extLst>
      <p:ext uri="{BB962C8B-B14F-4D97-AF65-F5344CB8AC3E}">
        <p14:creationId xmlns:p14="http://schemas.microsoft.com/office/powerpoint/2010/main" val="227834707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5948A4-B1CE-4771-A72A-1FDFD5B42CF3}"/>
              </a:ext>
            </a:extLst>
          </p:cNvPr>
          <p:cNvSpPr>
            <a:spLocks noGrp="1"/>
          </p:cNvSpPr>
          <p:nvPr>
            <p:ph type="title"/>
          </p:nvPr>
        </p:nvSpPr>
        <p:spPr/>
        <p:txBody>
          <a:bodyPr/>
          <a:lstStyle/>
          <a:p>
            <a:r>
              <a:rPr lang="en-US" dirty="0"/>
              <a:t>Code-free prepare &amp; transform data</a:t>
            </a:r>
          </a:p>
        </p:txBody>
      </p:sp>
      <p:sp>
        <p:nvSpPr>
          <p:cNvPr id="4" name="Text Placeholder 3">
            <a:extLst>
              <a:ext uri="{FF2B5EF4-FFF2-40B4-BE49-F238E27FC236}">
                <a16:creationId xmlns:a16="http://schemas.microsoft.com/office/drawing/2014/main" id="{4D0C7A08-232E-446A-BFA2-06C37DB1ACAF}"/>
              </a:ext>
            </a:extLst>
          </p:cNvPr>
          <p:cNvSpPr>
            <a:spLocks noGrp="1"/>
          </p:cNvSpPr>
          <p:nvPr>
            <p:ph type="body" sz="quarter" idx="4294967295"/>
          </p:nvPr>
        </p:nvSpPr>
        <p:spPr>
          <a:xfrm>
            <a:off x="296545" y="1352165"/>
            <a:ext cx="4230688" cy="865173"/>
          </a:xfrm>
        </p:spPr>
        <p:txBody>
          <a:bodyPr/>
          <a:lstStyle/>
          <a:p>
            <a:pPr marL="0" indent="0">
              <a:lnSpc>
                <a:spcPct val="150000"/>
              </a:lnSpc>
              <a:spcAft>
                <a:spcPts val="600"/>
              </a:spcAft>
              <a:buNone/>
            </a:pPr>
            <a:r>
              <a:rPr lang="en-US" sz="1800" b="1" dirty="0">
                <a:solidFill>
                  <a:schemeClr val="tx2"/>
                </a:solidFill>
                <a:latin typeface="+mj-lt"/>
              </a:rPr>
              <a:t>Mapping dataflow</a:t>
            </a:r>
          </a:p>
          <a:p>
            <a:pPr marL="0" indent="0">
              <a:lnSpc>
                <a:spcPct val="150000"/>
              </a:lnSpc>
              <a:spcAft>
                <a:spcPts val="600"/>
              </a:spcAft>
              <a:buNone/>
            </a:pPr>
            <a:r>
              <a:rPr lang="en-US" sz="1600" dirty="0">
                <a:solidFill>
                  <a:schemeClr val="tx1"/>
                </a:solidFill>
              </a:rPr>
              <a:t>Code free data transformation @scale</a:t>
            </a:r>
            <a:endParaRPr lang="en-US" sz="2000" dirty="0">
              <a:solidFill>
                <a:schemeClr val="tx1"/>
              </a:solidFill>
            </a:endParaRPr>
          </a:p>
        </p:txBody>
      </p:sp>
      <p:pic>
        <p:nvPicPr>
          <p:cNvPr id="12" name="Picture 11">
            <a:extLst>
              <a:ext uri="{FF2B5EF4-FFF2-40B4-BE49-F238E27FC236}">
                <a16:creationId xmlns:a16="http://schemas.microsoft.com/office/drawing/2014/main" id="{6BDEEC8F-31FA-4F6B-8EBB-2761293CCF34}"/>
              </a:ext>
            </a:extLst>
          </p:cNvPr>
          <p:cNvPicPr>
            <a:picLocks noChangeAspect="1"/>
          </p:cNvPicPr>
          <p:nvPr/>
        </p:nvPicPr>
        <p:blipFill>
          <a:blip r:embed="rId3"/>
          <a:stretch>
            <a:fillRect/>
          </a:stretch>
        </p:blipFill>
        <p:spPr>
          <a:xfrm>
            <a:off x="296545" y="2480258"/>
            <a:ext cx="5717060" cy="3213101"/>
          </a:xfrm>
          <a:prstGeom prst="rect">
            <a:avLst/>
          </a:prstGeom>
          <a:ln>
            <a:solidFill>
              <a:schemeClr val="bg2">
                <a:lumMod val="50000"/>
              </a:schemeClr>
            </a:solidFill>
          </a:ln>
          <a:effectLst/>
        </p:spPr>
      </p:pic>
      <p:sp>
        <p:nvSpPr>
          <p:cNvPr id="15" name="Text Placeholder 3">
            <a:extLst>
              <a:ext uri="{FF2B5EF4-FFF2-40B4-BE49-F238E27FC236}">
                <a16:creationId xmlns:a16="http://schemas.microsoft.com/office/drawing/2014/main" id="{250E5CDA-27D4-4F1C-AFB6-424CB7927C0B}"/>
              </a:ext>
            </a:extLst>
          </p:cNvPr>
          <p:cNvSpPr txBox="1">
            <a:spLocks/>
          </p:cNvSpPr>
          <p:nvPr/>
        </p:nvSpPr>
        <p:spPr>
          <a:xfrm>
            <a:off x="6460359" y="1352165"/>
            <a:ext cx="4231301" cy="865173"/>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50000"/>
              </a:lnSpc>
              <a:spcBef>
                <a:spcPts val="0"/>
              </a:spcBef>
              <a:spcAft>
                <a:spcPts val="600"/>
              </a:spcAft>
              <a:buClrTx/>
              <a:buSzPct val="90000"/>
              <a:buFont typeface="Wingdings" panose="05000000000000000000" pitchFamily="2" charset="2"/>
              <a:buNone/>
              <a:tabLst/>
              <a:defRPr/>
            </a:pPr>
            <a:r>
              <a:rPr kumimoji="0" lang="en-US" sz="1800" b="1" i="0" u="none" strike="noStrike" kern="1200" cap="none" spc="0" normalizeH="0" baseline="0" noProof="0" dirty="0">
                <a:ln>
                  <a:noFill/>
                </a:ln>
                <a:solidFill>
                  <a:srgbClr val="2F2F2F"/>
                </a:solidFill>
                <a:effectLst/>
                <a:uLnTx/>
                <a:uFillTx/>
                <a:latin typeface="Segoe UI Semibold"/>
                <a:ea typeface="+mn-ea"/>
                <a:cs typeface="+mn-cs"/>
              </a:rPr>
              <a:t>Wrangling dataflow</a:t>
            </a:r>
          </a:p>
          <a:p>
            <a:pPr marL="0" marR="0" lvl="0" indent="0" algn="l" defTabSz="914192" rtl="0" eaLnBrk="1" fontAlgn="auto" latinLnBrk="0" hangingPunct="1">
              <a:lnSpc>
                <a:spcPct val="15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Code free data preparation @scale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4" name="Picture 13">
            <a:extLst>
              <a:ext uri="{FF2B5EF4-FFF2-40B4-BE49-F238E27FC236}">
                <a16:creationId xmlns:a16="http://schemas.microsoft.com/office/drawing/2014/main" id="{E8C2B0F6-6092-4C87-82DA-A442B2782224}"/>
              </a:ext>
            </a:extLst>
          </p:cNvPr>
          <p:cNvPicPr>
            <a:picLocks noChangeAspect="1"/>
          </p:cNvPicPr>
          <p:nvPr/>
        </p:nvPicPr>
        <p:blipFill rotWithShape="1">
          <a:blip r:embed="rId4"/>
          <a:srcRect l="4558" t="9152" b="7265"/>
          <a:stretch/>
        </p:blipFill>
        <p:spPr>
          <a:xfrm>
            <a:off x="6460359" y="2480258"/>
            <a:ext cx="5268556" cy="3213101"/>
          </a:xfrm>
          <a:prstGeom prst="rect">
            <a:avLst/>
          </a:prstGeom>
          <a:ln>
            <a:solidFill>
              <a:schemeClr val="bg2">
                <a:lumMod val="50000"/>
              </a:schemeClr>
            </a:solidFill>
          </a:ln>
          <a:effectLst/>
        </p:spPr>
      </p:pic>
    </p:spTree>
    <p:extLst>
      <p:ext uri="{BB962C8B-B14F-4D97-AF65-F5344CB8AC3E}">
        <p14:creationId xmlns:p14="http://schemas.microsoft.com/office/powerpoint/2010/main" val="20865360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2036027"/>
            <a:ext cx="5510784" cy="1495794"/>
          </a:xfrm>
        </p:spPr>
        <p:txBody>
          <a:bodyPr/>
          <a:lstStyle/>
          <a:p>
            <a:r>
              <a:rPr lang="en-US" dirty="0"/>
              <a:t>Ingest, store, explore, and prepare your data</a:t>
            </a:r>
            <a:br>
              <a:rPr lang="en-US" dirty="0"/>
            </a:br>
            <a:r>
              <a:rPr lang="en-US" dirty="0">
                <a:solidFill>
                  <a:srgbClr val="000000"/>
                </a:solidFill>
                <a:latin typeface="Segoe UI"/>
              </a:rPr>
              <a:t>Demo</a:t>
            </a:r>
            <a:endParaRPr lang="en-US" dirty="0"/>
          </a:p>
        </p:txBody>
      </p:sp>
      <p:sp>
        <p:nvSpPr>
          <p:cNvPr id="4" name="Text Placeholder 3"/>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980000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A0ECE-8016-4751-8FF0-5D99B800B0FB}"/>
              </a:ext>
            </a:extLst>
          </p:cNvPr>
          <p:cNvSpPr>
            <a:spLocks noGrp="1"/>
          </p:cNvSpPr>
          <p:nvPr>
            <p:ph type="title"/>
          </p:nvPr>
        </p:nvSpPr>
        <p:spPr>
          <a:xfrm>
            <a:off x="590868" y="286488"/>
            <a:ext cx="11018520" cy="553998"/>
          </a:xfrm>
        </p:spPr>
        <p:txBody>
          <a:bodyPr/>
          <a:lstStyle/>
          <a:p>
            <a:r>
              <a:rPr lang="en-US" dirty="0"/>
              <a:t>Analytics using Azure Synapse</a:t>
            </a:r>
          </a:p>
        </p:txBody>
      </p:sp>
      <p:sp>
        <p:nvSpPr>
          <p:cNvPr id="60" name="Rectangle 59">
            <a:extLst>
              <a:ext uri="{FF2B5EF4-FFF2-40B4-BE49-F238E27FC236}">
                <a16:creationId xmlns:a16="http://schemas.microsoft.com/office/drawing/2014/main" id="{F7BC1785-E638-4204-B3B0-F491B8D83246}"/>
              </a:ext>
            </a:extLst>
          </p:cNvPr>
          <p:cNvSpPr/>
          <p:nvPr/>
        </p:nvSpPr>
        <p:spPr bwMode="auto">
          <a:xfrm>
            <a:off x="1898633" y="2224351"/>
            <a:ext cx="9991759" cy="43399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70C3"/>
              </a:solidFill>
              <a:effectLst/>
              <a:uLnTx/>
              <a:uFillTx/>
              <a:latin typeface="Segoe UI"/>
              <a:ea typeface="+mn-ea"/>
              <a:cs typeface="+mn-cs"/>
            </a:endParaRPr>
          </a:p>
        </p:txBody>
      </p:sp>
      <p:grpSp>
        <p:nvGrpSpPr>
          <p:cNvPr id="61" name="Group 60">
            <a:extLst>
              <a:ext uri="{FF2B5EF4-FFF2-40B4-BE49-F238E27FC236}">
                <a16:creationId xmlns:a16="http://schemas.microsoft.com/office/drawing/2014/main" id="{A4540135-50D0-42B6-A204-06DBE72C00E9}"/>
              </a:ext>
            </a:extLst>
          </p:cNvPr>
          <p:cNvGrpSpPr/>
          <p:nvPr/>
        </p:nvGrpSpPr>
        <p:grpSpPr>
          <a:xfrm>
            <a:off x="2090395" y="2306586"/>
            <a:ext cx="7232966" cy="3139907"/>
            <a:chOff x="1115729" y="2187385"/>
            <a:chExt cx="7655325" cy="3311529"/>
          </a:xfrm>
        </p:grpSpPr>
        <p:sp>
          <p:nvSpPr>
            <p:cNvPr id="62" name="Rectangle 61">
              <a:extLst>
                <a:ext uri="{FF2B5EF4-FFF2-40B4-BE49-F238E27FC236}">
                  <a16:creationId xmlns:a16="http://schemas.microsoft.com/office/drawing/2014/main" id="{425C7CAD-93AF-4155-9C03-032B8EB1ED48}"/>
                </a:ext>
              </a:extLst>
            </p:cNvPr>
            <p:cNvSpPr/>
            <p:nvPr/>
          </p:nvSpPr>
          <p:spPr bwMode="auto">
            <a:xfrm>
              <a:off x="1116434" y="2454682"/>
              <a:ext cx="7654620" cy="30442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63" name="Rectangle 62">
              <a:extLst>
                <a:ext uri="{FF2B5EF4-FFF2-40B4-BE49-F238E27FC236}">
                  <a16:creationId xmlns:a16="http://schemas.microsoft.com/office/drawing/2014/main" id="{15899556-721E-4840-948E-4B6749A083C5}"/>
                </a:ext>
              </a:extLst>
            </p:cNvPr>
            <p:cNvSpPr/>
            <p:nvPr/>
          </p:nvSpPr>
          <p:spPr bwMode="auto">
            <a:xfrm>
              <a:off x="1115729" y="2187385"/>
              <a:ext cx="1820290" cy="2771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Azure Synapse</a:t>
              </a:r>
            </a:p>
          </p:txBody>
        </p:sp>
      </p:grpSp>
      <p:sp>
        <p:nvSpPr>
          <p:cNvPr id="64" name="Rectangle 63">
            <a:extLst>
              <a:ext uri="{FF2B5EF4-FFF2-40B4-BE49-F238E27FC236}">
                <a16:creationId xmlns:a16="http://schemas.microsoft.com/office/drawing/2014/main" id="{D8999A6F-6A82-4419-9138-6A4378ECC4B7}"/>
              </a:ext>
            </a:extLst>
          </p:cNvPr>
          <p:cNvSpPr/>
          <p:nvPr/>
        </p:nvSpPr>
        <p:spPr bwMode="auto">
          <a:xfrm>
            <a:off x="2200248" y="3097473"/>
            <a:ext cx="7018405" cy="2228964"/>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Platform</a:t>
            </a:r>
          </a:p>
        </p:txBody>
      </p:sp>
      <p:sp>
        <p:nvSpPr>
          <p:cNvPr id="97" name="Rectangle 96">
            <a:extLst>
              <a:ext uri="{FF2B5EF4-FFF2-40B4-BE49-F238E27FC236}">
                <a16:creationId xmlns:a16="http://schemas.microsoft.com/office/drawing/2014/main" id="{ED65277E-77F5-497F-A6A4-C23F72538D37}"/>
              </a:ext>
            </a:extLst>
          </p:cNvPr>
          <p:cNvSpPr/>
          <p:nvPr/>
        </p:nvSpPr>
        <p:spPr bwMode="auto">
          <a:xfrm>
            <a:off x="3296619" y="4782499"/>
            <a:ext cx="1523410" cy="41388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METASTORE</a:t>
            </a:r>
          </a:p>
        </p:txBody>
      </p:sp>
      <p:sp>
        <p:nvSpPr>
          <p:cNvPr id="98" name="Rectangle 97">
            <a:extLst>
              <a:ext uri="{FF2B5EF4-FFF2-40B4-BE49-F238E27FC236}">
                <a16:creationId xmlns:a16="http://schemas.microsoft.com/office/drawing/2014/main" id="{AD1A1378-9324-4DD0-8E7C-062C35AF126C}"/>
              </a:ext>
            </a:extLst>
          </p:cNvPr>
          <p:cNvSpPr/>
          <p:nvPr/>
        </p:nvSpPr>
        <p:spPr bwMode="auto">
          <a:xfrm>
            <a:off x="3296619" y="3746033"/>
            <a:ext cx="1523409" cy="40817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SECURITY</a:t>
            </a:r>
          </a:p>
        </p:txBody>
      </p:sp>
      <p:sp>
        <p:nvSpPr>
          <p:cNvPr id="99" name="Rectangle 98">
            <a:extLst>
              <a:ext uri="{FF2B5EF4-FFF2-40B4-BE49-F238E27FC236}">
                <a16:creationId xmlns:a16="http://schemas.microsoft.com/office/drawing/2014/main" id="{CBCC81F6-938E-43BC-BD6A-245430793BD8}"/>
              </a:ext>
            </a:extLst>
          </p:cNvPr>
          <p:cNvSpPr/>
          <p:nvPr/>
        </p:nvSpPr>
        <p:spPr bwMode="auto">
          <a:xfrm>
            <a:off x="3296619" y="3224941"/>
            <a:ext cx="1523409" cy="41388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MANAGEMENT</a:t>
            </a:r>
          </a:p>
        </p:txBody>
      </p:sp>
      <p:sp>
        <p:nvSpPr>
          <p:cNvPr id="100" name="Rectangle 99">
            <a:extLst>
              <a:ext uri="{FF2B5EF4-FFF2-40B4-BE49-F238E27FC236}">
                <a16:creationId xmlns:a16="http://schemas.microsoft.com/office/drawing/2014/main" id="{A8BC269B-BAAB-4510-83F5-B44199DA7B97}"/>
              </a:ext>
            </a:extLst>
          </p:cNvPr>
          <p:cNvSpPr/>
          <p:nvPr/>
        </p:nvSpPr>
        <p:spPr bwMode="auto">
          <a:xfrm>
            <a:off x="3296619" y="4261409"/>
            <a:ext cx="1523409" cy="41388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MONITORING</a:t>
            </a:r>
          </a:p>
        </p:txBody>
      </p:sp>
      <p:cxnSp>
        <p:nvCxnSpPr>
          <p:cNvPr id="101" name="Straight Connector 100">
            <a:extLst>
              <a:ext uri="{FF2B5EF4-FFF2-40B4-BE49-F238E27FC236}">
                <a16:creationId xmlns:a16="http://schemas.microsoft.com/office/drawing/2014/main" id="{3644E010-1A35-4198-A84A-F046ECFB819D}"/>
              </a:ext>
              <a:ext uri="{C183D7F6-B498-43B3-948B-1728B52AA6E4}">
                <adec:decorative xmlns:adec="http://schemas.microsoft.com/office/drawing/2017/decorative" val="1"/>
              </a:ext>
            </a:extLst>
          </p:cNvPr>
          <p:cNvCxnSpPr>
            <a:cxnSpLocks/>
          </p:cNvCxnSpPr>
          <p:nvPr/>
        </p:nvCxnSpPr>
        <p:spPr>
          <a:xfrm>
            <a:off x="3131677" y="3224941"/>
            <a:ext cx="0" cy="1971444"/>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27D63F7D-B1A9-4107-9F37-23AB30238CED}"/>
              </a:ext>
            </a:extLst>
          </p:cNvPr>
          <p:cNvSpPr/>
          <p:nvPr/>
        </p:nvSpPr>
        <p:spPr bwMode="auto">
          <a:xfrm>
            <a:off x="4963016" y="4951053"/>
            <a:ext cx="3980957" cy="2453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DATA INTEGRATION</a:t>
            </a:r>
          </a:p>
        </p:txBody>
      </p:sp>
      <p:grpSp>
        <p:nvGrpSpPr>
          <p:cNvPr id="103" name="Group 102">
            <a:extLst>
              <a:ext uri="{FF2B5EF4-FFF2-40B4-BE49-F238E27FC236}">
                <a16:creationId xmlns:a16="http://schemas.microsoft.com/office/drawing/2014/main" id="{36EF8D6F-689C-4C0D-ABF1-0CED1B2D8EE5}"/>
              </a:ext>
            </a:extLst>
          </p:cNvPr>
          <p:cNvGrpSpPr/>
          <p:nvPr/>
        </p:nvGrpSpPr>
        <p:grpSpPr>
          <a:xfrm>
            <a:off x="6981653" y="4437029"/>
            <a:ext cx="1962321" cy="465360"/>
            <a:chOff x="5911431" y="4135704"/>
            <a:chExt cx="2076908" cy="490796"/>
          </a:xfrm>
        </p:grpSpPr>
        <p:sp>
          <p:nvSpPr>
            <p:cNvPr id="104" name="Rectangle 103">
              <a:extLst>
                <a:ext uri="{FF2B5EF4-FFF2-40B4-BE49-F238E27FC236}">
                  <a16:creationId xmlns:a16="http://schemas.microsoft.com/office/drawing/2014/main" id="{69750CB4-F420-41E9-93D7-19F6270C280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5" name="Picture 4">
              <a:extLst>
                <a:ext uri="{FF2B5EF4-FFF2-40B4-BE49-F238E27FC236}">
                  <a16:creationId xmlns:a16="http://schemas.microsoft.com/office/drawing/2014/main" id="{A7DC6830-A26B-41BA-BA7B-4BFD83E142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106" name="Rectangle 105">
            <a:extLst>
              <a:ext uri="{FF2B5EF4-FFF2-40B4-BE49-F238E27FC236}">
                <a16:creationId xmlns:a16="http://schemas.microsoft.com/office/drawing/2014/main" id="{B7D59500-A999-4459-B011-9A9200A7FC2C}"/>
              </a:ext>
            </a:extLst>
          </p:cNvPr>
          <p:cNvSpPr/>
          <p:nvPr/>
        </p:nvSpPr>
        <p:spPr bwMode="auto">
          <a:xfrm>
            <a:off x="4963017" y="4439125"/>
            <a:ext cx="1970004" cy="46536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SQL</a:t>
            </a:r>
          </a:p>
        </p:txBody>
      </p:sp>
      <p:sp>
        <p:nvSpPr>
          <p:cNvPr id="107" name="TextBox 106">
            <a:extLst>
              <a:ext uri="{FF2B5EF4-FFF2-40B4-BE49-F238E27FC236}">
                <a16:creationId xmlns:a16="http://schemas.microsoft.com/office/drawing/2014/main" id="{DD9DEEA8-5116-4691-AF97-C72244764725}"/>
              </a:ext>
            </a:extLst>
          </p:cNvPr>
          <p:cNvSpPr txBox="1"/>
          <p:nvPr/>
        </p:nvSpPr>
        <p:spPr>
          <a:xfrm>
            <a:off x="4963016" y="4244366"/>
            <a:ext cx="2266921" cy="146096"/>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Analytics Runtimes</a:t>
            </a:r>
          </a:p>
        </p:txBody>
      </p:sp>
      <p:sp>
        <p:nvSpPr>
          <p:cNvPr id="108" name="Rectangle 107">
            <a:extLst>
              <a:ext uri="{FF2B5EF4-FFF2-40B4-BE49-F238E27FC236}">
                <a16:creationId xmlns:a16="http://schemas.microsoft.com/office/drawing/2014/main" id="{0673298B-CDD4-4FDD-A623-8946694A3329}"/>
              </a:ext>
            </a:extLst>
          </p:cNvPr>
          <p:cNvSpPr/>
          <p:nvPr/>
        </p:nvSpPr>
        <p:spPr bwMode="auto">
          <a:xfrm>
            <a:off x="4963017" y="3900355"/>
            <a:ext cx="1970004" cy="2453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PROVISIONED</a:t>
            </a:r>
          </a:p>
        </p:txBody>
      </p:sp>
      <p:sp>
        <p:nvSpPr>
          <p:cNvPr id="109" name="Rectangle 108">
            <a:extLst>
              <a:ext uri="{FF2B5EF4-FFF2-40B4-BE49-F238E27FC236}">
                <a16:creationId xmlns:a16="http://schemas.microsoft.com/office/drawing/2014/main" id="{9EBD6560-7BE3-4FB3-BD93-8B77C395518C}"/>
              </a:ext>
            </a:extLst>
          </p:cNvPr>
          <p:cNvSpPr/>
          <p:nvPr/>
        </p:nvSpPr>
        <p:spPr bwMode="auto">
          <a:xfrm>
            <a:off x="6981652" y="3900355"/>
            <a:ext cx="1962321" cy="245333"/>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ON-DEMAND</a:t>
            </a:r>
          </a:p>
        </p:txBody>
      </p:sp>
      <p:sp>
        <p:nvSpPr>
          <p:cNvPr id="110" name="TextBox 109">
            <a:extLst>
              <a:ext uri="{FF2B5EF4-FFF2-40B4-BE49-F238E27FC236}">
                <a16:creationId xmlns:a16="http://schemas.microsoft.com/office/drawing/2014/main" id="{EE455C27-7487-4523-95CA-AD2539868D40}"/>
              </a:ext>
            </a:extLst>
          </p:cNvPr>
          <p:cNvSpPr txBox="1"/>
          <p:nvPr/>
        </p:nvSpPr>
        <p:spPr>
          <a:xfrm>
            <a:off x="4963016" y="3716835"/>
            <a:ext cx="2266921" cy="146096"/>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Form Factors</a:t>
            </a:r>
          </a:p>
        </p:txBody>
      </p:sp>
      <p:sp>
        <p:nvSpPr>
          <p:cNvPr id="111" name="Rectangle 110">
            <a:extLst>
              <a:ext uri="{FF2B5EF4-FFF2-40B4-BE49-F238E27FC236}">
                <a16:creationId xmlns:a16="http://schemas.microsoft.com/office/drawing/2014/main" id="{DC4093FA-E8D7-4917-AF3A-54586B7E497A}"/>
              </a:ext>
            </a:extLst>
          </p:cNvPr>
          <p:cNvSpPr/>
          <p:nvPr/>
        </p:nvSpPr>
        <p:spPr bwMode="auto">
          <a:xfrm>
            <a:off x="4963017" y="3393496"/>
            <a:ext cx="624906" cy="2453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SQL</a:t>
            </a:r>
          </a:p>
        </p:txBody>
      </p:sp>
      <p:sp>
        <p:nvSpPr>
          <p:cNvPr id="112" name="TextBox 111">
            <a:extLst>
              <a:ext uri="{FF2B5EF4-FFF2-40B4-BE49-F238E27FC236}">
                <a16:creationId xmlns:a16="http://schemas.microsoft.com/office/drawing/2014/main" id="{45182AA2-099B-441C-BC6F-1A5815878F2F}"/>
              </a:ext>
            </a:extLst>
          </p:cNvPr>
          <p:cNvSpPr txBox="1"/>
          <p:nvPr/>
        </p:nvSpPr>
        <p:spPr>
          <a:xfrm>
            <a:off x="4963016" y="3204234"/>
            <a:ext cx="2266921" cy="146096"/>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Languages</a:t>
            </a:r>
          </a:p>
        </p:txBody>
      </p:sp>
      <p:sp>
        <p:nvSpPr>
          <p:cNvPr id="113" name="Rectangle 112">
            <a:extLst>
              <a:ext uri="{FF2B5EF4-FFF2-40B4-BE49-F238E27FC236}">
                <a16:creationId xmlns:a16="http://schemas.microsoft.com/office/drawing/2014/main" id="{0B51F257-1DCB-43CE-90FF-E5B790CE986E}"/>
              </a:ext>
            </a:extLst>
          </p:cNvPr>
          <p:cNvSpPr/>
          <p:nvPr/>
        </p:nvSpPr>
        <p:spPr bwMode="auto">
          <a:xfrm>
            <a:off x="5634581" y="3393496"/>
            <a:ext cx="624906" cy="2453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Python</a:t>
            </a:r>
          </a:p>
        </p:txBody>
      </p:sp>
      <p:sp>
        <p:nvSpPr>
          <p:cNvPr id="114" name="Rectangle 113">
            <a:extLst>
              <a:ext uri="{FF2B5EF4-FFF2-40B4-BE49-F238E27FC236}">
                <a16:creationId xmlns:a16="http://schemas.microsoft.com/office/drawing/2014/main" id="{1D5B8A9A-3190-4829-A1D8-4F57650600E5}"/>
              </a:ext>
            </a:extLst>
          </p:cNvPr>
          <p:cNvSpPr/>
          <p:nvPr/>
        </p:nvSpPr>
        <p:spPr bwMode="auto">
          <a:xfrm>
            <a:off x="6308116" y="3393496"/>
            <a:ext cx="624906" cy="2453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.NET</a:t>
            </a:r>
          </a:p>
        </p:txBody>
      </p:sp>
      <p:sp>
        <p:nvSpPr>
          <p:cNvPr id="115" name="Rectangle 114">
            <a:extLst>
              <a:ext uri="{FF2B5EF4-FFF2-40B4-BE49-F238E27FC236}">
                <a16:creationId xmlns:a16="http://schemas.microsoft.com/office/drawing/2014/main" id="{537DA8CC-8E86-445E-904E-A3C72A51A038}"/>
              </a:ext>
            </a:extLst>
          </p:cNvPr>
          <p:cNvSpPr/>
          <p:nvPr/>
        </p:nvSpPr>
        <p:spPr bwMode="auto">
          <a:xfrm>
            <a:off x="6981652" y="3393496"/>
            <a:ext cx="624906" cy="2453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Java</a:t>
            </a:r>
          </a:p>
        </p:txBody>
      </p:sp>
      <p:sp>
        <p:nvSpPr>
          <p:cNvPr id="116" name="Rectangle 115">
            <a:extLst>
              <a:ext uri="{FF2B5EF4-FFF2-40B4-BE49-F238E27FC236}">
                <a16:creationId xmlns:a16="http://schemas.microsoft.com/office/drawing/2014/main" id="{C740D0CA-24CD-4BDE-8868-58ED7BE1651D}"/>
              </a:ext>
            </a:extLst>
          </p:cNvPr>
          <p:cNvSpPr/>
          <p:nvPr/>
        </p:nvSpPr>
        <p:spPr bwMode="auto">
          <a:xfrm>
            <a:off x="7655188" y="3393496"/>
            <a:ext cx="624906" cy="2453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Scala</a:t>
            </a:r>
          </a:p>
        </p:txBody>
      </p:sp>
      <p:sp>
        <p:nvSpPr>
          <p:cNvPr id="117" name="Rectangle 116">
            <a:extLst>
              <a:ext uri="{FF2B5EF4-FFF2-40B4-BE49-F238E27FC236}">
                <a16:creationId xmlns:a16="http://schemas.microsoft.com/office/drawing/2014/main" id="{5FBF5182-4E17-47AC-BFE6-15B251922CBD}"/>
              </a:ext>
            </a:extLst>
          </p:cNvPr>
          <p:cNvSpPr/>
          <p:nvPr/>
        </p:nvSpPr>
        <p:spPr bwMode="auto">
          <a:xfrm>
            <a:off x="8319067" y="3393496"/>
            <a:ext cx="624906" cy="2453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R</a:t>
            </a:r>
          </a:p>
        </p:txBody>
      </p:sp>
      <p:sp>
        <p:nvSpPr>
          <p:cNvPr id="118" name="Rectangle 117">
            <a:extLst>
              <a:ext uri="{FF2B5EF4-FFF2-40B4-BE49-F238E27FC236}">
                <a16:creationId xmlns:a16="http://schemas.microsoft.com/office/drawing/2014/main" id="{86FE56A7-A271-487F-98AB-71E8E5BF18A1}"/>
              </a:ext>
            </a:extLst>
          </p:cNvPr>
          <p:cNvSpPr/>
          <p:nvPr/>
        </p:nvSpPr>
        <p:spPr bwMode="auto">
          <a:xfrm>
            <a:off x="2200248" y="2649273"/>
            <a:ext cx="7018405" cy="366224"/>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Experience</a:t>
            </a:r>
          </a:p>
        </p:txBody>
      </p:sp>
      <p:sp>
        <p:nvSpPr>
          <p:cNvPr id="119" name="TextBox 4">
            <a:extLst>
              <a:ext uri="{FF2B5EF4-FFF2-40B4-BE49-F238E27FC236}">
                <a16:creationId xmlns:a16="http://schemas.microsoft.com/office/drawing/2014/main" id="{88CD5704-5941-4128-8594-6299E3E53659}"/>
              </a:ext>
            </a:extLst>
          </p:cNvPr>
          <p:cNvSpPr txBox="1"/>
          <p:nvPr/>
        </p:nvSpPr>
        <p:spPr>
          <a:xfrm>
            <a:off x="4963016" y="2718192"/>
            <a:ext cx="2411088" cy="217817"/>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Azure Synapse Studio</a:t>
            </a:r>
          </a:p>
        </p:txBody>
      </p:sp>
      <p:cxnSp>
        <p:nvCxnSpPr>
          <p:cNvPr id="120" name="Straight Connector 119">
            <a:extLst>
              <a:ext uri="{FF2B5EF4-FFF2-40B4-BE49-F238E27FC236}">
                <a16:creationId xmlns:a16="http://schemas.microsoft.com/office/drawing/2014/main" id="{D8FF49A0-01C2-409A-8311-1B2CB1289134}"/>
              </a:ext>
              <a:ext uri="{C183D7F6-B498-43B3-948B-1728B52AA6E4}">
                <adec:decorative xmlns:adec="http://schemas.microsoft.com/office/drawing/2017/decorative" val="1"/>
              </a:ext>
            </a:extLst>
          </p:cNvPr>
          <p:cNvCxnSpPr>
            <a:cxnSpLocks/>
          </p:cNvCxnSpPr>
          <p:nvPr/>
        </p:nvCxnSpPr>
        <p:spPr>
          <a:xfrm>
            <a:off x="3131677" y="2727742"/>
            <a:ext cx="0" cy="216536"/>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69DB39C0-8A0F-4932-92F6-55904ECACABA}"/>
              </a:ext>
            </a:extLst>
          </p:cNvPr>
          <p:cNvGrpSpPr/>
          <p:nvPr/>
        </p:nvGrpSpPr>
        <p:grpSpPr>
          <a:xfrm rot="16200000">
            <a:off x="9325023" y="3047923"/>
            <a:ext cx="601813" cy="782291"/>
            <a:chOff x="4053274" y="4916113"/>
            <a:chExt cx="2436090" cy="857006"/>
          </a:xfrm>
        </p:grpSpPr>
        <p:cxnSp>
          <p:nvCxnSpPr>
            <p:cNvPr id="130" name="Straight Connector 129">
              <a:extLst>
                <a:ext uri="{FF2B5EF4-FFF2-40B4-BE49-F238E27FC236}">
                  <a16:creationId xmlns:a16="http://schemas.microsoft.com/office/drawing/2014/main" id="{2380886A-2F51-4A91-B00B-D9C6E630A6A6}"/>
                </a:ext>
              </a:extLst>
            </p:cNvPr>
            <p:cNvCxnSpPr>
              <a:cxnSpLocks/>
            </p:cNvCxnSpPr>
            <p:nvPr/>
          </p:nvCxnSpPr>
          <p:spPr>
            <a:xfrm flipV="1">
              <a:off x="4053274"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AD6212E4-A3B8-4F4C-86D6-D2E05C62496C}"/>
                </a:ext>
              </a:extLst>
            </p:cNvPr>
            <p:cNvCxnSpPr>
              <a:cxnSpLocks/>
            </p:cNvCxnSpPr>
            <p:nvPr/>
          </p:nvCxnSpPr>
          <p:spPr>
            <a:xfrm flipV="1">
              <a:off x="4146264"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C79A5CA6-FBE8-49E6-A33B-3AFF1F72020C}"/>
                </a:ext>
              </a:extLst>
            </p:cNvPr>
            <p:cNvCxnSpPr>
              <a:cxnSpLocks/>
            </p:cNvCxnSpPr>
            <p:nvPr/>
          </p:nvCxnSpPr>
          <p:spPr>
            <a:xfrm flipV="1">
              <a:off x="4239862"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0CB0C25B-6AF9-4400-A597-61BB9EA88381}"/>
                </a:ext>
              </a:extLst>
            </p:cNvPr>
            <p:cNvCxnSpPr>
              <a:cxnSpLocks/>
            </p:cNvCxnSpPr>
            <p:nvPr/>
          </p:nvCxnSpPr>
          <p:spPr>
            <a:xfrm flipV="1">
              <a:off x="4327618"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D0A0556-6104-427B-AE44-F04CC3535635}"/>
                </a:ext>
              </a:extLst>
            </p:cNvPr>
            <p:cNvCxnSpPr>
              <a:cxnSpLocks/>
            </p:cNvCxnSpPr>
            <p:nvPr/>
          </p:nvCxnSpPr>
          <p:spPr>
            <a:xfrm flipV="1">
              <a:off x="4420557"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633E9E62-B11B-4DFF-A818-3A0640D1EC8E}"/>
                </a:ext>
              </a:extLst>
            </p:cNvPr>
            <p:cNvCxnSpPr>
              <a:cxnSpLocks/>
            </p:cNvCxnSpPr>
            <p:nvPr/>
          </p:nvCxnSpPr>
          <p:spPr>
            <a:xfrm flipV="1">
              <a:off x="4505798"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6CA21B1-D819-4E49-8C4E-595707EFED67}"/>
                </a:ext>
              </a:extLst>
            </p:cNvPr>
            <p:cNvCxnSpPr>
              <a:cxnSpLocks/>
            </p:cNvCxnSpPr>
            <p:nvPr/>
          </p:nvCxnSpPr>
          <p:spPr>
            <a:xfrm flipV="1">
              <a:off x="4595679"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DBCF3EC0-2AF2-47C9-87B8-DB38C0683806}"/>
                </a:ext>
              </a:extLst>
            </p:cNvPr>
            <p:cNvCxnSpPr>
              <a:cxnSpLocks/>
            </p:cNvCxnSpPr>
            <p:nvPr/>
          </p:nvCxnSpPr>
          <p:spPr>
            <a:xfrm flipV="1">
              <a:off x="4683807"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4A84F39-4DA7-4BDB-9966-6EE89BDA7D7E}"/>
                </a:ext>
              </a:extLst>
            </p:cNvPr>
            <p:cNvCxnSpPr>
              <a:cxnSpLocks/>
            </p:cNvCxnSpPr>
            <p:nvPr/>
          </p:nvCxnSpPr>
          <p:spPr>
            <a:xfrm flipV="1">
              <a:off x="4776798"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5C010C2-E038-454B-8531-A06D498E4C7A}"/>
                </a:ext>
              </a:extLst>
            </p:cNvPr>
            <p:cNvCxnSpPr>
              <a:cxnSpLocks/>
            </p:cNvCxnSpPr>
            <p:nvPr/>
          </p:nvCxnSpPr>
          <p:spPr>
            <a:xfrm flipV="1">
              <a:off x="4869788"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2F3177C-D5F3-4867-B180-08C228CAA1AB}"/>
                </a:ext>
              </a:extLst>
            </p:cNvPr>
            <p:cNvCxnSpPr>
              <a:cxnSpLocks/>
            </p:cNvCxnSpPr>
            <p:nvPr/>
          </p:nvCxnSpPr>
          <p:spPr>
            <a:xfrm flipV="1">
              <a:off x="4952178"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ED21585-C70A-44FD-8A0D-3421ABD910EE}"/>
                </a:ext>
              </a:extLst>
            </p:cNvPr>
            <p:cNvCxnSpPr>
              <a:cxnSpLocks/>
            </p:cNvCxnSpPr>
            <p:nvPr/>
          </p:nvCxnSpPr>
          <p:spPr>
            <a:xfrm flipV="1">
              <a:off x="5045168"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B3C4ADDF-5319-4ABF-9FC6-8C6CBBA2AE28}"/>
                </a:ext>
              </a:extLst>
            </p:cNvPr>
            <p:cNvCxnSpPr>
              <a:cxnSpLocks/>
            </p:cNvCxnSpPr>
            <p:nvPr/>
          </p:nvCxnSpPr>
          <p:spPr>
            <a:xfrm flipV="1">
              <a:off x="5138766"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2EF4EF5B-348F-4BE2-80A0-9EFEA19D58D3}"/>
                </a:ext>
              </a:extLst>
            </p:cNvPr>
            <p:cNvCxnSpPr>
              <a:cxnSpLocks/>
            </p:cNvCxnSpPr>
            <p:nvPr/>
          </p:nvCxnSpPr>
          <p:spPr>
            <a:xfrm flipV="1">
              <a:off x="5226522"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30F0E124-3A8F-47EB-AE8C-FC700D218311}"/>
                </a:ext>
              </a:extLst>
            </p:cNvPr>
            <p:cNvCxnSpPr>
              <a:cxnSpLocks/>
            </p:cNvCxnSpPr>
            <p:nvPr/>
          </p:nvCxnSpPr>
          <p:spPr>
            <a:xfrm flipV="1">
              <a:off x="5319461"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CF2A778-8852-46A7-AC8C-F8276A5A6DF1}"/>
                </a:ext>
              </a:extLst>
            </p:cNvPr>
            <p:cNvCxnSpPr>
              <a:cxnSpLocks/>
            </p:cNvCxnSpPr>
            <p:nvPr/>
          </p:nvCxnSpPr>
          <p:spPr>
            <a:xfrm flipV="1">
              <a:off x="5404702"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5D9632A4-76E3-4723-82C1-92EA65B8F713}"/>
                </a:ext>
              </a:extLst>
            </p:cNvPr>
            <p:cNvCxnSpPr>
              <a:cxnSpLocks/>
            </p:cNvCxnSpPr>
            <p:nvPr/>
          </p:nvCxnSpPr>
          <p:spPr>
            <a:xfrm flipV="1">
              <a:off x="5494583"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3D2419E0-7A62-4F74-93CA-D33911777618}"/>
                </a:ext>
              </a:extLst>
            </p:cNvPr>
            <p:cNvCxnSpPr>
              <a:cxnSpLocks/>
            </p:cNvCxnSpPr>
            <p:nvPr/>
          </p:nvCxnSpPr>
          <p:spPr>
            <a:xfrm flipV="1">
              <a:off x="5582711"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4BEF70A-941C-41BA-A40E-A55975D56233}"/>
                </a:ext>
              </a:extLst>
            </p:cNvPr>
            <p:cNvCxnSpPr>
              <a:cxnSpLocks/>
            </p:cNvCxnSpPr>
            <p:nvPr/>
          </p:nvCxnSpPr>
          <p:spPr>
            <a:xfrm flipV="1">
              <a:off x="5675702"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0AFC3B6E-A863-49F7-BDEC-E7C0CB3B0B55}"/>
                </a:ext>
              </a:extLst>
            </p:cNvPr>
            <p:cNvCxnSpPr>
              <a:cxnSpLocks/>
            </p:cNvCxnSpPr>
            <p:nvPr/>
          </p:nvCxnSpPr>
          <p:spPr>
            <a:xfrm flipV="1">
              <a:off x="5768692"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2D4C7164-448B-4C75-ABB0-09F2A473F2D9}"/>
                </a:ext>
              </a:extLst>
            </p:cNvPr>
            <p:cNvCxnSpPr>
              <a:cxnSpLocks/>
            </p:cNvCxnSpPr>
            <p:nvPr/>
          </p:nvCxnSpPr>
          <p:spPr>
            <a:xfrm flipV="1">
              <a:off x="5859438"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FBCC5D9A-141C-47C2-AAD0-EA53B5C6715A}"/>
                </a:ext>
              </a:extLst>
            </p:cNvPr>
            <p:cNvCxnSpPr>
              <a:cxnSpLocks/>
            </p:cNvCxnSpPr>
            <p:nvPr/>
          </p:nvCxnSpPr>
          <p:spPr>
            <a:xfrm flipV="1">
              <a:off x="5947194"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B820870-5F86-44A6-B948-73102EC215F9}"/>
                </a:ext>
              </a:extLst>
            </p:cNvPr>
            <p:cNvCxnSpPr>
              <a:cxnSpLocks/>
            </p:cNvCxnSpPr>
            <p:nvPr/>
          </p:nvCxnSpPr>
          <p:spPr>
            <a:xfrm flipV="1">
              <a:off x="6040133"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B9C39F49-8F33-42AC-B889-EB644137501A}"/>
                </a:ext>
              </a:extLst>
            </p:cNvPr>
            <p:cNvCxnSpPr>
              <a:cxnSpLocks/>
            </p:cNvCxnSpPr>
            <p:nvPr/>
          </p:nvCxnSpPr>
          <p:spPr>
            <a:xfrm flipV="1">
              <a:off x="6125374"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A6AFB0A6-23E5-4EDC-A11E-5A428E725673}"/>
                </a:ext>
              </a:extLst>
            </p:cNvPr>
            <p:cNvCxnSpPr>
              <a:cxnSpLocks/>
            </p:cNvCxnSpPr>
            <p:nvPr/>
          </p:nvCxnSpPr>
          <p:spPr>
            <a:xfrm flipV="1">
              <a:off x="6215255"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9EC6DEB4-1442-4E66-B27E-71DFBAC56856}"/>
                </a:ext>
              </a:extLst>
            </p:cNvPr>
            <p:cNvCxnSpPr>
              <a:cxnSpLocks/>
            </p:cNvCxnSpPr>
            <p:nvPr/>
          </p:nvCxnSpPr>
          <p:spPr>
            <a:xfrm flipV="1">
              <a:off x="6318974"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64BB7C88-39FB-4323-AAFD-DD6ABDA60686}"/>
                </a:ext>
              </a:extLst>
            </p:cNvPr>
            <p:cNvCxnSpPr>
              <a:cxnSpLocks/>
            </p:cNvCxnSpPr>
            <p:nvPr/>
          </p:nvCxnSpPr>
          <p:spPr>
            <a:xfrm flipV="1">
              <a:off x="6396374"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4299DD1D-881F-4065-8D23-F18FED57A45A}"/>
                </a:ext>
              </a:extLst>
            </p:cNvPr>
            <p:cNvCxnSpPr>
              <a:cxnSpLocks/>
            </p:cNvCxnSpPr>
            <p:nvPr/>
          </p:nvCxnSpPr>
          <p:spPr>
            <a:xfrm flipV="1">
              <a:off x="6489364"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22" name="Group 121">
            <a:extLst>
              <a:ext uri="{FF2B5EF4-FFF2-40B4-BE49-F238E27FC236}">
                <a16:creationId xmlns:a16="http://schemas.microsoft.com/office/drawing/2014/main" id="{47042CA5-87C0-4401-BFD6-44EF2880E559}"/>
              </a:ext>
            </a:extLst>
          </p:cNvPr>
          <p:cNvGrpSpPr/>
          <p:nvPr/>
        </p:nvGrpSpPr>
        <p:grpSpPr>
          <a:xfrm rot="16200000">
            <a:off x="9325023" y="4113252"/>
            <a:ext cx="601813" cy="782291"/>
            <a:chOff x="4053274" y="4916113"/>
            <a:chExt cx="2436090" cy="857006"/>
          </a:xfrm>
        </p:grpSpPr>
        <p:cxnSp>
          <p:nvCxnSpPr>
            <p:cNvPr id="123" name="Straight Connector 122">
              <a:extLst>
                <a:ext uri="{FF2B5EF4-FFF2-40B4-BE49-F238E27FC236}">
                  <a16:creationId xmlns:a16="http://schemas.microsoft.com/office/drawing/2014/main" id="{4E1F0FF2-8FA3-4FE9-9DE4-1851BB84F113}"/>
                </a:ext>
              </a:extLst>
            </p:cNvPr>
            <p:cNvCxnSpPr>
              <a:cxnSpLocks/>
            </p:cNvCxnSpPr>
            <p:nvPr/>
          </p:nvCxnSpPr>
          <p:spPr>
            <a:xfrm flipV="1">
              <a:off x="4053274"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D435565-57B2-46F9-A287-052E294BF407}"/>
                </a:ext>
              </a:extLst>
            </p:cNvPr>
            <p:cNvCxnSpPr>
              <a:cxnSpLocks/>
            </p:cNvCxnSpPr>
            <p:nvPr/>
          </p:nvCxnSpPr>
          <p:spPr>
            <a:xfrm flipV="1">
              <a:off x="4146264"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182EB4A9-9C59-4034-BFD8-E3F04744871C}"/>
                </a:ext>
              </a:extLst>
            </p:cNvPr>
            <p:cNvCxnSpPr>
              <a:cxnSpLocks/>
            </p:cNvCxnSpPr>
            <p:nvPr/>
          </p:nvCxnSpPr>
          <p:spPr>
            <a:xfrm flipV="1">
              <a:off x="4239862"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60426A8-3BF4-49A0-A467-7D7CE7007A53}"/>
                </a:ext>
              </a:extLst>
            </p:cNvPr>
            <p:cNvCxnSpPr>
              <a:cxnSpLocks/>
            </p:cNvCxnSpPr>
            <p:nvPr/>
          </p:nvCxnSpPr>
          <p:spPr>
            <a:xfrm flipV="1">
              <a:off x="4327618"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3C292C7-4839-4806-B571-0EF63BB35C04}"/>
                </a:ext>
              </a:extLst>
            </p:cNvPr>
            <p:cNvCxnSpPr>
              <a:cxnSpLocks/>
            </p:cNvCxnSpPr>
            <p:nvPr/>
          </p:nvCxnSpPr>
          <p:spPr>
            <a:xfrm flipV="1">
              <a:off x="4420557"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B78DB504-55AE-4D94-A1DF-72A602FCCDBB}"/>
                </a:ext>
              </a:extLst>
            </p:cNvPr>
            <p:cNvCxnSpPr>
              <a:cxnSpLocks/>
            </p:cNvCxnSpPr>
            <p:nvPr/>
          </p:nvCxnSpPr>
          <p:spPr>
            <a:xfrm flipV="1">
              <a:off x="4505798"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DA278FD0-D131-4957-B382-F6545B431BDD}"/>
                </a:ext>
              </a:extLst>
            </p:cNvPr>
            <p:cNvCxnSpPr>
              <a:cxnSpLocks/>
            </p:cNvCxnSpPr>
            <p:nvPr/>
          </p:nvCxnSpPr>
          <p:spPr>
            <a:xfrm flipV="1">
              <a:off x="4595679"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9405E9EC-36BD-427C-B583-E1247A71F262}"/>
                </a:ext>
              </a:extLst>
            </p:cNvPr>
            <p:cNvCxnSpPr>
              <a:cxnSpLocks/>
            </p:cNvCxnSpPr>
            <p:nvPr/>
          </p:nvCxnSpPr>
          <p:spPr>
            <a:xfrm flipV="1">
              <a:off x="4683807"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964F2F6A-31D8-428C-8B0C-54CCBC5363FD}"/>
                </a:ext>
              </a:extLst>
            </p:cNvPr>
            <p:cNvCxnSpPr>
              <a:cxnSpLocks/>
            </p:cNvCxnSpPr>
            <p:nvPr/>
          </p:nvCxnSpPr>
          <p:spPr>
            <a:xfrm flipV="1">
              <a:off x="4776798"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1C589FA8-23E3-4A3F-A311-07A2E0EE205F}"/>
                </a:ext>
              </a:extLst>
            </p:cNvPr>
            <p:cNvCxnSpPr>
              <a:cxnSpLocks/>
            </p:cNvCxnSpPr>
            <p:nvPr/>
          </p:nvCxnSpPr>
          <p:spPr>
            <a:xfrm flipV="1">
              <a:off x="4869788"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D7F5A725-4D4A-4E8E-997A-21B59A71CBE4}"/>
                </a:ext>
              </a:extLst>
            </p:cNvPr>
            <p:cNvCxnSpPr>
              <a:cxnSpLocks/>
            </p:cNvCxnSpPr>
            <p:nvPr/>
          </p:nvCxnSpPr>
          <p:spPr>
            <a:xfrm flipV="1">
              <a:off x="4952178"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4C34E0A8-8FFD-4409-8D0E-BB66F2592A93}"/>
                </a:ext>
              </a:extLst>
            </p:cNvPr>
            <p:cNvCxnSpPr>
              <a:cxnSpLocks/>
            </p:cNvCxnSpPr>
            <p:nvPr/>
          </p:nvCxnSpPr>
          <p:spPr>
            <a:xfrm flipV="1">
              <a:off x="5045168"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09671B51-6C31-4BF2-9C0E-75AD32C89AE2}"/>
                </a:ext>
              </a:extLst>
            </p:cNvPr>
            <p:cNvCxnSpPr>
              <a:cxnSpLocks/>
            </p:cNvCxnSpPr>
            <p:nvPr/>
          </p:nvCxnSpPr>
          <p:spPr>
            <a:xfrm flipV="1">
              <a:off x="5138766"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5D85E08C-B574-4572-AD50-5730D8920CD5}"/>
                </a:ext>
              </a:extLst>
            </p:cNvPr>
            <p:cNvCxnSpPr>
              <a:cxnSpLocks/>
            </p:cNvCxnSpPr>
            <p:nvPr/>
          </p:nvCxnSpPr>
          <p:spPr>
            <a:xfrm flipV="1">
              <a:off x="5226522"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3337B340-172D-42AF-9F1B-184677AB8F2E}"/>
                </a:ext>
              </a:extLst>
            </p:cNvPr>
            <p:cNvCxnSpPr>
              <a:cxnSpLocks/>
            </p:cNvCxnSpPr>
            <p:nvPr/>
          </p:nvCxnSpPr>
          <p:spPr>
            <a:xfrm flipV="1">
              <a:off x="5319461"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A4D29596-7709-4FB1-BA63-003897BC1ED2}"/>
                </a:ext>
              </a:extLst>
            </p:cNvPr>
            <p:cNvCxnSpPr>
              <a:cxnSpLocks/>
            </p:cNvCxnSpPr>
            <p:nvPr/>
          </p:nvCxnSpPr>
          <p:spPr>
            <a:xfrm flipV="1">
              <a:off x="5404702"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48C79A15-89BE-4E3A-B1A1-3A36DC7114A7}"/>
                </a:ext>
              </a:extLst>
            </p:cNvPr>
            <p:cNvCxnSpPr>
              <a:cxnSpLocks/>
            </p:cNvCxnSpPr>
            <p:nvPr/>
          </p:nvCxnSpPr>
          <p:spPr>
            <a:xfrm flipV="1">
              <a:off x="5494583"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C97074E7-83E5-4110-8C04-2E3834C398CA}"/>
                </a:ext>
              </a:extLst>
            </p:cNvPr>
            <p:cNvCxnSpPr>
              <a:cxnSpLocks/>
            </p:cNvCxnSpPr>
            <p:nvPr/>
          </p:nvCxnSpPr>
          <p:spPr>
            <a:xfrm flipV="1">
              <a:off x="5582711"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6F1E555D-03B6-4150-994C-BDBE21D0020B}"/>
                </a:ext>
              </a:extLst>
            </p:cNvPr>
            <p:cNvCxnSpPr>
              <a:cxnSpLocks/>
            </p:cNvCxnSpPr>
            <p:nvPr/>
          </p:nvCxnSpPr>
          <p:spPr>
            <a:xfrm flipV="1">
              <a:off x="5675702"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6B78D61B-5AAF-4C13-ABC1-A78DE200436C}"/>
                </a:ext>
              </a:extLst>
            </p:cNvPr>
            <p:cNvCxnSpPr>
              <a:cxnSpLocks/>
            </p:cNvCxnSpPr>
            <p:nvPr/>
          </p:nvCxnSpPr>
          <p:spPr>
            <a:xfrm flipV="1">
              <a:off x="5768692"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818D2A5-68E7-487B-A286-70B014429A3E}"/>
                </a:ext>
              </a:extLst>
            </p:cNvPr>
            <p:cNvCxnSpPr>
              <a:cxnSpLocks/>
            </p:cNvCxnSpPr>
            <p:nvPr/>
          </p:nvCxnSpPr>
          <p:spPr>
            <a:xfrm flipV="1">
              <a:off x="5859438"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9C0E6556-0138-4C02-AFDD-4C33C9613DFF}"/>
                </a:ext>
              </a:extLst>
            </p:cNvPr>
            <p:cNvCxnSpPr>
              <a:cxnSpLocks/>
            </p:cNvCxnSpPr>
            <p:nvPr/>
          </p:nvCxnSpPr>
          <p:spPr>
            <a:xfrm flipV="1">
              <a:off x="5947194"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909BB2D0-4191-4FD6-BFAE-0870BD6075B5}"/>
                </a:ext>
              </a:extLst>
            </p:cNvPr>
            <p:cNvCxnSpPr>
              <a:cxnSpLocks/>
            </p:cNvCxnSpPr>
            <p:nvPr/>
          </p:nvCxnSpPr>
          <p:spPr>
            <a:xfrm flipV="1">
              <a:off x="6040133"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580A2FE-3986-44A0-8FD8-3B23D74B90E3}"/>
                </a:ext>
              </a:extLst>
            </p:cNvPr>
            <p:cNvCxnSpPr>
              <a:cxnSpLocks/>
            </p:cNvCxnSpPr>
            <p:nvPr/>
          </p:nvCxnSpPr>
          <p:spPr>
            <a:xfrm flipV="1">
              <a:off x="6125374"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5E306358-0359-4658-93FD-D29D37409244}"/>
                </a:ext>
              </a:extLst>
            </p:cNvPr>
            <p:cNvCxnSpPr>
              <a:cxnSpLocks/>
            </p:cNvCxnSpPr>
            <p:nvPr/>
          </p:nvCxnSpPr>
          <p:spPr>
            <a:xfrm flipV="1">
              <a:off x="6215255"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832A26D7-936F-4946-895A-43D10449A962}"/>
                </a:ext>
              </a:extLst>
            </p:cNvPr>
            <p:cNvCxnSpPr>
              <a:cxnSpLocks/>
            </p:cNvCxnSpPr>
            <p:nvPr/>
          </p:nvCxnSpPr>
          <p:spPr>
            <a:xfrm flipV="1">
              <a:off x="6318974"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794669E9-369B-4847-9425-16D9E3FED883}"/>
                </a:ext>
              </a:extLst>
            </p:cNvPr>
            <p:cNvCxnSpPr>
              <a:cxnSpLocks/>
            </p:cNvCxnSpPr>
            <p:nvPr/>
          </p:nvCxnSpPr>
          <p:spPr>
            <a:xfrm flipV="1">
              <a:off x="6396374"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BECF91A2-991A-4390-A3FF-BDE414CF4EB6}"/>
                </a:ext>
              </a:extLst>
            </p:cNvPr>
            <p:cNvCxnSpPr>
              <a:cxnSpLocks/>
            </p:cNvCxnSpPr>
            <p:nvPr/>
          </p:nvCxnSpPr>
          <p:spPr>
            <a:xfrm flipV="1">
              <a:off x="6489364"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237" name="Power BI" descr="Power BI">
            <a:extLst>
              <a:ext uri="{FF2B5EF4-FFF2-40B4-BE49-F238E27FC236}">
                <a16:creationId xmlns:a16="http://schemas.microsoft.com/office/drawing/2014/main" id="{21F19FC9-F01A-4971-A12C-2A35F853AC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73762" y="2902752"/>
            <a:ext cx="941689" cy="1014047"/>
          </a:xfrm>
          <a:prstGeom prst="rect">
            <a:avLst/>
          </a:prstGeom>
        </p:spPr>
      </p:pic>
      <p:sp>
        <p:nvSpPr>
          <p:cNvPr id="238" name="TextBox 237">
            <a:extLst>
              <a:ext uri="{FF2B5EF4-FFF2-40B4-BE49-F238E27FC236}">
                <a16:creationId xmlns:a16="http://schemas.microsoft.com/office/drawing/2014/main" id="{7221DA0F-3CAF-4EEA-A2FB-4F43736863BF}"/>
              </a:ext>
            </a:extLst>
          </p:cNvPr>
          <p:cNvSpPr txBox="1"/>
          <p:nvPr/>
        </p:nvSpPr>
        <p:spPr>
          <a:xfrm>
            <a:off x="10239010" y="3836296"/>
            <a:ext cx="611193"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Power BI</a:t>
            </a:r>
          </a:p>
        </p:txBody>
      </p:sp>
      <p:pic>
        <p:nvPicPr>
          <p:cNvPr id="239" name="Picture 2" descr="Image result for azure machine learning logo">
            <a:extLst>
              <a:ext uri="{FF2B5EF4-FFF2-40B4-BE49-F238E27FC236}">
                <a16:creationId xmlns:a16="http://schemas.microsoft.com/office/drawing/2014/main" id="{27E0E0F3-0024-487C-BF78-82CBD25820E3}"/>
              </a:ext>
            </a:extLst>
          </p:cNvPr>
          <p:cNvPicPr>
            <a:picLocks noChangeAspect="1" noChangeArrowheads="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backgroundRemoval t="0" b="99200" l="8889" r="98889">
                        <a14:foregroundMark x1="43778" y1="10400" x2="28889" y2="81600"/>
                        <a14:foregroundMark x1="28889" y1="81600" x2="55333" y2="20000"/>
                        <a14:foregroundMark x1="55333" y1="20000" x2="81778" y2="79600"/>
                        <a14:foregroundMark x1="81778" y1="79600" x2="53778" y2="41200"/>
                        <a14:foregroundMark x1="40222" y1="10400" x2="13333" y2="82000"/>
                        <a14:foregroundMark x1="13333" y1="82000" x2="31556" y2="45200"/>
                        <a14:foregroundMark x1="22222" y1="67200" x2="70222" y2="81200"/>
                        <a14:foregroundMark x1="70222" y1="81200" x2="64667" y2="69600"/>
                        <a14:foregroundMark x1="75333" y1="81200" x2="33111" y2="99200"/>
                        <a14:foregroundMark x1="33111" y1="99200" x2="89778" y2="95600"/>
                        <a14:foregroundMark x1="89778" y1="95600" x2="78222" y2="64400"/>
                        <a14:foregroundMark x1="81111" y1="86400" x2="57556" y2="2800"/>
                        <a14:foregroundMark x1="57556" y1="2800" x2="82000" y2="92000"/>
                        <a14:foregroundMark x1="82000" y1="92000" x2="90222" y2="14000"/>
                        <a14:foregroundMark x1="90222" y1="14000" x2="94444" y2="91600"/>
                        <a14:foregroundMark x1="94444" y1="91600" x2="84000" y2="15600"/>
                        <a14:foregroundMark x1="84000" y1="15600" x2="86222" y2="12800"/>
                        <a14:foregroundMark x1="91778" y1="8800" x2="88222" y2="96400"/>
                        <a14:foregroundMark x1="88222" y1="96400" x2="96222" y2="60800"/>
                        <a14:foregroundMark x1="78222" y1="14000" x2="20667" y2="13200"/>
                        <a14:foregroundMark x1="20667" y1="13200" x2="66000" y2="15600"/>
                        <a14:foregroundMark x1="66000" y1="15600" x2="22444" y2="15600"/>
                        <a14:foregroundMark x1="22444" y1="15600" x2="80222" y2="14000"/>
                        <a14:foregroundMark x1="80222" y1="14000" x2="3111" y2="5200"/>
                        <a14:foregroundMark x1="3111" y1="5200" x2="69556" y2="4400"/>
                        <a14:foregroundMark x1="69556" y1="4400" x2="29778" y2="32400"/>
                        <a14:foregroundMark x1="29778" y1="32400" x2="82667" y2="34800"/>
                        <a14:foregroundMark x1="82667" y1="34800" x2="12889" y2="34800"/>
                        <a14:foregroundMark x1="12889" y1="34800" x2="57778" y2="7600"/>
                        <a14:foregroundMark x1="57778" y1="7600" x2="6000" y2="22400"/>
                        <a14:foregroundMark x1="6000" y1="22400" x2="55111" y2="21200"/>
                        <a14:foregroundMark x1="55111" y1="21200" x2="8000" y2="32800"/>
                        <a14:foregroundMark x1="8000" y1="32800" x2="94889" y2="16400"/>
                        <a14:foregroundMark x1="94889" y1="16400" x2="9333" y2="41200"/>
                        <a14:foregroundMark x1="9333" y1="41200" x2="40889" y2="36000"/>
                        <a14:foregroundMark x1="94000" y1="11600" x2="36889" y2="12800"/>
                        <a14:foregroundMark x1="36889" y1="12800" x2="79333" y2="12800"/>
                        <a14:foregroundMark x1="79333" y1="12800" x2="98000" y2="87600"/>
                        <a14:foregroundMark x1="98000" y1="87600" x2="91111" y2="5600"/>
                        <a14:foregroundMark x1="91111" y1="5600" x2="99111" y2="2400"/>
                        <a14:foregroundMark x1="55333" y1="45200" x2="52444" y2="60800"/>
                        <a14:foregroundMark x1="48222" y1="55600" x2="50222" y2="47600"/>
                        <a14:foregroundMark x1="61111" y1="2400" x2="61778" y2="0"/>
                        <a14:foregroundMark x1="25111" y1="36000" x2="27333" y2="99200"/>
                      </a14:backgroundRemoval>
                    </a14:imgEffect>
                  </a14:imgLayer>
                </a14:imgProps>
              </a:ext>
              <a:ext uri="{28A0092B-C50C-407E-A947-70E740481C1C}">
                <a14:useLocalDpi xmlns:a14="http://schemas.microsoft.com/office/drawing/2010/main" val="0"/>
              </a:ext>
            </a:extLst>
          </a:blip>
          <a:srcRect/>
          <a:stretch>
            <a:fillRect/>
          </a:stretch>
        </p:blipFill>
        <p:spPr bwMode="auto">
          <a:xfrm>
            <a:off x="9982060" y="4201722"/>
            <a:ext cx="1148200" cy="637889"/>
          </a:xfrm>
          <a:prstGeom prst="rect">
            <a:avLst/>
          </a:prstGeom>
          <a:solidFill>
            <a:srgbClr val="F2F2F2"/>
          </a:solidFill>
        </p:spPr>
      </p:pic>
      <p:sp>
        <p:nvSpPr>
          <p:cNvPr id="240" name="TextBox 239">
            <a:extLst>
              <a:ext uri="{FF2B5EF4-FFF2-40B4-BE49-F238E27FC236}">
                <a16:creationId xmlns:a16="http://schemas.microsoft.com/office/drawing/2014/main" id="{9E85F470-5D76-481C-B9AE-D6529A24E20C}"/>
              </a:ext>
            </a:extLst>
          </p:cNvPr>
          <p:cNvSpPr txBox="1"/>
          <p:nvPr/>
        </p:nvSpPr>
        <p:spPr>
          <a:xfrm>
            <a:off x="9549286" y="4745463"/>
            <a:ext cx="203835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Azure Machine Learning</a:t>
            </a:r>
          </a:p>
        </p:txBody>
      </p:sp>
      <p:grpSp>
        <p:nvGrpSpPr>
          <p:cNvPr id="3" name="Group 2">
            <a:extLst>
              <a:ext uri="{FF2B5EF4-FFF2-40B4-BE49-F238E27FC236}">
                <a16:creationId xmlns:a16="http://schemas.microsoft.com/office/drawing/2014/main" id="{1055161B-DCAF-4AD3-BCFE-BF173738EEFE}"/>
              </a:ext>
            </a:extLst>
          </p:cNvPr>
          <p:cNvGrpSpPr/>
          <p:nvPr/>
        </p:nvGrpSpPr>
        <p:grpSpPr>
          <a:xfrm>
            <a:off x="-137744" y="2554322"/>
            <a:ext cx="2038350" cy="3663036"/>
            <a:chOff x="-194571" y="2554322"/>
            <a:chExt cx="2038350" cy="3663036"/>
          </a:xfrm>
        </p:grpSpPr>
        <p:sp>
          <p:nvSpPr>
            <p:cNvPr id="6" name="Right Brace 5">
              <a:extLst>
                <a:ext uri="{FF2B5EF4-FFF2-40B4-BE49-F238E27FC236}">
                  <a16:creationId xmlns:a16="http://schemas.microsoft.com/office/drawing/2014/main" id="{E395BE83-3C9A-4710-8B88-516CFFF007BA}"/>
                </a:ext>
              </a:extLst>
            </p:cNvPr>
            <p:cNvSpPr/>
            <p:nvPr/>
          </p:nvSpPr>
          <p:spPr>
            <a:xfrm>
              <a:off x="1255877" y="2554322"/>
              <a:ext cx="495146" cy="3663036"/>
            </a:xfrm>
            <a:prstGeom prst="rightBrac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grpSp>
          <p:nvGrpSpPr>
            <p:cNvPr id="233" name="Group 232">
              <a:extLst>
                <a:ext uri="{FF2B5EF4-FFF2-40B4-BE49-F238E27FC236}">
                  <a16:creationId xmlns:a16="http://schemas.microsoft.com/office/drawing/2014/main" id="{3DCA47A4-8E9E-4865-883D-0CDD903CD45C}"/>
                </a:ext>
              </a:extLst>
            </p:cNvPr>
            <p:cNvGrpSpPr/>
            <p:nvPr/>
          </p:nvGrpSpPr>
          <p:grpSpPr>
            <a:xfrm>
              <a:off x="-194571" y="2714152"/>
              <a:ext cx="2038350" cy="3426637"/>
              <a:chOff x="-54007" y="2349475"/>
              <a:chExt cx="2038350" cy="3426637"/>
            </a:xfrm>
          </p:grpSpPr>
          <p:grpSp>
            <p:nvGrpSpPr>
              <p:cNvPr id="234" name="Group 233">
                <a:extLst>
                  <a:ext uri="{FF2B5EF4-FFF2-40B4-BE49-F238E27FC236}">
                    <a16:creationId xmlns:a16="http://schemas.microsoft.com/office/drawing/2014/main" id="{C08E09D4-89C7-40A2-BB9B-F82144A5AF8D}"/>
                  </a:ext>
                </a:extLst>
              </p:cNvPr>
              <p:cNvGrpSpPr/>
              <p:nvPr/>
            </p:nvGrpSpPr>
            <p:grpSpPr>
              <a:xfrm>
                <a:off x="83635" y="2349475"/>
                <a:ext cx="1714822" cy="876002"/>
                <a:chOff x="83635" y="2349475"/>
                <a:chExt cx="1714822" cy="876002"/>
              </a:xfrm>
            </p:grpSpPr>
            <p:sp>
              <p:nvSpPr>
                <p:cNvPr id="251" name="TextBox 250">
                  <a:extLst>
                    <a:ext uri="{FF2B5EF4-FFF2-40B4-BE49-F238E27FC236}">
                      <a16:creationId xmlns:a16="http://schemas.microsoft.com/office/drawing/2014/main" id="{03B79401-47FF-4CB2-A4C6-24B6C908F700}"/>
                    </a:ext>
                  </a:extLst>
                </p:cNvPr>
                <p:cNvSpPr txBox="1"/>
                <p:nvPr/>
              </p:nvSpPr>
              <p:spPr>
                <a:xfrm>
                  <a:off x="83635" y="2763812"/>
                  <a:ext cx="1714822"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On-premises data</a:t>
                  </a:r>
                </a:p>
              </p:txBody>
            </p:sp>
            <p:grpSp>
              <p:nvGrpSpPr>
                <p:cNvPr id="252" name="Group 251">
                  <a:extLst>
                    <a:ext uri="{FF2B5EF4-FFF2-40B4-BE49-F238E27FC236}">
                      <a16:creationId xmlns:a16="http://schemas.microsoft.com/office/drawing/2014/main" id="{520FEEB2-0865-4C52-9758-9BED9A77E546}"/>
                    </a:ext>
                  </a:extLst>
                </p:cNvPr>
                <p:cNvGrpSpPr/>
                <p:nvPr/>
              </p:nvGrpSpPr>
              <p:grpSpPr>
                <a:xfrm>
                  <a:off x="714408" y="2349475"/>
                  <a:ext cx="495300" cy="495301"/>
                  <a:chOff x="650875" y="4414838"/>
                  <a:chExt cx="495300" cy="495301"/>
                </a:xfrm>
              </p:grpSpPr>
              <p:sp>
                <p:nvSpPr>
                  <p:cNvPr id="253" name="AutoShape 134">
                    <a:extLst>
                      <a:ext uri="{FF2B5EF4-FFF2-40B4-BE49-F238E27FC236}">
                        <a16:creationId xmlns:a16="http://schemas.microsoft.com/office/drawing/2014/main" id="{71BB4787-2D70-4F59-871E-EEF9F90561DF}"/>
                      </a:ext>
                    </a:extLst>
                  </p:cNvPr>
                  <p:cNvSpPr>
                    <a:spLocks noChangeAspect="1" noChangeArrowheads="1" noTextEdit="1"/>
                  </p:cNvSpPr>
                  <p:nvPr/>
                </p:nvSpPr>
                <p:spPr bwMode="auto">
                  <a:xfrm>
                    <a:off x="650875" y="4414838"/>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4" name="Rectangle 137">
                    <a:extLst>
                      <a:ext uri="{FF2B5EF4-FFF2-40B4-BE49-F238E27FC236}">
                        <a16:creationId xmlns:a16="http://schemas.microsoft.com/office/drawing/2014/main" id="{9B6269D6-C19B-4414-BA24-E3E1EA32C870}"/>
                      </a:ext>
                    </a:extLst>
                  </p:cNvPr>
                  <p:cNvSpPr>
                    <a:spLocks noChangeArrowheads="1"/>
                  </p:cNvSpPr>
                  <p:nvPr/>
                </p:nvSpPr>
                <p:spPr bwMode="auto">
                  <a:xfrm>
                    <a:off x="650875" y="4414838"/>
                    <a:ext cx="247650" cy="4953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5" name="Rectangle 138">
                    <a:extLst>
                      <a:ext uri="{FF2B5EF4-FFF2-40B4-BE49-F238E27FC236}">
                        <a16:creationId xmlns:a16="http://schemas.microsoft.com/office/drawing/2014/main" id="{325BCF6D-664E-4FC1-BED2-61065FE5ACDE}"/>
                      </a:ext>
                    </a:extLst>
                  </p:cNvPr>
                  <p:cNvSpPr>
                    <a:spLocks noChangeArrowheads="1"/>
                  </p:cNvSpPr>
                  <p:nvPr/>
                </p:nvSpPr>
                <p:spPr bwMode="auto">
                  <a:xfrm>
                    <a:off x="898525" y="4662488"/>
                    <a:ext cx="247650" cy="2476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6" name="Rectangle 139">
                    <a:extLst>
                      <a:ext uri="{FF2B5EF4-FFF2-40B4-BE49-F238E27FC236}">
                        <a16:creationId xmlns:a16="http://schemas.microsoft.com/office/drawing/2014/main" id="{380E5094-2600-4641-82A9-9FAE0D6C3243}"/>
                      </a:ext>
                    </a:extLst>
                  </p:cNvPr>
                  <p:cNvSpPr>
                    <a:spLocks noChangeArrowheads="1"/>
                  </p:cNvSpPr>
                  <p:nvPr/>
                </p:nvSpPr>
                <p:spPr bwMode="auto">
                  <a:xfrm>
                    <a:off x="712788" y="449262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7" name="Rectangle 140">
                    <a:extLst>
                      <a:ext uri="{FF2B5EF4-FFF2-40B4-BE49-F238E27FC236}">
                        <a16:creationId xmlns:a16="http://schemas.microsoft.com/office/drawing/2014/main" id="{7CDC08FA-4707-4921-828F-9EAE53348D53}"/>
                      </a:ext>
                    </a:extLst>
                  </p:cNvPr>
                  <p:cNvSpPr>
                    <a:spLocks noChangeArrowheads="1"/>
                  </p:cNvSpPr>
                  <p:nvPr/>
                </p:nvSpPr>
                <p:spPr bwMode="auto">
                  <a:xfrm>
                    <a:off x="790575" y="449262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8" name="Rectangle 141">
                    <a:extLst>
                      <a:ext uri="{FF2B5EF4-FFF2-40B4-BE49-F238E27FC236}">
                        <a16:creationId xmlns:a16="http://schemas.microsoft.com/office/drawing/2014/main" id="{CC2E1D03-5D45-4FFB-9B41-3E6EE0D4B070}"/>
                      </a:ext>
                    </a:extLst>
                  </p:cNvPr>
                  <p:cNvSpPr>
                    <a:spLocks noChangeArrowheads="1"/>
                  </p:cNvSpPr>
                  <p:nvPr/>
                </p:nvSpPr>
                <p:spPr bwMode="auto">
                  <a:xfrm>
                    <a:off x="712788" y="4568826"/>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9" name="Rectangle 142">
                    <a:extLst>
                      <a:ext uri="{FF2B5EF4-FFF2-40B4-BE49-F238E27FC236}">
                        <a16:creationId xmlns:a16="http://schemas.microsoft.com/office/drawing/2014/main" id="{FE906CB0-F636-4E74-90EC-C5AE7CFB1D6F}"/>
                      </a:ext>
                    </a:extLst>
                  </p:cNvPr>
                  <p:cNvSpPr>
                    <a:spLocks noChangeArrowheads="1"/>
                  </p:cNvSpPr>
                  <p:nvPr/>
                </p:nvSpPr>
                <p:spPr bwMode="auto">
                  <a:xfrm>
                    <a:off x="790575" y="4568826"/>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0" name="Rectangle 143">
                    <a:extLst>
                      <a:ext uri="{FF2B5EF4-FFF2-40B4-BE49-F238E27FC236}">
                        <a16:creationId xmlns:a16="http://schemas.microsoft.com/office/drawing/2014/main" id="{FDD476EF-2B74-4AF4-A48D-59B6EF5B4855}"/>
                      </a:ext>
                    </a:extLst>
                  </p:cNvPr>
                  <p:cNvSpPr>
                    <a:spLocks noChangeArrowheads="1"/>
                  </p:cNvSpPr>
                  <p:nvPr/>
                </p:nvSpPr>
                <p:spPr bwMode="auto">
                  <a:xfrm>
                    <a:off x="712788" y="4646613"/>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1" name="Rectangle 144">
                    <a:extLst>
                      <a:ext uri="{FF2B5EF4-FFF2-40B4-BE49-F238E27FC236}">
                        <a16:creationId xmlns:a16="http://schemas.microsoft.com/office/drawing/2014/main" id="{304840F7-E0EB-4558-963D-D46EA73593B4}"/>
                      </a:ext>
                    </a:extLst>
                  </p:cNvPr>
                  <p:cNvSpPr>
                    <a:spLocks noChangeArrowheads="1"/>
                  </p:cNvSpPr>
                  <p:nvPr/>
                </p:nvSpPr>
                <p:spPr bwMode="auto">
                  <a:xfrm>
                    <a:off x="790575" y="4646613"/>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2" name="Rectangle 145">
                    <a:extLst>
                      <a:ext uri="{FF2B5EF4-FFF2-40B4-BE49-F238E27FC236}">
                        <a16:creationId xmlns:a16="http://schemas.microsoft.com/office/drawing/2014/main" id="{DBA804DA-AD04-49C9-B8A3-0CDEE4D532CF}"/>
                      </a:ext>
                    </a:extLst>
                  </p:cNvPr>
                  <p:cNvSpPr>
                    <a:spLocks noChangeArrowheads="1"/>
                  </p:cNvSpPr>
                  <p:nvPr/>
                </p:nvSpPr>
                <p:spPr bwMode="auto">
                  <a:xfrm>
                    <a:off x="712788" y="4724401"/>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3" name="Rectangle 146">
                    <a:extLst>
                      <a:ext uri="{FF2B5EF4-FFF2-40B4-BE49-F238E27FC236}">
                        <a16:creationId xmlns:a16="http://schemas.microsoft.com/office/drawing/2014/main" id="{0D264794-D09C-4202-AF73-9368484F0D3B}"/>
                      </a:ext>
                    </a:extLst>
                  </p:cNvPr>
                  <p:cNvSpPr>
                    <a:spLocks noChangeArrowheads="1"/>
                  </p:cNvSpPr>
                  <p:nvPr/>
                </p:nvSpPr>
                <p:spPr bwMode="auto">
                  <a:xfrm>
                    <a:off x="790575" y="4724401"/>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4" name="Rectangle 147">
                    <a:extLst>
                      <a:ext uri="{FF2B5EF4-FFF2-40B4-BE49-F238E27FC236}">
                        <a16:creationId xmlns:a16="http://schemas.microsoft.com/office/drawing/2014/main" id="{9D0EAD2A-6855-4D13-9EE3-A0C930C9A3B2}"/>
                      </a:ext>
                    </a:extLst>
                  </p:cNvPr>
                  <p:cNvSpPr>
                    <a:spLocks noChangeArrowheads="1"/>
                  </p:cNvSpPr>
                  <p:nvPr/>
                </p:nvSpPr>
                <p:spPr bwMode="auto">
                  <a:xfrm>
                    <a:off x="744538" y="4848226"/>
                    <a:ext cx="61913" cy="619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5" name="Rectangle 148">
                    <a:extLst>
                      <a:ext uri="{FF2B5EF4-FFF2-40B4-BE49-F238E27FC236}">
                        <a16:creationId xmlns:a16="http://schemas.microsoft.com/office/drawing/2014/main" id="{7F5F72EE-81B4-4D7E-8062-ABA522D0DDE1}"/>
                      </a:ext>
                    </a:extLst>
                  </p:cNvPr>
                  <p:cNvSpPr>
                    <a:spLocks noChangeArrowheads="1"/>
                  </p:cNvSpPr>
                  <p:nvPr/>
                </p:nvSpPr>
                <p:spPr bwMode="auto">
                  <a:xfrm>
                    <a:off x="960438" y="47244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6" name="Rectangle 149">
                    <a:extLst>
                      <a:ext uri="{FF2B5EF4-FFF2-40B4-BE49-F238E27FC236}">
                        <a16:creationId xmlns:a16="http://schemas.microsoft.com/office/drawing/2014/main" id="{01EEABAB-7B52-45C6-911C-3F3ACEEF30E2}"/>
                      </a:ext>
                    </a:extLst>
                  </p:cNvPr>
                  <p:cNvSpPr>
                    <a:spLocks noChangeArrowheads="1"/>
                  </p:cNvSpPr>
                  <p:nvPr/>
                </p:nvSpPr>
                <p:spPr bwMode="auto">
                  <a:xfrm>
                    <a:off x="1038225" y="47244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7" name="Rectangle 150">
                    <a:extLst>
                      <a:ext uri="{FF2B5EF4-FFF2-40B4-BE49-F238E27FC236}">
                        <a16:creationId xmlns:a16="http://schemas.microsoft.com/office/drawing/2014/main" id="{FF52EC08-F065-478F-9527-38B8A64F7AAF}"/>
                      </a:ext>
                    </a:extLst>
                  </p:cNvPr>
                  <p:cNvSpPr>
                    <a:spLocks noChangeArrowheads="1"/>
                  </p:cNvSpPr>
                  <p:nvPr/>
                </p:nvSpPr>
                <p:spPr bwMode="auto">
                  <a:xfrm>
                    <a:off x="992188" y="4848226"/>
                    <a:ext cx="61913" cy="619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235" name="Group 234">
                <a:extLst>
                  <a:ext uri="{FF2B5EF4-FFF2-40B4-BE49-F238E27FC236}">
                    <a16:creationId xmlns:a16="http://schemas.microsoft.com/office/drawing/2014/main" id="{1020FD8E-C25B-4D27-AED6-5FF06A1ABF1E}"/>
                  </a:ext>
                </a:extLst>
              </p:cNvPr>
              <p:cNvGrpSpPr/>
              <p:nvPr/>
            </p:nvGrpSpPr>
            <p:grpSpPr>
              <a:xfrm>
                <a:off x="-54007" y="3702006"/>
                <a:ext cx="2038350" cy="742580"/>
                <a:chOff x="-54007" y="3702006"/>
                <a:chExt cx="2038350" cy="742580"/>
              </a:xfrm>
            </p:grpSpPr>
            <p:sp>
              <p:nvSpPr>
                <p:cNvPr id="249" name="TextBox 248">
                  <a:extLst>
                    <a:ext uri="{FF2B5EF4-FFF2-40B4-BE49-F238E27FC236}">
                      <a16:creationId xmlns:a16="http://schemas.microsoft.com/office/drawing/2014/main" id="{E3321AEA-6488-417A-B13A-794449953B55}"/>
                    </a:ext>
                  </a:extLst>
                </p:cNvPr>
                <p:cNvSpPr txBox="1"/>
                <p:nvPr/>
              </p:nvSpPr>
              <p:spPr>
                <a:xfrm>
                  <a:off x="-54007" y="3982921"/>
                  <a:ext cx="2038350"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Cloud data</a:t>
                  </a:r>
                </a:p>
              </p:txBody>
            </p:sp>
            <p:sp>
              <p:nvSpPr>
                <p:cNvPr id="250" name="Freeform 46">
                  <a:extLst>
                    <a:ext uri="{FF2B5EF4-FFF2-40B4-BE49-F238E27FC236}">
                      <a16:creationId xmlns:a16="http://schemas.microsoft.com/office/drawing/2014/main" id="{977C8B9B-8498-4BD5-ABB4-9A97DF5C5909}"/>
                    </a:ext>
                  </a:extLst>
                </p:cNvPr>
                <p:cNvSpPr>
                  <a:spLocks/>
                </p:cNvSpPr>
                <p:nvPr/>
              </p:nvSpPr>
              <p:spPr bwMode="auto">
                <a:xfrm>
                  <a:off x="737026" y="3702006"/>
                  <a:ext cx="451842" cy="278606"/>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36" name="Group 235">
                <a:extLst>
                  <a:ext uri="{FF2B5EF4-FFF2-40B4-BE49-F238E27FC236}">
                    <a16:creationId xmlns:a16="http://schemas.microsoft.com/office/drawing/2014/main" id="{F1CB926A-A2BD-4FA1-ABCB-C0C0AADAA278}"/>
                  </a:ext>
                </a:extLst>
              </p:cNvPr>
              <p:cNvGrpSpPr/>
              <p:nvPr/>
            </p:nvGrpSpPr>
            <p:grpSpPr>
              <a:xfrm>
                <a:off x="-54007" y="4840672"/>
                <a:ext cx="2038350" cy="935440"/>
                <a:chOff x="-54007" y="4840672"/>
                <a:chExt cx="2038350" cy="935440"/>
              </a:xfrm>
            </p:grpSpPr>
            <p:sp>
              <p:nvSpPr>
                <p:cNvPr id="241" name="TextBox 240">
                  <a:extLst>
                    <a:ext uri="{FF2B5EF4-FFF2-40B4-BE49-F238E27FC236}">
                      <a16:creationId xmlns:a16="http://schemas.microsoft.com/office/drawing/2014/main" id="{687B7FE8-BE78-4048-AAD7-4A637501E332}"/>
                    </a:ext>
                  </a:extLst>
                </p:cNvPr>
                <p:cNvSpPr txBox="1"/>
                <p:nvPr/>
              </p:nvSpPr>
              <p:spPr>
                <a:xfrm>
                  <a:off x="-54007" y="5314447"/>
                  <a:ext cx="2038350"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SaaS data</a:t>
                  </a:r>
                </a:p>
              </p:txBody>
            </p:sp>
            <p:grpSp>
              <p:nvGrpSpPr>
                <p:cNvPr id="242" name="Group 75">
                  <a:extLst>
                    <a:ext uri="{FF2B5EF4-FFF2-40B4-BE49-F238E27FC236}">
                      <a16:creationId xmlns:a16="http://schemas.microsoft.com/office/drawing/2014/main" id="{1792B34B-EB13-4B53-9F73-EEA541EF5671}"/>
                    </a:ext>
                  </a:extLst>
                </p:cNvPr>
                <p:cNvGrpSpPr>
                  <a:grpSpLocks noChangeAspect="1"/>
                </p:cNvGrpSpPr>
                <p:nvPr/>
              </p:nvGrpSpPr>
              <p:grpSpPr bwMode="auto">
                <a:xfrm>
                  <a:off x="839446" y="4840672"/>
                  <a:ext cx="247650" cy="495300"/>
                  <a:chOff x="2890" y="2783"/>
                  <a:chExt cx="156" cy="312"/>
                </a:xfrm>
              </p:grpSpPr>
              <p:sp>
                <p:nvSpPr>
                  <p:cNvPr id="243" name="Freeform 76">
                    <a:extLst>
                      <a:ext uri="{FF2B5EF4-FFF2-40B4-BE49-F238E27FC236}">
                        <a16:creationId xmlns:a16="http://schemas.microsoft.com/office/drawing/2014/main" id="{A46103DE-F763-48E7-87DE-A489AE03C476}"/>
                      </a:ext>
                    </a:extLst>
                  </p:cNvPr>
                  <p:cNvSpPr>
                    <a:spLocks/>
                  </p:cNvSpPr>
                  <p:nvPr/>
                </p:nvSpPr>
                <p:spPr bwMode="auto">
                  <a:xfrm>
                    <a:off x="2890" y="2783"/>
                    <a:ext cx="156" cy="312"/>
                  </a:xfrm>
                  <a:custGeom>
                    <a:avLst/>
                    <a:gdLst>
                      <a:gd name="T0" fmla="*/ 598 w 683"/>
                      <a:gd name="T1" fmla="*/ 1365 h 1365"/>
                      <a:gd name="T2" fmla="*/ 86 w 683"/>
                      <a:gd name="T3" fmla="*/ 1365 h 1365"/>
                      <a:gd name="T4" fmla="*/ 0 w 683"/>
                      <a:gd name="T5" fmla="*/ 1280 h 1365"/>
                      <a:gd name="T6" fmla="*/ 0 w 683"/>
                      <a:gd name="T7" fmla="*/ 85 h 1365"/>
                      <a:gd name="T8" fmla="*/ 86 w 683"/>
                      <a:gd name="T9" fmla="*/ 0 h 1365"/>
                      <a:gd name="T10" fmla="*/ 598 w 683"/>
                      <a:gd name="T11" fmla="*/ 0 h 1365"/>
                      <a:gd name="T12" fmla="*/ 683 w 683"/>
                      <a:gd name="T13" fmla="*/ 85 h 1365"/>
                      <a:gd name="T14" fmla="*/ 683 w 683"/>
                      <a:gd name="T15" fmla="*/ 1280 h 1365"/>
                      <a:gd name="T16" fmla="*/ 598 w 683"/>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3" h="1365">
                        <a:moveTo>
                          <a:pt x="598" y="1365"/>
                        </a:moveTo>
                        <a:cubicBezTo>
                          <a:pt x="86" y="1365"/>
                          <a:pt x="86" y="1365"/>
                          <a:pt x="86" y="1365"/>
                        </a:cubicBezTo>
                        <a:cubicBezTo>
                          <a:pt x="38" y="1365"/>
                          <a:pt x="0" y="1327"/>
                          <a:pt x="0" y="1280"/>
                        </a:cubicBezTo>
                        <a:cubicBezTo>
                          <a:pt x="0" y="85"/>
                          <a:pt x="0" y="85"/>
                          <a:pt x="0" y="85"/>
                        </a:cubicBezTo>
                        <a:cubicBezTo>
                          <a:pt x="0" y="38"/>
                          <a:pt x="38" y="0"/>
                          <a:pt x="86" y="0"/>
                        </a:cubicBezTo>
                        <a:cubicBezTo>
                          <a:pt x="598" y="0"/>
                          <a:pt x="598" y="0"/>
                          <a:pt x="598" y="0"/>
                        </a:cubicBezTo>
                        <a:cubicBezTo>
                          <a:pt x="645" y="0"/>
                          <a:pt x="683" y="38"/>
                          <a:pt x="683" y="85"/>
                        </a:cubicBezTo>
                        <a:cubicBezTo>
                          <a:pt x="683" y="1280"/>
                          <a:pt x="683" y="1280"/>
                          <a:pt x="683" y="1280"/>
                        </a:cubicBezTo>
                        <a:cubicBezTo>
                          <a:pt x="683" y="1327"/>
                          <a:pt x="645" y="1365"/>
                          <a:pt x="598"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4" name="Freeform 77">
                    <a:extLst>
                      <a:ext uri="{FF2B5EF4-FFF2-40B4-BE49-F238E27FC236}">
                        <a16:creationId xmlns:a16="http://schemas.microsoft.com/office/drawing/2014/main" id="{FFC4C2B9-5B20-40CF-891E-D5621D980A33}"/>
                      </a:ext>
                    </a:extLst>
                  </p:cNvPr>
                  <p:cNvSpPr>
                    <a:spLocks/>
                  </p:cNvSpPr>
                  <p:nvPr/>
                </p:nvSpPr>
                <p:spPr bwMode="auto">
                  <a:xfrm>
                    <a:off x="2948" y="2802"/>
                    <a:ext cx="40" cy="5"/>
                  </a:xfrm>
                  <a:custGeom>
                    <a:avLst/>
                    <a:gdLst>
                      <a:gd name="T0" fmla="*/ 160 w 171"/>
                      <a:gd name="T1" fmla="*/ 21 h 21"/>
                      <a:gd name="T2" fmla="*/ 11 w 171"/>
                      <a:gd name="T3" fmla="*/ 21 h 21"/>
                      <a:gd name="T4" fmla="*/ 0 w 171"/>
                      <a:gd name="T5" fmla="*/ 11 h 21"/>
                      <a:gd name="T6" fmla="*/ 0 w 171"/>
                      <a:gd name="T7" fmla="*/ 11 h 21"/>
                      <a:gd name="T8" fmla="*/ 11 w 171"/>
                      <a:gd name="T9" fmla="*/ 0 h 21"/>
                      <a:gd name="T10" fmla="*/ 160 w 171"/>
                      <a:gd name="T11" fmla="*/ 0 h 21"/>
                      <a:gd name="T12" fmla="*/ 171 w 171"/>
                      <a:gd name="T13" fmla="*/ 11 h 21"/>
                      <a:gd name="T14" fmla="*/ 171 w 171"/>
                      <a:gd name="T15" fmla="*/ 11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7"/>
                          <a:pt x="0" y="11"/>
                        </a:cubicBezTo>
                        <a:cubicBezTo>
                          <a:pt x="0" y="11"/>
                          <a:pt x="0" y="11"/>
                          <a:pt x="0" y="11"/>
                        </a:cubicBezTo>
                        <a:cubicBezTo>
                          <a:pt x="0" y="5"/>
                          <a:pt x="5" y="0"/>
                          <a:pt x="11" y="0"/>
                        </a:cubicBezTo>
                        <a:cubicBezTo>
                          <a:pt x="160" y="0"/>
                          <a:pt x="160" y="0"/>
                          <a:pt x="160" y="0"/>
                        </a:cubicBezTo>
                        <a:cubicBezTo>
                          <a:pt x="166" y="0"/>
                          <a:pt x="171" y="5"/>
                          <a:pt x="171" y="11"/>
                        </a:cubicBezTo>
                        <a:cubicBezTo>
                          <a:pt x="171" y="11"/>
                          <a:pt x="171" y="11"/>
                          <a:pt x="171" y="11"/>
                        </a:cubicBezTo>
                        <a:cubicBezTo>
                          <a:pt x="171" y="17"/>
                          <a:pt x="166" y="21"/>
                          <a:pt x="160"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5" name="Oval 78">
                    <a:extLst>
                      <a:ext uri="{FF2B5EF4-FFF2-40B4-BE49-F238E27FC236}">
                        <a16:creationId xmlns:a16="http://schemas.microsoft.com/office/drawing/2014/main" id="{4131A20C-EB34-4F08-83C8-4549C5500336}"/>
                      </a:ext>
                    </a:extLst>
                  </p:cNvPr>
                  <p:cNvSpPr>
                    <a:spLocks noChangeArrowheads="1"/>
                  </p:cNvSpPr>
                  <p:nvPr/>
                </p:nvSpPr>
                <p:spPr bwMode="auto">
                  <a:xfrm>
                    <a:off x="2954" y="3046"/>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6" name="Freeform 79">
                    <a:extLst>
                      <a:ext uri="{FF2B5EF4-FFF2-40B4-BE49-F238E27FC236}">
                        <a16:creationId xmlns:a16="http://schemas.microsoft.com/office/drawing/2014/main" id="{A6ADC15C-3284-48CC-ABFA-CCA01DA5B1CE}"/>
                      </a:ext>
                    </a:extLst>
                  </p:cNvPr>
                  <p:cNvSpPr>
                    <a:spLocks/>
                  </p:cNvSpPr>
                  <p:nvPr/>
                </p:nvSpPr>
                <p:spPr bwMode="auto">
                  <a:xfrm>
                    <a:off x="2929" y="2917"/>
                    <a:ext cx="35" cy="61"/>
                  </a:xfrm>
                  <a:custGeom>
                    <a:avLst/>
                    <a:gdLst>
                      <a:gd name="T0" fmla="*/ 0 w 35"/>
                      <a:gd name="T1" fmla="*/ 41 h 61"/>
                      <a:gd name="T2" fmla="*/ 35 w 35"/>
                      <a:gd name="T3" fmla="*/ 61 h 61"/>
                      <a:gd name="T4" fmla="*/ 35 w 35"/>
                      <a:gd name="T5" fmla="*/ 20 h 61"/>
                      <a:gd name="T6" fmla="*/ 0 w 35"/>
                      <a:gd name="T7" fmla="*/ 0 h 61"/>
                      <a:gd name="T8" fmla="*/ 0 w 35"/>
                      <a:gd name="T9" fmla="*/ 41 h 61"/>
                    </a:gdLst>
                    <a:ahLst/>
                    <a:cxnLst>
                      <a:cxn ang="0">
                        <a:pos x="T0" y="T1"/>
                      </a:cxn>
                      <a:cxn ang="0">
                        <a:pos x="T2" y="T3"/>
                      </a:cxn>
                      <a:cxn ang="0">
                        <a:pos x="T4" y="T5"/>
                      </a:cxn>
                      <a:cxn ang="0">
                        <a:pos x="T6" y="T7"/>
                      </a:cxn>
                      <a:cxn ang="0">
                        <a:pos x="T8" y="T9"/>
                      </a:cxn>
                    </a:cxnLst>
                    <a:rect l="0" t="0" r="r" b="b"/>
                    <a:pathLst>
                      <a:path w="35" h="61">
                        <a:moveTo>
                          <a:pt x="0" y="41"/>
                        </a:moveTo>
                        <a:lnTo>
                          <a:pt x="35" y="61"/>
                        </a:lnTo>
                        <a:lnTo>
                          <a:pt x="35" y="20"/>
                        </a:lnTo>
                        <a:lnTo>
                          <a:pt x="0" y="0"/>
                        </a:lnTo>
                        <a:lnTo>
                          <a:pt x="0" y="4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7" name="Freeform 80">
                    <a:extLst>
                      <a:ext uri="{FF2B5EF4-FFF2-40B4-BE49-F238E27FC236}">
                        <a16:creationId xmlns:a16="http://schemas.microsoft.com/office/drawing/2014/main" id="{2C4B5DA3-C1D9-4F32-A1A1-6EF5C133EA38}"/>
                      </a:ext>
                    </a:extLst>
                  </p:cNvPr>
                  <p:cNvSpPr>
                    <a:spLocks/>
                  </p:cNvSpPr>
                  <p:nvPr/>
                </p:nvSpPr>
                <p:spPr bwMode="auto">
                  <a:xfrm>
                    <a:off x="2933" y="2892"/>
                    <a:ext cx="70" cy="41"/>
                  </a:xfrm>
                  <a:custGeom>
                    <a:avLst/>
                    <a:gdLst>
                      <a:gd name="T0" fmla="*/ 35 w 70"/>
                      <a:gd name="T1" fmla="*/ 0 h 41"/>
                      <a:gd name="T2" fmla="*/ 0 w 70"/>
                      <a:gd name="T3" fmla="*/ 20 h 41"/>
                      <a:gd name="T4" fmla="*/ 35 w 70"/>
                      <a:gd name="T5" fmla="*/ 41 h 41"/>
                      <a:gd name="T6" fmla="*/ 70 w 70"/>
                      <a:gd name="T7" fmla="*/ 20 h 41"/>
                      <a:gd name="T8" fmla="*/ 35 w 70"/>
                      <a:gd name="T9" fmla="*/ 0 h 41"/>
                    </a:gdLst>
                    <a:ahLst/>
                    <a:cxnLst>
                      <a:cxn ang="0">
                        <a:pos x="T0" y="T1"/>
                      </a:cxn>
                      <a:cxn ang="0">
                        <a:pos x="T2" y="T3"/>
                      </a:cxn>
                      <a:cxn ang="0">
                        <a:pos x="T4" y="T5"/>
                      </a:cxn>
                      <a:cxn ang="0">
                        <a:pos x="T6" y="T7"/>
                      </a:cxn>
                      <a:cxn ang="0">
                        <a:pos x="T8" y="T9"/>
                      </a:cxn>
                    </a:cxnLst>
                    <a:rect l="0" t="0" r="r" b="b"/>
                    <a:pathLst>
                      <a:path w="70" h="41">
                        <a:moveTo>
                          <a:pt x="35" y="0"/>
                        </a:moveTo>
                        <a:lnTo>
                          <a:pt x="0" y="20"/>
                        </a:lnTo>
                        <a:lnTo>
                          <a:pt x="35" y="41"/>
                        </a:lnTo>
                        <a:lnTo>
                          <a:pt x="70" y="20"/>
                        </a:lnTo>
                        <a:lnTo>
                          <a:pt x="3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8" name="Freeform 81">
                    <a:extLst>
                      <a:ext uri="{FF2B5EF4-FFF2-40B4-BE49-F238E27FC236}">
                        <a16:creationId xmlns:a16="http://schemas.microsoft.com/office/drawing/2014/main" id="{E52B4291-5486-4142-ADC8-8D0B9D497957}"/>
                      </a:ext>
                    </a:extLst>
                  </p:cNvPr>
                  <p:cNvSpPr>
                    <a:spLocks/>
                  </p:cNvSpPr>
                  <p:nvPr/>
                </p:nvSpPr>
                <p:spPr bwMode="auto">
                  <a:xfrm>
                    <a:off x="2972" y="2917"/>
                    <a:ext cx="35" cy="61"/>
                  </a:xfrm>
                  <a:custGeom>
                    <a:avLst/>
                    <a:gdLst>
                      <a:gd name="T0" fmla="*/ 0 w 35"/>
                      <a:gd name="T1" fmla="*/ 20 h 61"/>
                      <a:gd name="T2" fmla="*/ 0 w 35"/>
                      <a:gd name="T3" fmla="*/ 61 h 61"/>
                      <a:gd name="T4" fmla="*/ 35 w 35"/>
                      <a:gd name="T5" fmla="*/ 41 h 61"/>
                      <a:gd name="T6" fmla="*/ 35 w 35"/>
                      <a:gd name="T7" fmla="*/ 0 h 61"/>
                      <a:gd name="T8" fmla="*/ 0 w 35"/>
                      <a:gd name="T9" fmla="*/ 20 h 61"/>
                    </a:gdLst>
                    <a:ahLst/>
                    <a:cxnLst>
                      <a:cxn ang="0">
                        <a:pos x="T0" y="T1"/>
                      </a:cxn>
                      <a:cxn ang="0">
                        <a:pos x="T2" y="T3"/>
                      </a:cxn>
                      <a:cxn ang="0">
                        <a:pos x="T4" y="T5"/>
                      </a:cxn>
                      <a:cxn ang="0">
                        <a:pos x="T6" y="T7"/>
                      </a:cxn>
                      <a:cxn ang="0">
                        <a:pos x="T8" y="T9"/>
                      </a:cxn>
                    </a:cxnLst>
                    <a:rect l="0" t="0" r="r" b="b"/>
                    <a:pathLst>
                      <a:path w="35" h="61">
                        <a:moveTo>
                          <a:pt x="0" y="20"/>
                        </a:moveTo>
                        <a:lnTo>
                          <a:pt x="0" y="61"/>
                        </a:lnTo>
                        <a:lnTo>
                          <a:pt x="35" y="41"/>
                        </a:lnTo>
                        <a:lnTo>
                          <a:pt x="35" y="0"/>
                        </a:lnTo>
                        <a:lnTo>
                          <a:pt x="0" y="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grpSp>
      <p:sp>
        <p:nvSpPr>
          <p:cNvPr id="269" name="Freeform: Shape 268">
            <a:extLst>
              <a:ext uri="{FF2B5EF4-FFF2-40B4-BE49-F238E27FC236}">
                <a16:creationId xmlns:a16="http://schemas.microsoft.com/office/drawing/2014/main" id="{5F51E551-E256-48E1-BAB4-BFAA2EB70CC2}"/>
              </a:ext>
            </a:extLst>
          </p:cNvPr>
          <p:cNvSpPr/>
          <p:nvPr/>
        </p:nvSpPr>
        <p:spPr>
          <a:xfrm>
            <a:off x="233567" y="1096450"/>
            <a:ext cx="2355646" cy="706437"/>
          </a:xfrm>
          <a:custGeom>
            <a:avLst/>
            <a:gdLst>
              <a:gd name="connsiteX0" fmla="*/ 0 w 1766093"/>
              <a:gd name="connsiteY0" fmla="*/ 0 h 706437"/>
              <a:gd name="connsiteX1" fmla="*/ 1412875 w 1766093"/>
              <a:gd name="connsiteY1" fmla="*/ 0 h 706437"/>
              <a:gd name="connsiteX2" fmla="*/ 1766093 w 1766093"/>
              <a:gd name="connsiteY2" fmla="*/ 353219 h 706437"/>
              <a:gd name="connsiteX3" fmla="*/ 1412875 w 1766093"/>
              <a:gd name="connsiteY3" fmla="*/ 706437 h 706437"/>
              <a:gd name="connsiteX4" fmla="*/ 0 w 1766093"/>
              <a:gd name="connsiteY4" fmla="*/ 706437 h 706437"/>
              <a:gd name="connsiteX5" fmla="*/ 353219 w 1766093"/>
              <a:gd name="connsiteY5" fmla="*/ 353219 h 706437"/>
              <a:gd name="connsiteX6" fmla="*/ 0 w 1766093"/>
              <a:gd name="connsiteY6" fmla="*/ 0 h 7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093" h="706437">
                <a:moveTo>
                  <a:pt x="0" y="0"/>
                </a:moveTo>
                <a:lnTo>
                  <a:pt x="1412875" y="0"/>
                </a:lnTo>
                <a:lnTo>
                  <a:pt x="1766093" y="353219"/>
                </a:lnTo>
                <a:lnTo>
                  <a:pt x="1412875" y="706437"/>
                </a:lnTo>
                <a:lnTo>
                  <a:pt x="0" y="706437"/>
                </a:lnTo>
                <a:lnTo>
                  <a:pt x="353219" y="353219"/>
                </a:lnTo>
                <a:lnTo>
                  <a:pt x="0" y="0"/>
                </a:lnTo>
                <a:close/>
              </a:path>
            </a:pathLst>
          </a:custGeom>
          <a:solidFill>
            <a:srgbClr val="0078D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9226" tIns="18669" rIns="371887" bIns="18669" numCol="1" spcCol="1270" anchor="ctr" anchorCtr="0">
            <a:no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Ingest and store </a:t>
            </a:r>
          </a:p>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data from multiple sources</a:t>
            </a:r>
          </a:p>
        </p:txBody>
      </p:sp>
      <p:sp>
        <p:nvSpPr>
          <p:cNvPr id="270" name="Freeform: Shape 269">
            <a:extLst>
              <a:ext uri="{FF2B5EF4-FFF2-40B4-BE49-F238E27FC236}">
                <a16:creationId xmlns:a16="http://schemas.microsoft.com/office/drawing/2014/main" id="{AB10DFB2-DFB3-43A9-BC63-63496228212D}"/>
              </a:ext>
            </a:extLst>
          </p:cNvPr>
          <p:cNvSpPr/>
          <p:nvPr/>
        </p:nvSpPr>
        <p:spPr>
          <a:xfrm>
            <a:off x="2558862" y="1093866"/>
            <a:ext cx="2355646" cy="706437"/>
          </a:xfrm>
          <a:custGeom>
            <a:avLst/>
            <a:gdLst>
              <a:gd name="connsiteX0" fmla="*/ 0 w 1766093"/>
              <a:gd name="connsiteY0" fmla="*/ 0 h 706437"/>
              <a:gd name="connsiteX1" fmla="*/ 1412875 w 1766093"/>
              <a:gd name="connsiteY1" fmla="*/ 0 h 706437"/>
              <a:gd name="connsiteX2" fmla="*/ 1766093 w 1766093"/>
              <a:gd name="connsiteY2" fmla="*/ 353219 h 706437"/>
              <a:gd name="connsiteX3" fmla="*/ 1412875 w 1766093"/>
              <a:gd name="connsiteY3" fmla="*/ 706437 h 706437"/>
              <a:gd name="connsiteX4" fmla="*/ 0 w 1766093"/>
              <a:gd name="connsiteY4" fmla="*/ 706437 h 706437"/>
              <a:gd name="connsiteX5" fmla="*/ 353219 w 1766093"/>
              <a:gd name="connsiteY5" fmla="*/ 353219 h 706437"/>
              <a:gd name="connsiteX6" fmla="*/ 0 w 1766093"/>
              <a:gd name="connsiteY6" fmla="*/ 0 h 7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093" h="706437">
                <a:moveTo>
                  <a:pt x="0" y="0"/>
                </a:moveTo>
                <a:lnTo>
                  <a:pt x="1412875" y="0"/>
                </a:lnTo>
                <a:lnTo>
                  <a:pt x="1766093" y="353219"/>
                </a:lnTo>
                <a:lnTo>
                  <a:pt x="1412875" y="706437"/>
                </a:lnTo>
                <a:lnTo>
                  <a:pt x="0" y="706437"/>
                </a:lnTo>
                <a:lnTo>
                  <a:pt x="353219" y="353219"/>
                </a:lnTo>
                <a:lnTo>
                  <a:pt x="0" y="0"/>
                </a:lnTo>
                <a:close/>
              </a:path>
            </a:pathLst>
          </a:custGeom>
          <a:solidFill>
            <a:srgbClr val="0078D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9226" tIns="18669" rIns="371887" bIns="1866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Prepare your data</a:t>
            </a:r>
          </a:p>
        </p:txBody>
      </p:sp>
      <p:sp>
        <p:nvSpPr>
          <p:cNvPr id="271" name="Freeform: Shape 270">
            <a:extLst>
              <a:ext uri="{FF2B5EF4-FFF2-40B4-BE49-F238E27FC236}">
                <a16:creationId xmlns:a16="http://schemas.microsoft.com/office/drawing/2014/main" id="{68BE9282-1052-4C6B-8D26-5E75E40D3856}"/>
              </a:ext>
            </a:extLst>
          </p:cNvPr>
          <p:cNvSpPr/>
          <p:nvPr/>
        </p:nvSpPr>
        <p:spPr>
          <a:xfrm>
            <a:off x="4884157" y="1093866"/>
            <a:ext cx="2355646" cy="706437"/>
          </a:xfrm>
          <a:custGeom>
            <a:avLst/>
            <a:gdLst>
              <a:gd name="connsiteX0" fmla="*/ 0 w 1766093"/>
              <a:gd name="connsiteY0" fmla="*/ 0 h 706437"/>
              <a:gd name="connsiteX1" fmla="*/ 1412875 w 1766093"/>
              <a:gd name="connsiteY1" fmla="*/ 0 h 706437"/>
              <a:gd name="connsiteX2" fmla="*/ 1766093 w 1766093"/>
              <a:gd name="connsiteY2" fmla="*/ 353219 h 706437"/>
              <a:gd name="connsiteX3" fmla="*/ 1412875 w 1766093"/>
              <a:gd name="connsiteY3" fmla="*/ 706437 h 706437"/>
              <a:gd name="connsiteX4" fmla="*/ 0 w 1766093"/>
              <a:gd name="connsiteY4" fmla="*/ 706437 h 706437"/>
              <a:gd name="connsiteX5" fmla="*/ 353219 w 1766093"/>
              <a:gd name="connsiteY5" fmla="*/ 353219 h 706437"/>
              <a:gd name="connsiteX6" fmla="*/ 0 w 1766093"/>
              <a:gd name="connsiteY6" fmla="*/ 0 h 7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093" h="706437">
                <a:moveTo>
                  <a:pt x="0" y="0"/>
                </a:moveTo>
                <a:lnTo>
                  <a:pt x="1412875" y="0"/>
                </a:lnTo>
                <a:lnTo>
                  <a:pt x="1766093" y="353219"/>
                </a:lnTo>
                <a:lnTo>
                  <a:pt x="1412875" y="706437"/>
                </a:lnTo>
                <a:lnTo>
                  <a:pt x="0" y="706437"/>
                </a:lnTo>
                <a:lnTo>
                  <a:pt x="353219" y="353219"/>
                </a:lnTo>
                <a:lnTo>
                  <a:pt x="0" y="0"/>
                </a:lnTo>
                <a:close/>
              </a:path>
            </a:pathLst>
          </a:custGeom>
          <a:solidFill>
            <a:srgbClr val="107C1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9226" tIns="18669" rIns="371887" bIns="18669" numCol="1" spcCol="1270" anchor="ctr" anchorCtr="0">
            <a:noAutofit/>
          </a:bodyPr>
          <a:lstStyle/>
          <a:p>
            <a:pPr marL="0" marR="0" lvl="0" indent="0" algn="ctr" defTabSz="622300" rtl="0" eaLnBrk="1" fontAlgn="auto" latinLnBrk="0" hangingPunct="1">
              <a:lnSpc>
                <a:spcPct val="9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Analyze the </a:t>
            </a:r>
          </a:p>
          <a:p>
            <a:pPr marL="0" marR="0" lvl="0" indent="0" algn="ctr" defTabSz="622300" rtl="0" eaLnBrk="1" fontAlgn="auto" latinLnBrk="0" hangingPunct="1">
              <a:lnSpc>
                <a:spcPct val="9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prepared data</a:t>
            </a:r>
          </a:p>
        </p:txBody>
      </p:sp>
      <p:sp>
        <p:nvSpPr>
          <p:cNvPr id="272" name="Freeform: Shape 271">
            <a:extLst>
              <a:ext uri="{FF2B5EF4-FFF2-40B4-BE49-F238E27FC236}">
                <a16:creationId xmlns:a16="http://schemas.microsoft.com/office/drawing/2014/main" id="{FFD422BB-43AC-41F1-B5EB-6B5C8054FB24}"/>
              </a:ext>
            </a:extLst>
          </p:cNvPr>
          <p:cNvSpPr/>
          <p:nvPr/>
        </p:nvSpPr>
        <p:spPr>
          <a:xfrm>
            <a:off x="7209452" y="1093866"/>
            <a:ext cx="2355646" cy="706437"/>
          </a:xfrm>
          <a:custGeom>
            <a:avLst/>
            <a:gdLst>
              <a:gd name="connsiteX0" fmla="*/ 0 w 1766093"/>
              <a:gd name="connsiteY0" fmla="*/ 0 h 706437"/>
              <a:gd name="connsiteX1" fmla="*/ 1412875 w 1766093"/>
              <a:gd name="connsiteY1" fmla="*/ 0 h 706437"/>
              <a:gd name="connsiteX2" fmla="*/ 1766093 w 1766093"/>
              <a:gd name="connsiteY2" fmla="*/ 353219 h 706437"/>
              <a:gd name="connsiteX3" fmla="*/ 1412875 w 1766093"/>
              <a:gd name="connsiteY3" fmla="*/ 706437 h 706437"/>
              <a:gd name="connsiteX4" fmla="*/ 0 w 1766093"/>
              <a:gd name="connsiteY4" fmla="*/ 706437 h 706437"/>
              <a:gd name="connsiteX5" fmla="*/ 353219 w 1766093"/>
              <a:gd name="connsiteY5" fmla="*/ 353219 h 706437"/>
              <a:gd name="connsiteX6" fmla="*/ 0 w 1766093"/>
              <a:gd name="connsiteY6" fmla="*/ 0 h 7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093" h="706437">
                <a:moveTo>
                  <a:pt x="0" y="0"/>
                </a:moveTo>
                <a:lnTo>
                  <a:pt x="1412875" y="0"/>
                </a:lnTo>
                <a:lnTo>
                  <a:pt x="1766093" y="353219"/>
                </a:lnTo>
                <a:lnTo>
                  <a:pt x="1412875" y="706437"/>
                </a:lnTo>
                <a:lnTo>
                  <a:pt x="0" y="706437"/>
                </a:lnTo>
                <a:lnTo>
                  <a:pt x="353219" y="353219"/>
                </a:lnTo>
                <a:lnTo>
                  <a:pt x="0" y="0"/>
                </a:lnTo>
                <a:close/>
              </a:path>
            </a:pathLst>
          </a:custGeom>
          <a:solidFill>
            <a:srgbClr val="0078D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9226" tIns="18669" rIns="371887" bIns="1866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Serve your data with high concurrency support</a:t>
            </a:r>
          </a:p>
        </p:txBody>
      </p:sp>
      <p:sp>
        <p:nvSpPr>
          <p:cNvPr id="273" name="Freeform: Shape 272">
            <a:extLst>
              <a:ext uri="{FF2B5EF4-FFF2-40B4-BE49-F238E27FC236}">
                <a16:creationId xmlns:a16="http://schemas.microsoft.com/office/drawing/2014/main" id="{8F4D0B8B-2E45-4922-81C7-DF8AB7F14E62}"/>
              </a:ext>
            </a:extLst>
          </p:cNvPr>
          <p:cNvSpPr/>
          <p:nvPr/>
        </p:nvSpPr>
        <p:spPr>
          <a:xfrm>
            <a:off x="9534746" y="1093866"/>
            <a:ext cx="2355646" cy="706437"/>
          </a:xfrm>
          <a:custGeom>
            <a:avLst/>
            <a:gdLst>
              <a:gd name="connsiteX0" fmla="*/ 0 w 1766093"/>
              <a:gd name="connsiteY0" fmla="*/ 0 h 706437"/>
              <a:gd name="connsiteX1" fmla="*/ 1412875 w 1766093"/>
              <a:gd name="connsiteY1" fmla="*/ 0 h 706437"/>
              <a:gd name="connsiteX2" fmla="*/ 1766093 w 1766093"/>
              <a:gd name="connsiteY2" fmla="*/ 353219 h 706437"/>
              <a:gd name="connsiteX3" fmla="*/ 1412875 w 1766093"/>
              <a:gd name="connsiteY3" fmla="*/ 706437 h 706437"/>
              <a:gd name="connsiteX4" fmla="*/ 0 w 1766093"/>
              <a:gd name="connsiteY4" fmla="*/ 706437 h 706437"/>
              <a:gd name="connsiteX5" fmla="*/ 353219 w 1766093"/>
              <a:gd name="connsiteY5" fmla="*/ 353219 h 706437"/>
              <a:gd name="connsiteX6" fmla="*/ 0 w 1766093"/>
              <a:gd name="connsiteY6" fmla="*/ 0 h 7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093" h="706437">
                <a:moveTo>
                  <a:pt x="0" y="0"/>
                </a:moveTo>
                <a:lnTo>
                  <a:pt x="1412875" y="0"/>
                </a:lnTo>
                <a:lnTo>
                  <a:pt x="1766093" y="353219"/>
                </a:lnTo>
                <a:lnTo>
                  <a:pt x="1412875" y="706437"/>
                </a:lnTo>
                <a:lnTo>
                  <a:pt x="0" y="706437"/>
                </a:lnTo>
                <a:lnTo>
                  <a:pt x="353219" y="353219"/>
                </a:lnTo>
                <a:lnTo>
                  <a:pt x="0" y="0"/>
                </a:lnTo>
                <a:close/>
              </a:path>
            </a:pathLst>
          </a:custGeom>
          <a:solidFill>
            <a:srgbClr val="0078D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9226" tIns="18669" rIns="371887" bIns="1866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Build BI dashboards and reports</a:t>
            </a:r>
          </a:p>
        </p:txBody>
      </p:sp>
      <p:grpSp>
        <p:nvGrpSpPr>
          <p:cNvPr id="274" name="Group 273">
            <a:extLst>
              <a:ext uri="{FF2B5EF4-FFF2-40B4-BE49-F238E27FC236}">
                <a16:creationId xmlns:a16="http://schemas.microsoft.com/office/drawing/2014/main" id="{75149F85-15A5-44B4-9485-85B3DACF873E}"/>
              </a:ext>
            </a:extLst>
          </p:cNvPr>
          <p:cNvGrpSpPr/>
          <p:nvPr/>
        </p:nvGrpSpPr>
        <p:grpSpPr>
          <a:xfrm>
            <a:off x="2087394" y="5326436"/>
            <a:ext cx="7232300" cy="1002877"/>
            <a:chOff x="772577" y="4998201"/>
            <a:chExt cx="7654620" cy="1057692"/>
          </a:xfrm>
        </p:grpSpPr>
        <p:sp>
          <p:nvSpPr>
            <p:cNvPr id="275" name="Rectangle 274">
              <a:extLst>
                <a:ext uri="{FF2B5EF4-FFF2-40B4-BE49-F238E27FC236}">
                  <a16:creationId xmlns:a16="http://schemas.microsoft.com/office/drawing/2014/main" id="{978767CA-B57C-442D-B23B-E07136F3730D}"/>
                </a:ext>
              </a:extLst>
            </p:cNvPr>
            <p:cNvSpPr/>
            <p:nvPr/>
          </p:nvSpPr>
          <p:spPr bwMode="auto">
            <a:xfrm>
              <a:off x="772577" y="5337965"/>
              <a:ext cx="7654620" cy="717928"/>
            </a:xfrm>
            <a:prstGeom prst="rect">
              <a:avLst/>
            </a:prstGeom>
            <a:solidFill>
              <a:srgbClr val="0078D4"/>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Segoe UI Semibold"/>
                  <a:ea typeface="Segoe UI" pitchFamily="34" charset="0"/>
                  <a:cs typeface="Segoe UI Semibold" panose="020B0502040204020203" pitchFamily="34" charset="0"/>
                </a:rPr>
                <a:t>Azure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Data Lake Storage Gen2</a:t>
              </a:r>
            </a:p>
          </p:txBody>
        </p:sp>
        <p:sp>
          <p:nvSpPr>
            <p:cNvPr id="276" name="TextBox 275">
              <a:extLst>
                <a:ext uri="{FF2B5EF4-FFF2-40B4-BE49-F238E27FC236}">
                  <a16:creationId xmlns:a16="http://schemas.microsoft.com/office/drawing/2014/main" id="{0E1B97AF-18CF-4633-BE9C-74B50C3EC33E}"/>
                </a:ext>
              </a:extLst>
            </p:cNvPr>
            <p:cNvSpPr txBox="1"/>
            <p:nvPr/>
          </p:nvSpPr>
          <p:spPr>
            <a:xfrm>
              <a:off x="6724420" y="5453263"/>
              <a:ext cx="1414300" cy="511108"/>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Segoe UI Semibold"/>
                  <a:ea typeface="Segoe UI" panose="020B0502040204020203" pitchFamily="34" charset="0"/>
                  <a:cs typeface="Segoe UI" panose="020B0502040204020203" pitchFamily="34" charset="0"/>
                </a:rPr>
                <a:t>Common Data Model</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Segoe UI Semibold"/>
                  <a:ea typeface="Segoe UI" panose="020B0502040204020203" pitchFamily="34" charset="0"/>
                  <a:cs typeface="Segoe UI" panose="020B0502040204020203" pitchFamily="34" charset="0"/>
                </a:rPr>
                <a:t>Enterprise Security</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Segoe UI Semibold"/>
                  <a:ea typeface="Segoe UI" panose="020B0502040204020203" pitchFamily="34" charset="0"/>
                  <a:cs typeface="Segoe UI" panose="020B0502040204020203" pitchFamily="34" charset="0"/>
                </a:rPr>
                <a:t>Optimized for Analytics</a:t>
              </a:r>
            </a:p>
          </p:txBody>
        </p:sp>
        <p:grpSp>
          <p:nvGrpSpPr>
            <p:cNvPr id="277" name="Group 276">
              <a:extLst>
                <a:ext uri="{FF2B5EF4-FFF2-40B4-BE49-F238E27FC236}">
                  <a16:creationId xmlns:a16="http://schemas.microsoft.com/office/drawing/2014/main" id="{7DD6532A-632D-48CC-A552-F9278E9964C5}"/>
                </a:ext>
              </a:extLst>
            </p:cNvPr>
            <p:cNvGrpSpPr/>
            <p:nvPr/>
          </p:nvGrpSpPr>
          <p:grpSpPr>
            <a:xfrm>
              <a:off x="3931915" y="4998201"/>
              <a:ext cx="2436090" cy="774917"/>
              <a:chOff x="4053274" y="4916113"/>
              <a:chExt cx="2436090" cy="857006"/>
            </a:xfrm>
          </p:grpSpPr>
          <p:cxnSp>
            <p:nvCxnSpPr>
              <p:cNvPr id="278" name="Straight Connector 277">
                <a:extLst>
                  <a:ext uri="{FF2B5EF4-FFF2-40B4-BE49-F238E27FC236}">
                    <a16:creationId xmlns:a16="http://schemas.microsoft.com/office/drawing/2014/main" id="{1B2E0CF9-600A-45C0-853A-DB15AD06A4EC}"/>
                  </a:ext>
                </a:extLst>
              </p:cNvPr>
              <p:cNvCxnSpPr>
                <a:cxnSpLocks/>
              </p:cNvCxnSpPr>
              <p:nvPr/>
            </p:nvCxnSpPr>
            <p:spPr>
              <a:xfrm flipV="1">
                <a:off x="4053274"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D2E51D3-E0A0-4027-BBC5-E0072B6F604C}"/>
                  </a:ext>
                </a:extLst>
              </p:cNvPr>
              <p:cNvCxnSpPr>
                <a:cxnSpLocks/>
              </p:cNvCxnSpPr>
              <p:nvPr/>
            </p:nvCxnSpPr>
            <p:spPr>
              <a:xfrm flipV="1">
                <a:off x="4146264"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5EA4C482-A653-46A0-A68C-60782505E67E}"/>
                  </a:ext>
                </a:extLst>
              </p:cNvPr>
              <p:cNvCxnSpPr>
                <a:cxnSpLocks/>
              </p:cNvCxnSpPr>
              <p:nvPr/>
            </p:nvCxnSpPr>
            <p:spPr>
              <a:xfrm flipV="1">
                <a:off x="4239862"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A0E1CDB2-6BDE-492A-89FA-B6F22D736AA7}"/>
                  </a:ext>
                </a:extLst>
              </p:cNvPr>
              <p:cNvCxnSpPr>
                <a:cxnSpLocks/>
              </p:cNvCxnSpPr>
              <p:nvPr/>
            </p:nvCxnSpPr>
            <p:spPr>
              <a:xfrm flipV="1">
                <a:off x="4327618"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4D1E5784-C1FE-4BD0-BCB0-B2E806E40733}"/>
                  </a:ext>
                </a:extLst>
              </p:cNvPr>
              <p:cNvCxnSpPr>
                <a:cxnSpLocks/>
              </p:cNvCxnSpPr>
              <p:nvPr/>
            </p:nvCxnSpPr>
            <p:spPr>
              <a:xfrm flipV="1">
                <a:off x="4420557"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2340BDD2-92E3-48C1-B99F-2244795EAED5}"/>
                  </a:ext>
                </a:extLst>
              </p:cNvPr>
              <p:cNvCxnSpPr>
                <a:cxnSpLocks/>
              </p:cNvCxnSpPr>
              <p:nvPr/>
            </p:nvCxnSpPr>
            <p:spPr>
              <a:xfrm flipV="1">
                <a:off x="4505798"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CDFE083A-8778-4024-88F6-095EC7B43730}"/>
                  </a:ext>
                </a:extLst>
              </p:cNvPr>
              <p:cNvCxnSpPr>
                <a:cxnSpLocks/>
              </p:cNvCxnSpPr>
              <p:nvPr/>
            </p:nvCxnSpPr>
            <p:spPr>
              <a:xfrm flipV="1">
                <a:off x="4595679"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E4ACE6EE-F61F-4E89-9DAE-A51FF0EF01B9}"/>
                  </a:ext>
                </a:extLst>
              </p:cNvPr>
              <p:cNvCxnSpPr>
                <a:cxnSpLocks/>
              </p:cNvCxnSpPr>
              <p:nvPr/>
            </p:nvCxnSpPr>
            <p:spPr>
              <a:xfrm flipV="1">
                <a:off x="4683807"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D4CF2E3B-6F5F-45B5-9AF2-C3CDE2848A44}"/>
                  </a:ext>
                </a:extLst>
              </p:cNvPr>
              <p:cNvCxnSpPr>
                <a:cxnSpLocks/>
              </p:cNvCxnSpPr>
              <p:nvPr/>
            </p:nvCxnSpPr>
            <p:spPr>
              <a:xfrm flipV="1">
                <a:off x="4776798"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FF48925B-9BFD-492E-8329-B2A146865DFE}"/>
                  </a:ext>
                </a:extLst>
              </p:cNvPr>
              <p:cNvCxnSpPr>
                <a:cxnSpLocks/>
              </p:cNvCxnSpPr>
              <p:nvPr/>
            </p:nvCxnSpPr>
            <p:spPr>
              <a:xfrm flipV="1">
                <a:off x="4869788"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163C2E6D-9B8F-4159-8CCE-87E54E092DBF}"/>
                  </a:ext>
                </a:extLst>
              </p:cNvPr>
              <p:cNvCxnSpPr>
                <a:cxnSpLocks/>
              </p:cNvCxnSpPr>
              <p:nvPr/>
            </p:nvCxnSpPr>
            <p:spPr>
              <a:xfrm flipV="1">
                <a:off x="4952178"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F0CCFD10-7A80-471F-96E7-2A011FB99623}"/>
                  </a:ext>
                </a:extLst>
              </p:cNvPr>
              <p:cNvCxnSpPr>
                <a:cxnSpLocks/>
              </p:cNvCxnSpPr>
              <p:nvPr/>
            </p:nvCxnSpPr>
            <p:spPr>
              <a:xfrm flipV="1">
                <a:off x="5045168"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44F5D8EE-652F-4FD1-AAAE-BF5A717E3080}"/>
                  </a:ext>
                </a:extLst>
              </p:cNvPr>
              <p:cNvCxnSpPr>
                <a:cxnSpLocks/>
              </p:cNvCxnSpPr>
              <p:nvPr/>
            </p:nvCxnSpPr>
            <p:spPr>
              <a:xfrm flipV="1">
                <a:off x="5138766"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62606B9C-D775-43E2-B22F-2B9A5B566F94}"/>
                  </a:ext>
                </a:extLst>
              </p:cNvPr>
              <p:cNvCxnSpPr>
                <a:cxnSpLocks/>
              </p:cNvCxnSpPr>
              <p:nvPr/>
            </p:nvCxnSpPr>
            <p:spPr>
              <a:xfrm flipV="1">
                <a:off x="5226522"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9D4A9F81-AF75-41C1-AD9D-69C3B471A0A4}"/>
                  </a:ext>
                </a:extLst>
              </p:cNvPr>
              <p:cNvCxnSpPr>
                <a:cxnSpLocks/>
              </p:cNvCxnSpPr>
              <p:nvPr/>
            </p:nvCxnSpPr>
            <p:spPr>
              <a:xfrm flipV="1">
                <a:off x="5319461"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E418BA36-C83B-4F1F-B682-836AF1F6EE17}"/>
                  </a:ext>
                </a:extLst>
              </p:cNvPr>
              <p:cNvCxnSpPr>
                <a:cxnSpLocks/>
              </p:cNvCxnSpPr>
              <p:nvPr/>
            </p:nvCxnSpPr>
            <p:spPr>
              <a:xfrm flipV="1">
                <a:off x="5404702"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945DD925-E4A8-4908-BC3B-47BC195CBAB8}"/>
                  </a:ext>
                </a:extLst>
              </p:cNvPr>
              <p:cNvCxnSpPr>
                <a:cxnSpLocks/>
              </p:cNvCxnSpPr>
              <p:nvPr/>
            </p:nvCxnSpPr>
            <p:spPr>
              <a:xfrm flipV="1">
                <a:off x="5494583"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FDE93972-E5EC-4854-842E-FD264F67899A}"/>
                  </a:ext>
                </a:extLst>
              </p:cNvPr>
              <p:cNvCxnSpPr>
                <a:cxnSpLocks/>
              </p:cNvCxnSpPr>
              <p:nvPr/>
            </p:nvCxnSpPr>
            <p:spPr>
              <a:xfrm flipV="1">
                <a:off x="5582711"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2DFE5D7F-32CE-4E70-A8B8-9B08502C0A33}"/>
                  </a:ext>
                </a:extLst>
              </p:cNvPr>
              <p:cNvCxnSpPr>
                <a:cxnSpLocks/>
              </p:cNvCxnSpPr>
              <p:nvPr/>
            </p:nvCxnSpPr>
            <p:spPr>
              <a:xfrm flipV="1">
                <a:off x="5675702"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150F0C6C-790B-43FC-9F75-FE4A3FC0A53F}"/>
                  </a:ext>
                </a:extLst>
              </p:cNvPr>
              <p:cNvCxnSpPr>
                <a:cxnSpLocks/>
              </p:cNvCxnSpPr>
              <p:nvPr/>
            </p:nvCxnSpPr>
            <p:spPr>
              <a:xfrm flipV="1">
                <a:off x="5768692"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347E04B0-996A-4866-94DE-404AD1DD8082}"/>
                  </a:ext>
                </a:extLst>
              </p:cNvPr>
              <p:cNvCxnSpPr>
                <a:cxnSpLocks/>
              </p:cNvCxnSpPr>
              <p:nvPr/>
            </p:nvCxnSpPr>
            <p:spPr>
              <a:xfrm flipV="1">
                <a:off x="5859438"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04A6418A-A142-428A-B7D6-28129FEF80DB}"/>
                  </a:ext>
                </a:extLst>
              </p:cNvPr>
              <p:cNvCxnSpPr>
                <a:cxnSpLocks/>
              </p:cNvCxnSpPr>
              <p:nvPr/>
            </p:nvCxnSpPr>
            <p:spPr>
              <a:xfrm flipV="1">
                <a:off x="5947194"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0FB48011-BB7B-431E-B0DB-9E7311A364E2}"/>
                  </a:ext>
                </a:extLst>
              </p:cNvPr>
              <p:cNvCxnSpPr>
                <a:cxnSpLocks/>
              </p:cNvCxnSpPr>
              <p:nvPr/>
            </p:nvCxnSpPr>
            <p:spPr>
              <a:xfrm flipV="1">
                <a:off x="6040133"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B703FDE0-B005-4318-A5BE-C97995B5B2EB}"/>
                  </a:ext>
                </a:extLst>
              </p:cNvPr>
              <p:cNvCxnSpPr>
                <a:cxnSpLocks/>
              </p:cNvCxnSpPr>
              <p:nvPr/>
            </p:nvCxnSpPr>
            <p:spPr>
              <a:xfrm flipV="1">
                <a:off x="6125374"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DDCAD3DA-38F3-4039-B566-60752DACC2B5}"/>
                  </a:ext>
                </a:extLst>
              </p:cNvPr>
              <p:cNvCxnSpPr>
                <a:cxnSpLocks/>
              </p:cNvCxnSpPr>
              <p:nvPr/>
            </p:nvCxnSpPr>
            <p:spPr>
              <a:xfrm flipV="1">
                <a:off x="6215255"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D0721AED-0200-401B-907D-DB2B6BFCE98B}"/>
                  </a:ext>
                </a:extLst>
              </p:cNvPr>
              <p:cNvCxnSpPr>
                <a:cxnSpLocks/>
              </p:cNvCxnSpPr>
              <p:nvPr/>
            </p:nvCxnSpPr>
            <p:spPr>
              <a:xfrm flipV="1">
                <a:off x="6318974"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918D3C25-F944-4E9C-A7A2-2EFFAF6D796F}"/>
                  </a:ext>
                </a:extLst>
              </p:cNvPr>
              <p:cNvCxnSpPr>
                <a:cxnSpLocks/>
              </p:cNvCxnSpPr>
              <p:nvPr/>
            </p:nvCxnSpPr>
            <p:spPr>
              <a:xfrm flipV="1">
                <a:off x="6396374"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9267FA74-268D-43E2-A8A3-E3F50DC6676E}"/>
                  </a:ext>
                </a:extLst>
              </p:cNvPr>
              <p:cNvCxnSpPr>
                <a:cxnSpLocks/>
              </p:cNvCxnSpPr>
              <p:nvPr/>
            </p:nvCxnSpPr>
            <p:spPr>
              <a:xfrm flipV="1">
                <a:off x="6489364"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020794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dec="http://schemas.microsoft.com/office/drawing/2017/decorative" xmlns:a16="http://schemas.microsoft.com/office/drawing/2014/main"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0118FC-8E90-4F11-97AB-2C48FFE9A68A}"/>
              </a:ext>
            </a:extLst>
          </p:cNvPr>
          <p:cNvSpPr>
            <a:spLocks noGrp="1"/>
          </p:cNvSpPr>
          <p:nvPr>
            <p:ph type="title"/>
          </p:nvPr>
        </p:nvSpPr>
        <p:spPr/>
        <p:txBody>
          <a:bodyPr/>
          <a:lstStyle/>
          <a:p>
            <a:r>
              <a:rPr lang="en-US"/>
              <a:t>Analyze your data</a:t>
            </a:r>
          </a:p>
        </p:txBody>
      </p:sp>
      <p:sp>
        <p:nvSpPr>
          <p:cNvPr id="2" name="Content Placeholder 1">
            <a:extLst>
              <a:ext uri="{FF2B5EF4-FFF2-40B4-BE49-F238E27FC236}">
                <a16:creationId xmlns:a16="http://schemas.microsoft.com/office/drawing/2014/main" id="{AC714461-AB14-4723-876D-5730DFB0E7DA}"/>
              </a:ext>
            </a:extLst>
          </p:cNvPr>
          <p:cNvSpPr>
            <a:spLocks noGrp="1"/>
          </p:cNvSpPr>
          <p:nvPr>
            <p:ph sz="quarter" idx="10"/>
          </p:nvPr>
        </p:nvSpPr>
        <p:spPr/>
        <p:txBody>
          <a:bodyPr/>
          <a:lstStyle/>
          <a:p>
            <a:endParaRPr lang="en-US"/>
          </a:p>
        </p:txBody>
      </p:sp>
      <p:grpSp>
        <p:nvGrpSpPr>
          <p:cNvPr id="55" name="Group 54">
            <a:extLst>
              <a:ext uri="{FF2B5EF4-FFF2-40B4-BE49-F238E27FC236}">
                <a16:creationId xmlns:a16="http://schemas.microsoft.com/office/drawing/2014/main" id="{28C332D3-73DD-41CB-B936-5A4232D375EC}"/>
              </a:ext>
            </a:extLst>
          </p:cNvPr>
          <p:cNvGrpSpPr/>
          <p:nvPr/>
        </p:nvGrpSpPr>
        <p:grpSpPr>
          <a:xfrm>
            <a:off x="2261124" y="2370045"/>
            <a:ext cx="7860776" cy="2798855"/>
            <a:chOff x="6191774" y="-320391"/>
            <a:chExt cx="7860776" cy="2798855"/>
          </a:xfrm>
        </p:grpSpPr>
        <p:sp>
          <p:nvSpPr>
            <p:cNvPr id="16" name="Rectangle 15">
              <a:extLst>
                <a:ext uri="{FF2B5EF4-FFF2-40B4-BE49-F238E27FC236}">
                  <a16:creationId xmlns:a16="http://schemas.microsoft.com/office/drawing/2014/main" id="{12AD05DC-A38E-4ECF-906C-A9CB7CF7EFD1}"/>
                </a:ext>
              </a:extLst>
            </p:cNvPr>
            <p:cNvSpPr/>
            <p:nvPr/>
          </p:nvSpPr>
          <p:spPr bwMode="auto">
            <a:xfrm>
              <a:off x="6191774" y="-320391"/>
              <a:ext cx="7860776" cy="279885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        Azure Synapse workspace</a:t>
              </a:r>
            </a:p>
          </p:txBody>
        </p:sp>
        <p:pic>
          <p:nvPicPr>
            <p:cNvPr id="19" name="Picture 18" descr="A picture containing clock&#10;&#10;Description automatically generated">
              <a:extLst>
                <a:ext uri="{FF2B5EF4-FFF2-40B4-BE49-F238E27FC236}">
                  <a16:creationId xmlns:a16="http://schemas.microsoft.com/office/drawing/2014/main" id="{0D597883-4A63-4185-B694-118C2C123BCD}"/>
                </a:ext>
              </a:extLst>
            </p:cNvPr>
            <p:cNvPicPr>
              <a:picLocks noChangeAspect="1"/>
            </p:cNvPicPr>
            <p:nvPr/>
          </p:nvPicPr>
          <p:blipFill>
            <a:blip r:embed="rId2"/>
            <a:stretch>
              <a:fillRect/>
            </a:stretch>
          </p:blipFill>
          <p:spPr>
            <a:xfrm>
              <a:off x="6247153" y="-259463"/>
              <a:ext cx="380819" cy="380819"/>
            </a:xfrm>
            <a:prstGeom prst="rect">
              <a:avLst/>
            </a:prstGeom>
          </p:spPr>
        </p:pic>
        <p:sp>
          <p:nvSpPr>
            <p:cNvPr id="21" name="Rectangle 20">
              <a:extLst>
                <a:ext uri="{FF2B5EF4-FFF2-40B4-BE49-F238E27FC236}">
                  <a16:creationId xmlns:a16="http://schemas.microsoft.com/office/drawing/2014/main" id="{F83768B0-D168-42A9-9E63-F6CAD6BE4F54}"/>
                </a:ext>
              </a:extLst>
            </p:cNvPr>
            <p:cNvSpPr/>
            <p:nvPr/>
          </p:nvSpPr>
          <p:spPr bwMode="auto">
            <a:xfrm>
              <a:off x="9067333" y="940570"/>
              <a:ext cx="1984113" cy="8077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Notebook</a:t>
              </a:r>
            </a:p>
          </p:txBody>
        </p:sp>
        <p:cxnSp>
          <p:nvCxnSpPr>
            <p:cNvPr id="24" name="Straight Arrow Connector 23">
              <a:extLst>
                <a:ext uri="{FF2B5EF4-FFF2-40B4-BE49-F238E27FC236}">
                  <a16:creationId xmlns:a16="http://schemas.microsoft.com/office/drawing/2014/main" id="{2466257F-F180-47C3-AEB0-80409BE1EBB6}"/>
                </a:ext>
              </a:extLst>
            </p:cNvPr>
            <p:cNvCxnSpPr>
              <a:cxnSpLocks/>
              <a:stCxn id="17" idx="3"/>
              <a:endCxn id="21" idx="1"/>
            </p:cNvCxnSpPr>
            <p:nvPr/>
          </p:nvCxnSpPr>
          <p:spPr>
            <a:xfrm>
              <a:off x="8511996" y="1344463"/>
              <a:ext cx="555337" cy="0"/>
            </a:xfrm>
            <a:prstGeom prst="straightConnector1">
              <a:avLst/>
            </a:prstGeom>
            <a:ln w="76200">
              <a:solidFill>
                <a:srgbClr val="FF9349"/>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CEBF034-AFA8-48F0-A8D9-737D42396293}"/>
                </a:ext>
              </a:extLst>
            </p:cNvPr>
            <p:cNvCxnSpPr>
              <a:cxnSpLocks/>
              <a:stCxn id="21" idx="3"/>
              <a:endCxn id="20" idx="1"/>
            </p:cNvCxnSpPr>
            <p:nvPr/>
          </p:nvCxnSpPr>
          <p:spPr>
            <a:xfrm>
              <a:off x="11051446" y="1344463"/>
              <a:ext cx="645656" cy="1"/>
            </a:xfrm>
            <a:prstGeom prst="straightConnector1">
              <a:avLst/>
            </a:prstGeom>
            <a:ln w="76200">
              <a:solidFill>
                <a:srgbClr val="FF9349"/>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5784020A-FE3F-449B-8114-ED80130A481D}"/>
                </a:ext>
              </a:extLst>
            </p:cNvPr>
            <p:cNvGrpSpPr/>
            <p:nvPr/>
          </p:nvGrpSpPr>
          <p:grpSpPr>
            <a:xfrm>
              <a:off x="6437562" y="371176"/>
              <a:ext cx="2074434" cy="1946574"/>
              <a:chOff x="6437562" y="371176"/>
              <a:chExt cx="2074434" cy="1946574"/>
            </a:xfrm>
          </p:grpSpPr>
          <p:sp>
            <p:nvSpPr>
              <p:cNvPr id="17" name="Rectangle 16">
                <a:extLst>
                  <a:ext uri="{FF2B5EF4-FFF2-40B4-BE49-F238E27FC236}">
                    <a16:creationId xmlns:a16="http://schemas.microsoft.com/office/drawing/2014/main" id="{5A70303C-CBD4-42B1-866F-EAA33FDA1AAF}"/>
                  </a:ext>
                </a:extLst>
              </p:cNvPr>
              <p:cNvSpPr/>
              <p:nvPr/>
            </p:nvSpPr>
            <p:spPr bwMode="auto">
              <a:xfrm>
                <a:off x="6437562" y="371176"/>
                <a:ext cx="2074434" cy="1946574"/>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Database (Spark)</a:t>
                </a:r>
              </a:p>
            </p:txBody>
          </p:sp>
          <p:sp>
            <p:nvSpPr>
              <p:cNvPr id="41" name="Rectangle 40">
                <a:extLst>
                  <a:ext uri="{FF2B5EF4-FFF2-40B4-BE49-F238E27FC236}">
                    <a16:creationId xmlns:a16="http://schemas.microsoft.com/office/drawing/2014/main" id="{996845A0-D964-4584-9BBB-3FC9641EE781}"/>
                  </a:ext>
                </a:extLst>
              </p:cNvPr>
              <p:cNvSpPr/>
              <p:nvPr/>
            </p:nvSpPr>
            <p:spPr bwMode="auto">
              <a:xfrm>
                <a:off x="6725493" y="850313"/>
                <a:ext cx="1559444" cy="584787"/>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Table1</a:t>
                </a:r>
              </a:p>
            </p:txBody>
          </p:sp>
          <p:sp>
            <p:nvSpPr>
              <p:cNvPr id="42" name="Rectangle 41">
                <a:extLst>
                  <a:ext uri="{FF2B5EF4-FFF2-40B4-BE49-F238E27FC236}">
                    <a16:creationId xmlns:a16="http://schemas.microsoft.com/office/drawing/2014/main" id="{148D971E-4A1B-4311-A6BB-2924CDC1781B}"/>
                  </a:ext>
                </a:extLst>
              </p:cNvPr>
              <p:cNvSpPr/>
              <p:nvPr/>
            </p:nvSpPr>
            <p:spPr bwMode="auto">
              <a:xfrm>
                <a:off x="6725493" y="1582185"/>
                <a:ext cx="1559444" cy="584787"/>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Table2</a:t>
                </a:r>
              </a:p>
            </p:txBody>
          </p:sp>
        </p:grpSp>
        <p:grpSp>
          <p:nvGrpSpPr>
            <p:cNvPr id="53" name="Group 52">
              <a:extLst>
                <a:ext uri="{FF2B5EF4-FFF2-40B4-BE49-F238E27FC236}">
                  <a16:creationId xmlns:a16="http://schemas.microsoft.com/office/drawing/2014/main" id="{2FA1AB39-D6A4-4D45-A1B5-6AA3073D6E7D}"/>
                </a:ext>
              </a:extLst>
            </p:cNvPr>
            <p:cNvGrpSpPr/>
            <p:nvPr/>
          </p:nvGrpSpPr>
          <p:grpSpPr>
            <a:xfrm>
              <a:off x="11697102" y="731263"/>
              <a:ext cx="2190347" cy="1226401"/>
              <a:chOff x="11697102" y="731262"/>
              <a:chExt cx="2190347" cy="1226401"/>
            </a:xfrm>
          </p:grpSpPr>
          <p:sp>
            <p:nvSpPr>
              <p:cNvPr id="20" name="Rectangle 19">
                <a:extLst>
                  <a:ext uri="{FF2B5EF4-FFF2-40B4-BE49-F238E27FC236}">
                    <a16:creationId xmlns:a16="http://schemas.microsoft.com/office/drawing/2014/main" id="{893E15E0-F3A9-4A6D-BDC9-4672FCF84BBB}"/>
                  </a:ext>
                </a:extLst>
              </p:cNvPr>
              <p:cNvSpPr/>
              <p:nvPr/>
            </p:nvSpPr>
            <p:spPr bwMode="auto">
              <a:xfrm>
                <a:off x="11697102" y="731262"/>
                <a:ext cx="2190347" cy="1226401"/>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Database</a:t>
                </a:r>
                <a:r>
                  <a:rPr kumimoji="0" lang="en-US" sz="12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 (SQL pool)</a:t>
                </a:r>
              </a:p>
            </p:txBody>
          </p:sp>
          <p:sp>
            <p:nvSpPr>
              <p:cNvPr id="49" name="Rectangle 48">
                <a:extLst>
                  <a:ext uri="{FF2B5EF4-FFF2-40B4-BE49-F238E27FC236}">
                    <a16:creationId xmlns:a16="http://schemas.microsoft.com/office/drawing/2014/main" id="{E27B5843-FB6F-4379-8E28-2DB12D791424}"/>
                  </a:ext>
                </a:extLst>
              </p:cNvPr>
              <p:cNvSpPr/>
              <p:nvPr/>
            </p:nvSpPr>
            <p:spPr bwMode="auto">
              <a:xfrm>
                <a:off x="11989180" y="1212850"/>
                <a:ext cx="1559444" cy="584787"/>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Table3</a:t>
                </a:r>
              </a:p>
            </p:txBody>
          </p:sp>
        </p:grpSp>
      </p:grpSp>
    </p:spTree>
    <p:extLst>
      <p:ext uri="{BB962C8B-B14F-4D97-AF65-F5344CB8AC3E}">
        <p14:creationId xmlns:p14="http://schemas.microsoft.com/office/powerpoint/2010/main" val="203825134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a:xfrm>
            <a:off x="584200" y="2056448"/>
            <a:ext cx="5510213" cy="1477328"/>
          </a:xfrm>
        </p:spPr>
        <p:txBody>
          <a:bodyPr/>
          <a:lstStyle/>
          <a:p>
            <a:r>
              <a:rPr lang="en-US" sz="3200" dirty="0"/>
              <a:t>Modernizing your</a:t>
            </a:r>
            <a:br>
              <a:rPr lang="en-US" sz="3200" dirty="0"/>
            </a:br>
            <a:r>
              <a:rPr lang="en-US" sz="3200" dirty="0"/>
              <a:t>Data Warehouse with</a:t>
            </a:r>
            <a:br>
              <a:rPr lang="en-US" sz="3200" dirty="0"/>
            </a:br>
            <a:r>
              <a:rPr lang="en-US" sz="3200" dirty="0"/>
              <a:t>Azure Synapse Analytics</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p:txBody>
          <a:bodyPr/>
          <a:lstStyle/>
          <a:p>
            <a:r>
              <a:rPr lang="en-US"/>
              <a:t>Matthew Hicks</a:t>
            </a:r>
          </a:p>
          <a:p>
            <a:r>
              <a:rPr lang="en-US"/>
              <a:t>Program Manager, Azure Data</a:t>
            </a:r>
          </a:p>
        </p:txBody>
      </p:sp>
      <p:sp>
        <p:nvSpPr>
          <p:cNvPr id="2" name="Text Placeholder 1">
            <a:extLst>
              <a:ext uri="{FF2B5EF4-FFF2-40B4-BE49-F238E27FC236}">
                <a16:creationId xmlns:a16="http://schemas.microsoft.com/office/drawing/2014/main" id="{56066087-ED0A-4FA7-991E-AA4F4413E9F0}"/>
              </a:ext>
            </a:extLst>
          </p:cNvPr>
          <p:cNvSpPr>
            <a:spLocks noGrp="1"/>
          </p:cNvSpPr>
          <p:nvPr>
            <p:ph type="body" sz="quarter" idx="14"/>
          </p:nvPr>
        </p:nvSpPr>
        <p:spPr/>
        <p:txBody>
          <a:bodyPr/>
          <a:lstStyle/>
          <a:p>
            <a:r>
              <a:rPr lang="en-US" dirty="0"/>
              <a:t>BRK3224</a:t>
            </a:r>
          </a:p>
        </p:txBody>
      </p:sp>
    </p:spTree>
    <p:extLst>
      <p:ext uri="{BB962C8B-B14F-4D97-AF65-F5344CB8AC3E}">
        <p14:creationId xmlns:p14="http://schemas.microsoft.com/office/powerpoint/2010/main" val="666734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A0ECE-8016-4751-8FF0-5D99B800B0FB}"/>
              </a:ext>
            </a:extLst>
          </p:cNvPr>
          <p:cNvSpPr>
            <a:spLocks noGrp="1"/>
          </p:cNvSpPr>
          <p:nvPr>
            <p:ph type="title"/>
          </p:nvPr>
        </p:nvSpPr>
        <p:spPr>
          <a:xfrm>
            <a:off x="590868" y="286488"/>
            <a:ext cx="11018520" cy="553998"/>
          </a:xfrm>
        </p:spPr>
        <p:txBody>
          <a:bodyPr/>
          <a:lstStyle/>
          <a:p>
            <a:r>
              <a:rPr lang="en-US" dirty="0"/>
              <a:t>Analytics using Azure Synapse</a:t>
            </a:r>
          </a:p>
        </p:txBody>
      </p:sp>
      <p:sp>
        <p:nvSpPr>
          <p:cNvPr id="60" name="Rectangle 59">
            <a:extLst>
              <a:ext uri="{FF2B5EF4-FFF2-40B4-BE49-F238E27FC236}">
                <a16:creationId xmlns:a16="http://schemas.microsoft.com/office/drawing/2014/main" id="{F7BC1785-E638-4204-B3B0-F491B8D83246}"/>
              </a:ext>
            </a:extLst>
          </p:cNvPr>
          <p:cNvSpPr/>
          <p:nvPr/>
        </p:nvSpPr>
        <p:spPr bwMode="auto">
          <a:xfrm>
            <a:off x="1898633" y="2224351"/>
            <a:ext cx="9991759" cy="43399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70C3"/>
              </a:solidFill>
              <a:effectLst/>
              <a:uLnTx/>
              <a:uFillTx/>
              <a:latin typeface="Segoe UI"/>
              <a:ea typeface="+mn-ea"/>
              <a:cs typeface="+mn-cs"/>
            </a:endParaRPr>
          </a:p>
        </p:txBody>
      </p:sp>
      <p:grpSp>
        <p:nvGrpSpPr>
          <p:cNvPr id="61" name="Group 60">
            <a:extLst>
              <a:ext uri="{FF2B5EF4-FFF2-40B4-BE49-F238E27FC236}">
                <a16:creationId xmlns:a16="http://schemas.microsoft.com/office/drawing/2014/main" id="{A4540135-50D0-42B6-A204-06DBE72C00E9}"/>
              </a:ext>
            </a:extLst>
          </p:cNvPr>
          <p:cNvGrpSpPr/>
          <p:nvPr/>
        </p:nvGrpSpPr>
        <p:grpSpPr>
          <a:xfrm>
            <a:off x="2090395" y="2306586"/>
            <a:ext cx="7232966" cy="3139907"/>
            <a:chOff x="1115729" y="2187385"/>
            <a:chExt cx="7655325" cy="3311529"/>
          </a:xfrm>
        </p:grpSpPr>
        <p:sp>
          <p:nvSpPr>
            <p:cNvPr id="62" name="Rectangle 61">
              <a:extLst>
                <a:ext uri="{FF2B5EF4-FFF2-40B4-BE49-F238E27FC236}">
                  <a16:creationId xmlns:a16="http://schemas.microsoft.com/office/drawing/2014/main" id="{425C7CAD-93AF-4155-9C03-032B8EB1ED48}"/>
                </a:ext>
              </a:extLst>
            </p:cNvPr>
            <p:cNvSpPr/>
            <p:nvPr/>
          </p:nvSpPr>
          <p:spPr bwMode="auto">
            <a:xfrm>
              <a:off x="1116434" y="2454682"/>
              <a:ext cx="7654620" cy="30442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63" name="Rectangle 62">
              <a:extLst>
                <a:ext uri="{FF2B5EF4-FFF2-40B4-BE49-F238E27FC236}">
                  <a16:creationId xmlns:a16="http://schemas.microsoft.com/office/drawing/2014/main" id="{15899556-721E-4840-948E-4B6749A083C5}"/>
                </a:ext>
              </a:extLst>
            </p:cNvPr>
            <p:cNvSpPr/>
            <p:nvPr/>
          </p:nvSpPr>
          <p:spPr bwMode="auto">
            <a:xfrm>
              <a:off x="1115729" y="2187385"/>
              <a:ext cx="1820290" cy="2771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Azure Synapse</a:t>
              </a:r>
            </a:p>
          </p:txBody>
        </p:sp>
      </p:grpSp>
      <p:sp>
        <p:nvSpPr>
          <p:cNvPr id="64" name="Rectangle 63">
            <a:extLst>
              <a:ext uri="{FF2B5EF4-FFF2-40B4-BE49-F238E27FC236}">
                <a16:creationId xmlns:a16="http://schemas.microsoft.com/office/drawing/2014/main" id="{D8999A6F-6A82-4419-9138-6A4378ECC4B7}"/>
              </a:ext>
            </a:extLst>
          </p:cNvPr>
          <p:cNvSpPr/>
          <p:nvPr/>
        </p:nvSpPr>
        <p:spPr bwMode="auto">
          <a:xfrm>
            <a:off x="2200248" y="3097473"/>
            <a:ext cx="7018405" cy="2228964"/>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Platform</a:t>
            </a:r>
          </a:p>
        </p:txBody>
      </p:sp>
      <p:sp>
        <p:nvSpPr>
          <p:cNvPr id="97" name="Rectangle 96">
            <a:extLst>
              <a:ext uri="{FF2B5EF4-FFF2-40B4-BE49-F238E27FC236}">
                <a16:creationId xmlns:a16="http://schemas.microsoft.com/office/drawing/2014/main" id="{ED65277E-77F5-497F-A6A4-C23F72538D37}"/>
              </a:ext>
            </a:extLst>
          </p:cNvPr>
          <p:cNvSpPr/>
          <p:nvPr/>
        </p:nvSpPr>
        <p:spPr bwMode="auto">
          <a:xfrm>
            <a:off x="3296619" y="4782499"/>
            <a:ext cx="1523410" cy="41388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METASTORE</a:t>
            </a:r>
          </a:p>
        </p:txBody>
      </p:sp>
      <p:sp>
        <p:nvSpPr>
          <p:cNvPr id="98" name="Rectangle 97">
            <a:extLst>
              <a:ext uri="{FF2B5EF4-FFF2-40B4-BE49-F238E27FC236}">
                <a16:creationId xmlns:a16="http://schemas.microsoft.com/office/drawing/2014/main" id="{AD1A1378-9324-4DD0-8E7C-062C35AF126C}"/>
              </a:ext>
            </a:extLst>
          </p:cNvPr>
          <p:cNvSpPr/>
          <p:nvPr/>
        </p:nvSpPr>
        <p:spPr bwMode="auto">
          <a:xfrm>
            <a:off x="3296619" y="3746033"/>
            <a:ext cx="1523409" cy="40817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SECURITY</a:t>
            </a:r>
          </a:p>
        </p:txBody>
      </p:sp>
      <p:sp>
        <p:nvSpPr>
          <p:cNvPr id="99" name="Rectangle 98">
            <a:extLst>
              <a:ext uri="{FF2B5EF4-FFF2-40B4-BE49-F238E27FC236}">
                <a16:creationId xmlns:a16="http://schemas.microsoft.com/office/drawing/2014/main" id="{CBCC81F6-938E-43BC-BD6A-245430793BD8}"/>
              </a:ext>
            </a:extLst>
          </p:cNvPr>
          <p:cNvSpPr/>
          <p:nvPr/>
        </p:nvSpPr>
        <p:spPr bwMode="auto">
          <a:xfrm>
            <a:off x="3296619" y="3224941"/>
            <a:ext cx="1523409" cy="41388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MANAGEMENT</a:t>
            </a:r>
          </a:p>
        </p:txBody>
      </p:sp>
      <p:sp>
        <p:nvSpPr>
          <p:cNvPr id="100" name="Rectangle 99">
            <a:extLst>
              <a:ext uri="{FF2B5EF4-FFF2-40B4-BE49-F238E27FC236}">
                <a16:creationId xmlns:a16="http://schemas.microsoft.com/office/drawing/2014/main" id="{A8BC269B-BAAB-4510-83F5-B44199DA7B97}"/>
              </a:ext>
            </a:extLst>
          </p:cNvPr>
          <p:cNvSpPr/>
          <p:nvPr/>
        </p:nvSpPr>
        <p:spPr bwMode="auto">
          <a:xfrm>
            <a:off x="3296619" y="4261409"/>
            <a:ext cx="1523409" cy="41388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MONITORING</a:t>
            </a:r>
          </a:p>
        </p:txBody>
      </p:sp>
      <p:cxnSp>
        <p:nvCxnSpPr>
          <p:cNvPr id="101" name="Straight Connector 100">
            <a:extLst>
              <a:ext uri="{FF2B5EF4-FFF2-40B4-BE49-F238E27FC236}">
                <a16:creationId xmlns:a16="http://schemas.microsoft.com/office/drawing/2014/main" id="{3644E010-1A35-4198-A84A-F046ECFB819D}"/>
              </a:ext>
              <a:ext uri="{C183D7F6-B498-43B3-948B-1728B52AA6E4}">
                <adec:decorative xmlns:adec="http://schemas.microsoft.com/office/drawing/2017/decorative" val="1"/>
              </a:ext>
            </a:extLst>
          </p:cNvPr>
          <p:cNvCxnSpPr>
            <a:cxnSpLocks/>
          </p:cNvCxnSpPr>
          <p:nvPr/>
        </p:nvCxnSpPr>
        <p:spPr>
          <a:xfrm>
            <a:off x="3131677" y="3224941"/>
            <a:ext cx="0" cy="1971444"/>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27D63F7D-B1A9-4107-9F37-23AB30238CED}"/>
              </a:ext>
            </a:extLst>
          </p:cNvPr>
          <p:cNvSpPr/>
          <p:nvPr/>
        </p:nvSpPr>
        <p:spPr bwMode="auto">
          <a:xfrm>
            <a:off x="4963016" y="4951053"/>
            <a:ext cx="3980957" cy="2453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DATA INTEGRATION</a:t>
            </a:r>
          </a:p>
        </p:txBody>
      </p:sp>
      <p:grpSp>
        <p:nvGrpSpPr>
          <p:cNvPr id="103" name="Group 102">
            <a:extLst>
              <a:ext uri="{FF2B5EF4-FFF2-40B4-BE49-F238E27FC236}">
                <a16:creationId xmlns:a16="http://schemas.microsoft.com/office/drawing/2014/main" id="{36EF8D6F-689C-4C0D-ABF1-0CED1B2D8EE5}"/>
              </a:ext>
            </a:extLst>
          </p:cNvPr>
          <p:cNvGrpSpPr/>
          <p:nvPr/>
        </p:nvGrpSpPr>
        <p:grpSpPr>
          <a:xfrm>
            <a:off x="6981653" y="4437029"/>
            <a:ext cx="1962321" cy="465360"/>
            <a:chOff x="5911431" y="4135704"/>
            <a:chExt cx="2076908" cy="490796"/>
          </a:xfrm>
        </p:grpSpPr>
        <p:sp>
          <p:nvSpPr>
            <p:cNvPr id="104" name="Rectangle 103">
              <a:extLst>
                <a:ext uri="{FF2B5EF4-FFF2-40B4-BE49-F238E27FC236}">
                  <a16:creationId xmlns:a16="http://schemas.microsoft.com/office/drawing/2014/main" id="{69750CB4-F420-41E9-93D7-19F6270C280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5" name="Picture 4">
              <a:extLst>
                <a:ext uri="{FF2B5EF4-FFF2-40B4-BE49-F238E27FC236}">
                  <a16:creationId xmlns:a16="http://schemas.microsoft.com/office/drawing/2014/main" id="{A7DC6830-A26B-41BA-BA7B-4BFD83E142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106" name="Rectangle 105">
            <a:extLst>
              <a:ext uri="{FF2B5EF4-FFF2-40B4-BE49-F238E27FC236}">
                <a16:creationId xmlns:a16="http://schemas.microsoft.com/office/drawing/2014/main" id="{B7D59500-A999-4459-B011-9A9200A7FC2C}"/>
              </a:ext>
            </a:extLst>
          </p:cNvPr>
          <p:cNvSpPr/>
          <p:nvPr/>
        </p:nvSpPr>
        <p:spPr bwMode="auto">
          <a:xfrm>
            <a:off x="4963017" y="4439125"/>
            <a:ext cx="1970004" cy="46536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SQL</a:t>
            </a:r>
          </a:p>
        </p:txBody>
      </p:sp>
      <p:sp>
        <p:nvSpPr>
          <p:cNvPr id="107" name="TextBox 106">
            <a:extLst>
              <a:ext uri="{FF2B5EF4-FFF2-40B4-BE49-F238E27FC236}">
                <a16:creationId xmlns:a16="http://schemas.microsoft.com/office/drawing/2014/main" id="{DD9DEEA8-5116-4691-AF97-C72244764725}"/>
              </a:ext>
            </a:extLst>
          </p:cNvPr>
          <p:cNvSpPr txBox="1"/>
          <p:nvPr/>
        </p:nvSpPr>
        <p:spPr>
          <a:xfrm>
            <a:off x="4963016" y="4244366"/>
            <a:ext cx="2266921" cy="146096"/>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Analytics Runtimes</a:t>
            </a:r>
          </a:p>
        </p:txBody>
      </p:sp>
      <p:sp>
        <p:nvSpPr>
          <p:cNvPr id="108" name="Rectangle 107">
            <a:extLst>
              <a:ext uri="{FF2B5EF4-FFF2-40B4-BE49-F238E27FC236}">
                <a16:creationId xmlns:a16="http://schemas.microsoft.com/office/drawing/2014/main" id="{0673298B-CDD4-4FDD-A623-8946694A3329}"/>
              </a:ext>
            </a:extLst>
          </p:cNvPr>
          <p:cNvSpPr/>
          <p:nvPr/>
        </p:nvSpPr>
        <p:spPr bwMode="auto">
          <a:xfrm>
            <a:off x="4963017" y="3900355"/>
            <a:ext cx="1970004" cy="2453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PROVISIONED</a:t>
            </a:r>
          </a:p>
        </p:txBody>
      </p:sp>
      <p:sp>
        <p:nvSpPr>
          <p:cNvPr id="109" name="Rectangle 108">
            <a:extLst>
              <a:ext uri="{FF2B5EF4-FFF2-40B4-BE49-F238E27FC236}">
                <a16:creationId xmlns:a16="http://schemas.microsoft.com/office/drawing/2014/main" id="{9EBD6560-7BE3-4FB3-BD93-8B77C395518C}"/>
              </a:ext>
            </a:extLst>
          </p:cNvPr>
          <p:cNvSpPr/>
          <p:nvPr/>
        </p:nvSpPr>
        <p:spPr bwMode="auto">
          <a:xfrm>
            <a:off x="6981652" y="3900355"/>
            <a:ext cx="1962321" cy="245333"/>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ON-DEMAND</a:t>
            </a:r>
          </a:p>
        </p:txBody>
      </p:sp>
      <p:sp>
        <p:nvSpPr>
          <p:cNvPr id="110" name="TextBox 109">
            <a:extLst>
              <a:ext uri="{FF2B5EF4-FFF2-40B4-BE49-F238E27FC236}">
                <a16:creationId xmlns:a16="http://schemas.microsoft.com/office/drawing/2014/main" id="{EE455C27-7487-4523-95CA-AD2539868D40}"/>
              </a:ext>
            </a:extLst>
          </p:cNvPr>
          <p:cNvSpPr txBox="1"/>
          <p:nvPr/>
        </p:nvSpPr>
        <p:spPr>
          <a:xfrm>
            <a:off x="4963016" y="3716835"/>
            <a:ext cx="2266921" cy="146096"/>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Form Factors</a:t>
            </a:r>
          </a:p>
        </p:txBody>
      </p:sp>
      <p:sp>
        <p:nvSpPr>
          <p:cNvPr id="111" name="Rectangle 110">
            <a:extLst>
              <a:ext uri="{FF2B5EF4-FFF2-40B4-BE49-F238E27FC236}">
                <a16:creationId xmlns:a16="http://schemas.microsoft.com/office/drawing/2014/main" id="{DC4093FA-E8D7-4917-AF3A-54586B7E497A}"/>
              </a:ext>
            </a:extLst>
          </p:cNvPr>
          <p:cNvSpPr/>
          <p:nvPr/>
        </p:nvSpPr>
        <p:spPr bwMode="auto">
          <a:xfrm>
            <a:off x="4963017" y="3393496"/>
            <a:ext cx="624906" cy="2453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SQL</a:t>
            </a:r>
          </a:p>
        </p:txBody>
      </p:sp>
      <p:sp>
        <p:nvSpPr>
          <p:cNvPr id="112" name="TextBox 111">
            <a:extLst>
              <a:ext uri="{FF2B5EF4-FFF2-40B4-BE49-F238E27FC236}">
                <a16:creationId xmlns:a16="http://schemas.microsoft.com/office/drawing/2014/main" id="{45182AA2-099B-441C-BC6F-1A5815878F2F}"/>
              </a:ext>
            </a:extLst>
          </p:cNvPr>
          <p:cNvSpPr txBox="1"/>
          <p:nvPr/>
        </p:nvSpPr>
        <p:spPr>
          <a:xfrm>
            <a:off x="4963016" y="3204234"/>
            <a:ext cx="2266921" cy="146096"/>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Languages</a:t>
            </a:r>
          </a:p>
        </p:txBody>
      </p:sp>
      <p:sp>
        <p:nvSpPr>
          <p:cNvPr id="113" name="Rectangle 112">
            <a:extLst>
              <a:ext uri="{FF2B5EF4-FFF2-40B4-BE49-F238E27FC236}">
                <a16:creationId xmlns:a16="http://schemas.microsoft.com/office/drawing/2014/main" id="{0B51F257-1DCB-43CE-90FF-E5B790CE986E}"/>
              </a:ext>
            </a:extLst>
          </p:cNvPr>
          <p:cNvSpPr/>
          <p:nvPr/>
        </p:nvSpPr>
        <p:spPr bwMode="auto">
          <a:xfrm>
            <a:off x="5634581" y="3393496"/>
            <a:ext cx="624906" cy="2453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Python</a:t>
            </a:r>
          </a:p>
        </p:txBody>
      </p:sp>
      <p:sp>
        <p:nvSpPr>
          <p:cNvPr id="114" name="Rectangle 113">
            <a:extLst>
              <a:ext uri="{FF2B5EF4-FFF2-40B4-BE49-F238E27FC236}">
                <a16:creationId xmlns:a16="http://schemas.microsoft.com/office/drawing/2014/main" id="{1D5B8A9A-3190-4829-A1D8-4F57650600E5}"/>
              </a:ext>
            </a:extLst>
          </p:cNvPr>
          <p:cNvSpPr/>
          <p:nvPr/>
        </p:nvSpPr>
        <p:spPr bwMode="auto">
          <a:xfrm>
            <a:off x="6308116" y="3393496"/>
            <a:ext cx="624906" cy="2453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.NET</a:t>
            </a:r>
          </a:p>
        </p:txBody>
      </p:sp>
      <p:sp>
        <p:nvSpPr>
          <p:cNvPr id="115" name="Rectangle 114">
            <a:extLst>
              <a:ext uri="{FF2B5EF4-FFF2-40B4-BE49-F238E27FC236}">
                <a16:creationId xmlns:a16="http://schemas.microsoft.com/office/drawing/2014/main" id="{537DA8CC-8E86-445E-904E-A3C72A51A038}"/>
              </a:ext>
            </a:extLst>
          </p:cNvPr>
          <p:cNvSpPr/>
          <p:nvPr/>
        </p:nvSpPr>
        <p:spPr bwMode="auto">
          <a:xfrm>
            <a:off x="6981652" y="3393496"/>
            <a:ext cx="624906" cy="2453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Java</a:t>
            </a:r>
          </a:p>
        </p:txBody>
      </p:sp>
      <p:sp>
        <p:nvSpPr>
          <p:cNvPr id="116" name="Rectangle 115">
            <a:extLst>
              <a:ext uri="{FF2B5EF4-FFF2-40B4-BE49-F238E27FC236}">
                <a16:creationId xmlns:a16="http://schemas.microsoft.com/office/drawing/2014/main" id="{C740D0CA-24CD-4BDE-8868-58ED7BE1651D}"/>
              </a:ext>
            </a:extLst>
          </p:cNvPr>
          <p:cNvSpPr/>
          <p:nvPr/>
        </p:nvSpPr>
        <p:spPr bwMode="auto">
          <a:xfrm>
            <a:off x="7655188" y="3393496"/>
            <a:ext cx="624906" cy="2453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Scala</a:t>
            </a:r>
          </a:p>
        </p:txBody>
      </p:sp>
      <p:sp>
        <p:nvSpPr>
          <p:cNvPr id="117" name="Rectangle 116">
            <a:extLst>
              <a:ext uri="{FF2B5EF4-FFF2-40B4-BE49-F238E27FC236}">
                <a16:creationId xmlns:a16="http://schemas.microsoft.com/office/drawing/2014/main" id="{5FBF5182-4E17-47AC-BFE6-15B251922CBD}"/>
              </a:ext>
            </a:extLst>
          </p:cNvPr>
          <p:cNvSpPr/>
          <p:nvPr/>
        </p:nvSpPr>
        <p:spPr bwMode="auto">
          <a:xfrm>
            <a:off x="8319067" y="3393496"/>
            <a:ext cx="624906" cy="2453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R</a:t>
            </a:r>
          </a:p>
        </p:txBody>
      </p:sp>
      <p:sp>
        <p:nvSpPr>
          <p:cNvPr id="118" name="Rectangle 117">
            <a:extLst>
              <a:ext uri="{FF2B5EF4-FFF2-40B4-BE49-F238E27FC236}">
                <a16:creationId xmlns:a16="http://schemas.microsoft.com/office/drawing/2014/main" id="{86FE56A7-A271-487F-98AB-71E8E5BF18A1}"/>
              </a:ext>
            </a:extLst>
          </p:cNvPr>
          <p:cNvSpPr/>
          <p:nvPr/>
        </p:nvSpPr>
        <p:spPr bwMode="auto">
          <a:xfrm>
            <a:off x="2200248" y="2649273"/>
            <a:ext cx="7018405" cy="366224"/>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Experience</a:t>
            </a:r>
          </a:p>
        </p:txBody>
      </p:sp>
      <p:sp>
        <p:nvSpPr>
          <p:cNvPr id="119" name="TextBox 4">
            <a:extLst>
              <a:ext uri="{FF2B5EF4-FFF2-40B4-BE49-F238E27FC236}">
                <a16:creationId xmlns:a16="http://schemas.microsoft.com/office/drawing/2014/main" id="{88CD5704-5941-4128-8594-6299E3E53659}"/>
              </a:ext>
            </a:extLst>
          </p:cNvPr>
          <p:cNvSpPr txBox="1"/>
          <p:nvPr/>
        </p:nvSpPr>
        <p:spPr>
          <a:xfrm>
            <a:off x="4963016" y="2718192"/>
            <a:ext cx="2411088" cy="217817"/>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Azure Synapse Studio</a:t>
            </a:r>
          </a:p>
        </p:txBody>
      </p:sp>
      <p:cxnSp>
        <p:nvCxnSpPr>
          <p:cNvPr id="120" name="Straight Connector 119">
            <a:extLst>
              <a:ext uri="{FF2B5EF4-FFF2-40B4-BE49-F238E27FC236}">
                <a16:creationId xmlns:a16="http://schemas.microsoft.com/office/drawing/2014/main" id="{D8FF49A0-01C2-409A-8311-1B2CB1289134}"/>
              </a:ext>
              <a:ext uri="{C183D7F6-B498-43B3-948B-1728B52AA6E4}">
                <adec:decorative xmlns:adec="http://schemas.microsoft.com/office/drawing/2017/decorative" val="1"/>
              </a:ext>
            </a:extLst>
          </p:cNvPr>
          <p:cNvCxnSpPr>
            <a:cxnSpLocks/>
          </p:cNvCxnSpPr>
          <p:nvPr/>
        </p:nvCxnSpPr>
        <p:spPr>
          <a:xfrm>
            <a:off x="3131677" y="2727742"/>
            <a:ext cx="0" cy="216536"/>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69DB39C0-8A0F-4932-92F6-55904ECACABA}"/>
              </a:ext>
            </a:extLst>
          </p:cNvPr>
          <p:cNvGrpSpPr/>
          <p:nvPr/>
        </p:nvGrpSpPr>
        <p:grpSpPr>
          <a:xfrm rot="16200000">
            <a:off x="9325023" y="3047923"/>
            <a:ext cx="601813" cy="782291"/>
            <a:chOff x="4053274" y="4916113"/>
            <a:chExt cx="2436090" cy="857006"/>
          </a:xfrm>
        </p:grpSpPr>
        <p:cxnSp>
          <p:nvCxnSpPr>
            <p:cNvPr id="130" name="Straight Connector 129">
              <a:extLst>
                <a:ext uri="{FF2B5EF4-FFF2-40B4-BE49-F238E27FC236}">
                  <a16:creationId xmlns:a16="http://schemas.microsoft.com/office/drawing/2014/main" id="{2380886A-2F51-4A91-B00B-D9C6E630A6A6}"/>
                </a:ext>
              </a:extLst>
            </p:cNvPr>
            <p:cNvCxnSpPr>
              <a:cxnSpLocks/>
            </p:cNvCxnSpPr>
            <p:nvPr/>
          </p:nvCxnSpPr>
          <p:spPr>
            <a:xfrm flipV="1">
              <a:off x="4053274"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AD6212E4-A3B8-4F4C-86D6-D2E05C62496C}"/>
                </a:ext>
              </a:extLst>
            </p:cNvPr>
            <p:cNvCxnSpPr>
              <a:cxnSpLocks/>
            </p:cNvCxnSpPr>
            <p:nvPr/>
          </p:nvCxnSpPr>
          <p:spPr>
            <a:xfrm flipV="1">
              <a:off x="4146264"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C79A5CA6-FBE8-49E6-A33B-3AFF1F72020C}"/>
                </a:ext>
              </a:extLst>
            </p:cNvPr>
            <p:cNvCxnSpPr>
              <a:cxnSpLocks/>
            </p:cNvCxnSpPr>
            <p:nvPr/>
          </p:nvCxnSpPr>
          <p:spPr>
            <a:xfrm flipV="1">
              <a:off x="4239862"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0CB0C25B-6AF9-4400-A597-61BB9EA88381}"/>
                </a:ext>
              </a:extLst>
            </p:cNvPr>
            <p:cNvCxnSpPr>
              <a:cxnSpLocks/>
            </p:cNvCxnSpPr>
            <p:nvPr/>
          </p:nvCxnSpPr>
          <p:spPr>
            <a:xfrm flipV="1">
              <a:off x="4327618"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D0A0556-6104-427B-AE44-F04CC3535635}"/>
                </a:ext>
              </a:extLst>
            </p:cNvPr>
            <p:cNvCxnSpPr>
              <a:cxnSpLocks/>
            </p:cNvCxnSpPr>
            <p:nvPr/>
          </p:nvCxnSpPr>
          <p:spPr>
            <a:xfrm flipV="1">
              <a:off x="4420557"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633E9E62-B11B-4DFF-A818-3A0640D1EC8E}"/>
                </a:ext>
              </a:extLst>
            </p:cNvPr>
            <p:cNvCxnSpPr>
              <a:cxnSpLocks/>
            </p:cNvCxnSpPr>
            <p:nvPr/>
          </p:nvCxnSpPr>
          <p:spPr>
            <a:xfrm flipV="1">
              <a:off x="4505798"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6CA21B1-D819-4E49-8C4E-595707EFED67}"/>
                </a:ext>
              </a:extLst>
            </p:cNvPr>
            <p:cNvCxnSpPr>
              <a:cxnSpLocks/>
            </p:cNvCxnSpPr>
            <p:nvPr/>
          </p:nvCxnSpPr>
          <p:spPr>
            <a:xfrm flipV="1">
              <a:off x="4595679"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DBCF3EC0-2AF2-47C9-87B8-DB38C0683806}"/>
                </a:ext>
              </a:extLst>
            </p:cNvPr>
            <p:cNvCxnSpPr>
              <a:cxnSpLocks/>
            </p:cNvCxnSpPr>
            <p:nvPr/>
          </p:nvCxnSpPr>
          <p:spPr>
            <a:xfrm flipV="1">
              <a:off x="4683807"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4A84F39-4DA7-4BDB-9966-6EE89BDA7D7E}"/>
                </a:ext>
              </a:extLst>
            </p:cNvPr>
            <p:cNvCxnSpPr>
              <a:cxnSpLocks/>
            </p:cNvCxnSpPr>
            <p:nvPr/>
          </p:nvCxnSpPr>
          <p:spPr>
            <a:xfrm flipV="1">
              <a:off x="4776798"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5C010C2-E038-454B-8531-A06D498E4C7A}"/>
                </a:ext>
              </a:extLst>
            </p:cNvPr>
            <p:cNvCxnSpPr>
              <a:cxnSpLocks/>
            </p:cNvCxnSpPr>
            <p:nvPr/>
          </p:nvCxnSpPr>
          <p:spPr>
            <a:xfrm flipV="1">
              <a:off x="4869788"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2F3177C-D5F3-4867-B180-08C228CAA1AB}"/>
                </a:ext>
              </a:extLst>
            </p:cNvPr>
            <p:cNvCxnSpPr>
              <a:cxnSpLocks/>
            </p:cNvCxnSpPr>
            <p:nvPr/>
          </p:nvCxnSpPr>
          <p:spPr>
            <a:xfrm flipV="1">
              <a:off x="4952178"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ED21585-C70A-44FD-8A0D-3421ABD910EE}"/>
                </a:ext>
              </a:extLst>
            </p:cNvPr>
            <p:cNvCxnSpPr>
              <a:cxnSpLocks/>
            </p:cNvCxnSpPr>
            <p:nvPr/>
          </p:nvCxnSpPr>
          <p:spPr>
            <a:xfrm flipV="1">
              <a:off x="5045168"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B3C4ADDF-5319-4ABF-9FC6-8C6CBBA2AE28}"/>
                </a:ext>
              </a:extLst>
            </p:cNvPr>
            <p:cNvCxnSpPr>
              <a:cxnSpLocks/>
            </p:cNvCxnSpPr>
            <p:nvPr/>
          </p:nvCxnSpPr>
          <p:spPr>
            <a:xfrm flipV="1">
              <a:off x="5138766"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2EF4EF5B-348F-4BE2-80A0-9EFEA19D58D3}"/>
                </a:ext>
              </a:extLst>
            </p:cNvPr>
            <p:cNvCxnSpPr>
              <a:cxnSpLocks/>
            </p:cNvCxnSpPr>
            <p:nvPr/>
          </p:nvCxnSpPr>
          <p:spPr>
            <a:xfrm flipV="1">
              <a:off x="5226522"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30F0E124-3A8F-47EB-AE8C-FC700D218311}"/>
                </a:ext>
              </a:extLst>
            </p:cNvPr>
            <p:cNvCxnSpPr>
              <a:cxnSpLocks/>
            </p:cNvCxnSpPr>
            <p:nvPr/>
          </p:nvCxnSpPr>
          <p:spPr>
            <a:xfrm flipV="1">
              <a:off x="5319461"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CF2A778-8852-46A7-AC8C-F8276A5A6DF1}"/>
                </a:ext>
              </a:extLst>
            </p:cNvPr>
            <p:cNvCxnSpPr>
              <a:cxnSpLocks/>
            </p:cNvCxnSpPr>
            <p:nvPr/>
          </p:nvCxnSpPr>
          <p:spPr>
            <a:xfrm flipV="1">
              <a:off x="5404702"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5D9632A4-76E3-4723-82C1-92EA65B8F713}"/>
                </a:ext>
              </a:extLst>
            </p:cNvPr>
            <p:cNvCxnSpPr>
              <a:cxnSpLocks/>
            </p:cNvCxnSpPr>
            <p:nvPr/>
          </p:nvCxnSpPr>
          <p:spPr>
            <a:xfrm flipV="1">
              <a:off x="5494583"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3D2419E0-7A62-4F74-93CA-D33911777618}"/>
                </a:ext>
              </a:extLst>
            </p:cNvPr>
            <p:cNvCxnSpPr>
              <a:cxnSpLocks/>
            </p:cNvCxnSpPr>
            <p:nvPr/>
          </p:nvCxnSpPr>
          <p:spPr>
            <a:xfrm flipV="1">
              <a:off x="5582711"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4BEF70A-941C-41BA-A40E-A55975D56233}"/>
                </a:ext>
              </a:extLst>
            </p:cNvPr>
            <p:cNvCxnSpPr>
              <a:cxnSpLocks/>
            </p:cNvCxnSpPr>
            <p:nvPr/>
          </p:nvCxnSpPr>
          <p:spPr>
            <a:xfrm flipV="1">
              <a:off x="5675702"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0AFC3B6E-A863-49F7-BDEC-E7C0CB3B0B55}"/>
                </a:ext>
              </a:extLst>
            </p:cNvPr>
            <p:cNvCxnSpPr>
              <a:cxnSpLocks/>
            </p:cNvCxnSpPr>
            <p:nvPr/>
          </p:nvCxnSpPr>
          <p:spPr>
            <a:xfrm flipV="1">
              <a:off x="5768692"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2D4C7164-448B-4C75-ABB0-09F2A473F2D9}"/>
                </a:ext>
              </a:extLst>
            </p:cNvPr>
            <p:cNvCxnSpPr>
              <a:cxnSpLocks/>
            </p:cNvCxnSpPr>
            <p:nvPr/>
          </p:nvCxnSpPr>
          <p:spPr>
            <a:xfrm flipV="1">
              <a:off x="5859438"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FBCC5D9A-141C-47C2-AAD0-EA53B5C6715A}"/>
                </a:ext>
              </a:extLst>
            </p:cNvPr>
            <p:cNvCxnSpPr>
              <a:cxnSpLocks/>
            </p:cNvCxnSpPr>
            <p:nvPr/>
          </p:nvCxnSpPr>
          <p:spPr>
            <a:xfrm flipV="1">
              <a:off x="5947194"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B820870-5F86-44A6-B948-73102EC215F9}"/>
                </a:ext>
              </a:extLst>
            </p:cNvPr>
            <p:cNvCxnSpPr>
              <a:cxnSpLocks/>
            </p:cNvCxnSpPr>
            <p:nvPr/>
          </p:nvCxnSpPr>
          <p:spPr>
            <a:xfrm flipV="1">
              <a:off x="6040133"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B9C39F49-8F33-42AC-B889-EB644137501A}"/>
                </a:ext>
              </a:extLst>
            </p:cNvPr>
            <p:cNvCxnSpPr>
              <a:cxnSpLocks/>
            </p:cNvCxnSpPr>
            <p:nvPr/>
          </p:nvCxnSpPr>
          <p:spPr>
            <a:xfrm flipV="1">
              <a:off x="6125374"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A6AFB0A6-23E5-4EDC-A11E-5A428E725673}"/>
                </a:ext>
              </a:extLst>
            </p:cNvPr>
            <p:cNvCxnSpPr>
              <a:cxnSpLocks/>
            </p:cNvCxnSpPr>
            <p:nvPr/>
          </p:nvCxnSpPr>
          <p:spPr>
            <a:xfrm flipV="1">
              <a:off x="6215255"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9EC6DEB4-1442-4E66-B27E-71DFBAC56856}"/>
                </a:ext>
              </a:extLst>
            </p:cNvPr>
            <p:cNvCxnSpPr>
              <a:cxnSpLocks/>
            </p:cNvCxnSpPr>
            <p:nvPr/>
          </p:nvCxnSpPr>
          <p:spPr>
            <a:xfrm flipV="1">
              <a:off x="6318974"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64BB7C88-39FB-4323-AAFD-DD6ABDA60686}"/>
                </a:ext>
              </a:extLst>
            </p:cNvPr>
            <p:cNvCxnSpPr>
              <a:cxnSpLocks/>
            </p:cNvCxnSpPr>
            <p:nvPr/>
          </p:nvCxnSpPr>
          <p:spPr>
            <a:xfrm flipV="1">
              <a:off x="6396374"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4299DD1D-881F-4065-8D23-F18FED57A45A}"/>
                </a:ext>
              </a:extLst>
            </p:cNvPr>
            <p:cNvCxnSpPr>
              <a:cxnSpLocks/>
            </p:cNvCxnSpPr>
            <p:nvPr/>
          </p:nvCxnSpPr>
          <p:spPr>
            <a:xfrm flipV="1">
              <a:off x="6489364"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22" name="Group 121">
            <a:extLst>
              <a:ext uri="{FF2B5EF4-FFF2-40B4-BE49-F238E27FC236}">
                <a16:creationId xmlns:a16="http://schemas.microsoft.com/office/drawing/2014/main" id="{47042CA5-87C0-4401-BFD6-44EF2880E559}"/>
              </a:ext>
            </a:extLst>
          </p:cNvPr>
          <p:cNvGrpSpPr/>
          <p:nvPr/>
        </p:nvGrpSpPr>
        <p:grpSpPr>
          <a:xfrm rot="16200000">
            <a:off x="9325023" y="4113252"/>
            <a:ext cx="601813" cy="782291"/>
            <a:chOff x="4053274" y="4916113"/>
            <a:chExt cx="2436090" cy="857006"/>
          </a:xfrm>
        </p:grpSpPr>
        <p:cxnSp>
          <p:nvCxnSpPr>
            <p:cNvPr id="123" name="Straight Connector 122">
              <a:extLst>
                <a:ext uri="{FF2B5EF4-FFF2-40B4-BE49-F238E27FC236}">
                  <a16:creationId xmlns:a16="http://schemas.microsoft.com/office/drawing/2014/main" id="{4E1F0FF2-8FA3-4FE9-9DE4-1851BB84F113}"/>
                </a:ext>
              </a:extLst>
            </p:cNvPr>
            <p:cNvCxnSpPr>
              <a:cxnSpLocks/>
            </p:cNvCxnSpPr>
            <p:nvPr/>
          </p:nvCxnSpPr>
          <p:spPr>
            <a:xfrm flipV="1">
              <a:off x="4053274"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D435565-57B2-46F9-A287-052E294BF407}"/>
                </a:ext>
              </a:extLst>
            </p:cNvPr>
            <p:cNvCxnSpPr>
              <a:cxnSpLocks/>
            </p:cNvCxnSpPr>
            <p:nvPr/>
          </p:nvCxnSpPr>
          <p:spPr>
            <a:xfrm flipV="1">
              <a:off x="4146264"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182EB4A9-9C59-4034-BFD8-E3F04744871C}"/>
                </a:ext>
              </a:extLst>
            </p:cNvPr>
            <p:cNvCxnSpPr>
              <a:cxnSpLocks/>
            </p:cNvCxnSpPr>
            <p:nvPr/>
          </p:nvCxnSpPr>
          <p:spPr>
            <a:xfrm flipV="1">
              <a:off x="4239862"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60426A8-3BF4-49A0-A467-7D7CE7007A53}"/>
                </a:ext>
              </a:extLst>
            </p:cNvPr>
            <p:cNvCxnSpPr>
              <a:cxnSpLocks/>
            </p:cNvCxnSpPr>
            <p:nvPr/>
          </p:nvCxnSpPr>
          <p:spPr>
            <a:xfrm flipV="1">
              <a:off x="4327618"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3C292C7-4839-4806-B571-0EF63BB35C04}"/>
                </a:ext>
              </a:extLst>
            </p:cNvPr>
            <p:cNvCxnSpPr>
              <a:cxnSpLocks/>
            </p:cNvCxnSpPr>
            <p:nvPr/>
          </p:nvCxnSpPr>
          <p:spPr>
            <a:xfrm flipV="1">
              <a:off x="4420557"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B78DB504-55AE-4D94-A1DF-72A602FCCDBB}"/>
                </a:ext>
              </a:extLst>
            </p:cNvPr>
            <p:cNvCxnSpPr>
              <a:cxnSpLocks/>
            </p:cNvCxnSpPr>
            <p:nvPr/>
          </p:nvCxnSpPr>
          <p:spPr>
            <a:xfrm flipV="1">
              <a:off x="4505798"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DA278FD0-D131-4957-B382-F6545B431BDD}"/>
                </a:ext>
              </a:extLst>
            </p:cNvPr>
            <p:cNvCxnSpPr>
              <a:cxnSpLocks/>
            </p:cNvCxnSpPr>
            <p:nvPr/>
          </p:nvCxnSpPr>
          <p:spPr>
            <a:xfrm flipV="1">
              <a:off x="4595679"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9405E9EC-36BD-427C-B583-E1247A71F262}"/>
                </a:ext>
              </a:extLst>
            </p:cNvPr>
            <p:cNvCxnSpPr>
              <a:cxnSpLocks/>
            </p:cNvCxnSpPr>
            <p:nvPr/>
          </p:nvCxnSpPr>
          <p:spPr>
            <a:xfrm flipV="1">
              <a:off x="4683807"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964F2F6A-31D8-428C-8B0C-54CCBC5363FD}"/>
                </a:ext>
              </a:extLst>
            </p:cNvPr>
            <p:cNvCxnSpPr>
              <a:cxnSpLocks/>
            </p:cNvCxnSpPr>
            <p:nvPr/>
          </p:nvCxnSpPr>
          <p:spPr>
            <a:xfrm flipV="1">
              <a:off x="4776798"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1C589FA8-23E3-4A3F-A311-07A2E0EE205F}"/>
                </a:ext>
              </a:extLst>
            </p:cNvPr>
            <p:cNvCxnSpPr>
              <a:cxnSpLocks/>
            </p:cNvCxnSpPr>
            <p:nvPr/>
          </p:nvCxnSpPr>
          <p:spPr>
            <a:xfrm flipV="1">
              <a:off x="4869788"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D7F5A725-4D4A-4E8E-997A-21B59A71CBE4}"/>
                </a:ext>
              </a:extLst>
            </p:cNvPr>
            <p:cNvCxnSpPr>
              <a:cxnSpLocks/>
            </p:cNvCxnSpPr>
            <p:nvPr/>
          </p:nvCxnSpPr>
          <p:spPr>
            <a:xfrm flipV="1">
              <a:off x="4952178"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4C34E0A8-8FFD-4409-8D0E-BB66F2592A93}"/>
                </a:ext>
              </a:extLst>
            </p:cNvPr>
            <p:cNvCxnSpPr>
              <a:cxnSpLocks/>
            </p:cNvCxnSpPr>
            <p:nvPr/>
          </p:nvCxnSpPr>
          <p:spPr>
            <a:xfrm flipV="1">
              <a:off x="5045168"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09671B51-6C31-4BF2-9C0E-75AD32C89AE2}"/>
                </a:ext>
              </a:extLst>
            </p:cNvPr>
            <p:cNvCxnSpPr>
              <a:cxnSpLocks/>
            </p:cNvCxnSpPr>
            <p:nvPr/>
          </p:nvCxnSpPr>
          <p:spPr>
            <a:xfrm flipV="1">
              <a:off x="5138766"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5D85E08C-B574-4572-AD50-5730D8920CD5}"/>
                </a:ext>
              </a:extLst>
            </p:cNvPr>
            <p:cNvCxnSpPr>
              <a:cxnSpLocks/>
            </p:cNvCxnSpPr>
            <p:nvPr/>
          </p:nvCxnSpPr>
          <p:spPr>
            <a:xfrm flipV="1">
              <a:off x="5226522"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3337B340-172D-42AF-9F1B-184677AB8F2E}"/>
                </a:ext>
              </a:extLst>
            </p:cNvPr>
            <p:cNvCxnSpPr>
              <a:cxnSpLocks/>
            </p:cNvCxnSpPr>
            <p:nvPr/>
          </p:nvCxnSpPr>
          <p:spPr>
            <a:xfrm flipV="1">
              <a:off x="5319461"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A4D29596-7709-4FB1-BA63-003897BC1ED2}"/>
                </a:ext>
              </a:extLst>
            </p:cNvPr>
            <p:cNvCxnSpPr>
              <a:cxnSpLocks/>
            </p:cNvCxnSpPr>
            <p:nvPr/>
          </p:nvCxnSpPr>
          <p:spPr>
            <a:xfrm flipV="1">
              <a:off x="5404702"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48C79A15-89BE-4E3A-B1A1-3A36DC7114A7}"/>
                </a:ext>
              </a:extLst>
            </p:cNvPr>
            <p:cNvCxnSpPr>
              <a:cxnSpLocks/>
            </p:cNvCxnSpPr>
            <p:nvPr/>
          </p:nvCxnSpPr>
          <p:spPr>
            <a:xfrm flipV="1">
              <a:off x="5494583"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C97074E7-83E5-4110-8C04-2E3834C398CA}"/>
                </a:ext>
              </a:extLst>
            </p:cNvPr>
            <p:cNvCxnSpPr>
              <a:cxnSpLocks/>
            </p:cNvCxnSpPr>
            <p:nvPr/>
          </p:nvCxnSpPr>
          <p:spPr>
            <a:xfrm flipV="1">
              <a:off x="5582711"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6F1E555D-03B6-4150-994C-BDBE21D0020B}"/>
                </a:ext>
              </a:extLst>
            </p:cNvPr>
            <p:cNvCxnSpPr>
              <a:cxnSpLocks/>
            </p:cNvCxnSpPr>
            <p:nvPr/>
          </p:nvCxnSpPr>
          <p:spPr>
            <a:xfrm flipV="1">
              <a:off x="5675702"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6B78D61B-5AAF-4C13-ABC1-A78DE200436C}"/>
                </a:ext>
              </a:extLst>
            </p:cNvPr>
            <p:cNvCxnSpPr>
              <a:cxnSpLocks/>
            </p:cNvCxnSpPr>
            <p:nvPr/>
          </p:nvCxnSpPr>
          <p:spPr>
            <a:xfrm flipV="1">
              <a:off x="5768692"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818D2A5-68E7-487B-A286-70B014429A3E}"/>
                </a:ext>
              </a:extLst>
            </p:cNvPr>
            <p:cNvCxnSpPr>
              <a:cxnSpLocks/>
            </p:cNvCxnSpPr>
            <p:nvPr/>
          </p:nvCxnSpPr>
          <p:spPr>
            <a:xfrm flipV="1">
              <a:off x="5859438"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9C0E6556-0138-4C02-AFDD-4C33C9613DFF}"/>
                </a:ext>
              </a:extLst>
            </p:cNvPr>
            <p:cNvCxnSpPr>
              <a:cxnSpLocks/>
            </p:cNvCxnSpPr>
            <p:nvPr/>
          </p:nvCxnSpPr>
          <p:spPr>
            <a:xfrm flipV="1">
              <a:off x="5947194"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909BB2D0-4191-4FD6-BFAE-0870BD6075B5}"/>
                </a:ext>
              </a:extLst>
            </p:cNvPr>
            <p:cNvCxnSpPr>
              <a:cxnSpLocks/>
            </p:cNvCxnSpPr>
            <p:nvPr/>
          </p:nvCxnSpPr>
          <p:spPr>
            <a:xfrm flipV="1">
              <a:off x="6040133"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580A2FE-3986-44A0-8FD8-3B23D74B90E3}"/>
                </a:ext>
              </a:extLst>
            </p:cNvPr>
            <p:cNvCxnSpPr>
              <a:cxnSpLocks/>
            </p:cNvCxnSpPr>
            <p:nvPr/>
          </p:nvCxnSpPr>
          <p:spPr>
            <a:xfrm flipV="1">
              <a:off x="6125374"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5E306358-0359-4658-93FD-D29D37409244}"/>
                </a:ext>
              </a:extLst>
            </p:cNvPr>
            <p:cNvCxnSpPr>
              <a:cxnSpLocks/>
            </p:cNvCxnSpPr>
            <p:nvPr/>
          </p:nvCxnSpPr>
          <p:spPr>
            <a:xfrm flipV="1">
              <a:off x="6215255"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832A26D7-936F-4946-895A-43D10449A962}"/>
                </a:ext>
              </a:extLst>
            </p:cNvPr>
            <p:cNvCxnSpPr>
              <a:cxnSpLocks/>
            </p:cNvCxnSpPr>
            <p:nvPr/>
          </p:nvCxnSpPr>
          <p:spPr>
            <a:xfrm flipV="1">
              <a:off x="6318974"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794669E9-369B-4847-9425-16D9E3FED883}"/>
                </a:ext>
              </a:extLst>
            </p:cNvPr>
            <p:cNvCxnSpPr>
              <a:cxnSpLocks/>
            </p:cNvCxnSpPr>
            <p:nvPr/>
          </p:nvCxnSpPr>
          <p:spPr>
            <a:xfrm flipV="1">
              <a:off x="6396374"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BECF91A2-991A-4390-A3FF-BDE414CF4EB6}"/>
                </a:ext>
              </a:extLst>
            </p:cNvPr>
            <p:cNvCxnSpPr>
              <a:cxnSpLocks/>
            </p:cNvCxnSpPr>
            <p:nvPr/>
          </p:nvCxnSpPr>
          <p:spPr>
            <a:xfrm flipV="1">
              <a:off x="6489364"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237" name="Power BI" descr="Power BI">
            <a:extLst>
              <a:ext uri="{FF2B5EF4-FFF2-40B4-BE49-F238E27FC236}">
                <a16:creationId xmlns:a16="http://schemas.microsoft.com/office/drawing/2014/main" id="{21F19FC9-F01A-4971-A12C-2A35F853AC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73762" y="2902752"/>
            <a:ext cx="941689" cy="1014047"/>
          </a:xfrm>
          <a:prstGeom prst="rect">
            <a:avLst/>
          </a:prstGeom>
        </p:spPr>
      </p:pic>
      <p:sp>
        <p:nvSpPr>
          <p:cNvPr id="238" name="TextBox 237">
            <a:extLst>
              <a:ext uri="{FF2B5EF4-FFF2-40B4-BE49-F238E27FC236}">
                <a16:creationId xmlns:a16="http://schemas.microsoft.com/office/drawing/2014/main" id="{7221DA0F-3CAF-4EEA-A2FB-4F43736863BF}"/>
              </a:ext>
            </a:extLst>
          </p:cNvPr>
          <p:cNvSpPr txBox="1"/>
          <p:nvPr/>
        </p:nvSpPr>
        <p:spPr>
          <a:xfrm>
            <a:off x="10239010" y="3836296"/>
            <a:ext cx="611193"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Power BI</a:t>
            </a:r>
          </a:p>
        </p:txBody>
      </p:sp>
      <p:pic>
        <p:nvPicPr>
          <p:cNvPr id="239" name="Picture 2" descr="Image result for azure machine learning logo">
            <a:extLst>
              <a:ext uri="{FF2B5EF4-FFF2-40B4-BE49-F238E27FC236}">
                <a16:creationId xmlns:a16="http://schemas.microsoft.com/office/drawing/2014/main" id="{27E0E0F3-0024-487C-BF78-82CBD25820E3}"/>
              </a:ext>
            </a:extLst>
          </p:cNvPr>
          <p:cNvPicPr>
            <a:picLocks noChangeAspect="1" noChangeArrowheads="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backgroundRemoval t="0" b="99200" l="8889" r="98889">
                        <a14:foregroundMark x1="43778" y1="10400" x2="28889" y2="81600"/>
                        <a14:foregroundMark x1="28889" y1="81600" x2="55333" y2="20000"/>
                        <a14:foregroundMark x1="55333" y1="20000" x2="81778" y2="79600"/>
                        <a14:foregroundMark x1="81778" y1="79600" x2="53778" y2="41200"/>
                        <a14:foregroundMark x1="40222" y1="10400" x2="13333" y2="82000"/>
                        <a14:foregroundMark x1="13333" y1="82000" x2="31556" y2="45200"/>
                        <a14:foregroundMark x1="22222" y1="67200" x2="70222" y2="81200"/>
                        <a14:foregroundMark x1="70222" y1="81200" x2="64667" y2="69600"/>
                        <a14:foregroundMark x1="75333" y1="81200" x2="33111" y2="99200"/>
                        <a14:foregroundMark x1="33111" y1="99200" x2="89778" y2="95600"/>
                        <a14:foregroundMark x1="89778" y1="95600" x2="78222" y2="64400"/>
                        <a14:foregroundMark x1="81111" y1="86400" x2="57556" y2="2800"/>
                        <a14:foregroundMark x1="57556" y1="2800" x2="82000" y2="92000"/>
                        <a14:foregroundMark x1="82000" y1="92000" x2="90222" y2="14000"/>
                        <a14:foregroundMark x1="90222" y1="14000" x2="94444" y2="91600"/>
                        <a14:foregroundMark x1="94444" y1="91600" x2="84000" y2="15600"/>
                        <a14:foregroundMark x1="84000" y1="15600" x2="86222" y2="12800"/>
                        <a14:foregroundMark x1="91778" y1="8800" x2="88222" y2="96400"/>
                        <a14:foregroundMark x1="88222" y1="96400" x2="96222" y2="60800"/>
                        <a14:foregroundMark x1="78222" y1="14000" x2="20667" y2="13200"/>
                        <a14:foregroundMark x1="20667" y1="13200" x2="66000" y2="15600"/>
                        <a14:foregroundMark x1="66000" y1="15600" x2="22444" y2="15600"/>
                        <a14:foregroundMark x1="22444" y1="15600" x2="80222" y2="14000"/>
                        <a14:foregroundMark x1="80222" y1="14000" x2="3111" y2="5200"/>
                        <a14:foregroundMark x1="3111" y1="5200" x2="69556" y2="4400"/>
                        <a14:foregroundMark x1="69556" y1="4400" x2="29778" y2="32400"/>
                        <a14:foregroundMark x1="29778" y1="32400" x2="82667" y2="34800"/>
                        <a14:foregroundMark x1="82667" y1="34800" x2="12889" y2="34800"/>
                        <a14:foregroundMark x1="12889" y1="34800" x2="57778" y2="7600"/>
                        <a14:foregroundMark x1="57778" y1="7600" x2="6000" y2="22400"/>
                        <a14:foregroundMark x1="6000" y1="22400" x2="55111" y2="21200"/>
                        <a14:foregroundMark x1="55111" y1="21200" x2="8000" y2="32800"/>
                        <a14:foregroundMark x1="8000" y1="32800" x2="94889" y2="16400"/>
                        <a14:foregroundMark x1="94889" y1="16400" x2="9333" y2="41200"/>
                        <a14:foregroundMark x1="9333" y1="41200" x2="40889" y2="36000"/>
                        <a14:foregroundMark x1="94000" y1="11600" x2="36889" y2="12800"/>
                        <a14:foregroundMark x1="36889" y1="12800" x2="79333" y2="12800"/>
                        <a14:foregroundMark x1="79333" y1="12800" x2="98000" y2="87600"/>
                        <a14:foregroundMark x1="98000" y1="87600" x2="91111" y2="5600"/>
                        <a14:foregroundMark x1="91111" y1="5600" x2="99111" y2="2400"/>
                        <a14:foregroundMark x1="55333" y1="45200" x2="52444" y2="60800"/>
                        <a14:foregroundMark x1="48222" y1="55600" x2="50222" y2="47600"/>
                        <a14:foregroundMark x1="61111" y1="2400" x2="61778" y2="0"/>
                        <a14:foregroundMark x1="25111" y1="36000" x2="27333" y2="99200"/>
                      </a14:backgroundRemoval>
                    </a14:imgEffect>
                  </a14:imgLayer>
                </a14:imgProps>
              </a:ext>
              <a:ext uri="{28A0092B-C50C-407E-A947-70E740481C1C}">
                <a14:useLocalDpi xmlns:a14="http://schemas.microsoft.com/office/drawing/2010/main" val="0"/>
              </a:ext>
            </a:extLst>
          </a:blip>
          <a:srcRect/>
          <a:stretch>
            <a:fillRect/>
          </a:stretch>
        </p:blipFill>
        <p:spPr bwMode="auto">
          <a:xfrm>
            <a:off x="9982060" y="4201722"/>
            <a:ext cx="1148200" cy="637889"/>
          </a:xfrm>
          <a:prstGeom prst="rect">
            <a:avLst/>
          </a:prstGeom>
          <a:solidFill>
            <a:srgbClr val="F2F2F2"/>
          </a:solidFill>
        </p:spPr>
      </p:pic>
      <p:sp>
        <p:nvSpPr>
          <p:cNvPr id="240" name="TextBox 239">
            <a:extLst>
              <a:ext uri="{FF2B5EF4-FFF2-40B4-BE49-F238E27FC236}">
                <a16:creationId xmlns:a16="http://schemas.microsoft.com/office/drawing/2014/main" id="{9E85F470-5D76-481C-B9AE-D6529A24E20C}"/>
              </a:ext>
            </a:extLst>
          </p:cNvPr>
          <p:cNvSpPr txBox="1"/>
          <p:nvPr/>
        </p:nvSpPr>
        <p:spPr>
          <a:xfrm>
            <a:off x="9549286" y="4745463"/>
            <a:ext cx="203835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Azure Machine Learning</a:t>
            </a:r>
          </a:p>
        </p:txBody>
      </p:sp>
      <p:grpSp>
        <p:nvGrpSpPr>
          <p:cNvPr id="3" name="Group 2">
            <a:extLst>
              <a:ext uri="{FF2B5EF4-FFF2-40B4-BE49-F238E27FC236}">
                <a16:creationId xmlns:a16="http://schemas.microsoft.com/office/drawing/2014/main" id="{1055161B-DCAF-4AD3-BCFE-BF173738EEFE}"/>
              </a:ext>
            </a:extLst>
          </p:cNvPr>
          <p:cNvGrpSpPr/>
          <p:nvPr/>
        </p:nvGrpSpPr>
        <p:grpSpPr>
          <a:xfrm>
            <a:off x="-137744" y="2554322"/>
            <a:ext cx="2038350" cy="3663036"/>
            <a:chOff x="-194571" y="2554322"/>
            <a:chExt cx="2038350" cy="3663036"/>
          </a:xfrm>
        </p:grpSpPr>
        <p:sp>
          <p:nvSpPr>
            <p:cNvPr id="6" name="Right Brace 5">
              <a:extLst>
                <a:ext uri="{FF2B5EF4-FFF2-40B4-BE49-F238E27FC236}">
                  <a16:creationId xmlns:a16="http://schemas.microsoft.com/office/drawing/2014/main" id="{E395BE83-3C9A-4710-8B88-516CFFF007BA}"/>
                </a:ext>
              </a:extLst>
            </p:cNvPr>
            <p:cNvSpPr/>
            <p:nvPr/>
          </p:nvSpPr>
          <p:spPr>
            <a:xfrm>
              <a:off x="1255877" y="2554322"/>
              <a:ext cx="495146" cy="3663036"/>
            </a:xfrm>
            <a:prstGeom prst="rightBrac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grpSp>
          <p:nvGrpSpPr>
            <p:cNvPr id="233" name="Group 232">
              <a:extLst>
                <a:ext uri="{FF2B5EF4-FFF2-40B4-BE49-F238E27FC236}">
                  <a16:creationId xmlns:a16="http://schemas.microsoft.com/office/drawing/2014/main" id="{3DCA47A4-8E9E-4865-883D-0CDD903CD45C}"/>
                </a:ext>
              </a:extLst>
            </p:cNvPr>
            <p:cNvGrpSpPr/>
            <p:nvPr/>
          </p:nvGrpSpPr>
          <p:grpSpPr>
            <a:xfrm>
              <a:off x="-194571" y="2714152"/>
              <a:ext cx="2038350" cy="3426637"/>
              <a:chOff x="-54007" y="2349475"/>
              <a:chExt cx="2038350" cy="3426637"/>
            </a:xfrm>
          </p:grpSpPr>
          <p:grpSp>
            <p:nvGrpSpPr>
              <p:cNvPr id="234" name="Group 233">
                <a:extLst>
                  <a:ext uri="{FF2B5EF4-FFF2-40B4-BE49-F238E27FC236}">
                    <a16:creationId xmlns:a16="http://schemas.microsoft.com/office/drawing/2014/main" id="{C08E09D4-89C7-40A2-BB9B-F82144A5AF8D}"/>
                  </a:ext>
                </a:extLst>
              </p:cNvPr>
              <p:cNvGrpSpPr/>
              <p:nvPr/>
            </p:nvGrpSpPr>
            <p:grpSpPr>
              <a:xfrm>
                <a:off x="83635" y="2349475"/>
                <a:ext cx="1714822" cy="876002"/>
                <a:chOff x="83635" y="2349475"/>
                <a:chExt cx="1714822" cy="876002"/>
              </a:xfrm>
            </p:grpSpPr>
            <p:sp>
              <p:nvSpPr>
                <p:cNvPr id="251" name="TextBox 250">
                  <a:extLst>
                    <a:ext uri="{FF2B5EF4-FFF2-40B4-BE49-F238E27FC236}">
                      <a16:creationId xmlns:a16="http://schemas.microsoft.com/office/drawing/2014/main" id="{03B79401-47FF-4CB2-A4C6-24B6C908F700}"/>
                    </a:ext>
                  </a:extLst>
                </p:cNvPr>
                <p:cNvSpPr txBox="1"/>
                <p:nvPr/>
              </p:nvSpPr>
              <p:spPr>
                <a:xfrm>
                  <a:off x="83635" y="2763812"/>
                  <a:ext cx="1714822"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On-premises data</a:t>
                  </a:r>
                </a:p>
              </p:txBody>
            </p:sp>
            <p:grpSp>
              <p:nvGrpSpPr>
                <p:cNvPr id="252" name="Group 251">
                  <a:extLst>
                    <a:ext uri="{FF2B5EF4-FFF2-40B4-BE49-F238E27FC236}">
                      <a16:creationId xmlns:a16="http://schemas.microsoft.com/office/drawing/2014/main" id="{520FEEB2-0865-4C52-9758-9BED9A77E546}"/>
                    </a:ext>
                  </a:extLst>
                </p:cNvPr>
                <p:cNvGrpSpPr/>
                <p:nvPr/>
              </p:nvGrpSpPr>
              <p:grpSpPr>
                <a:xfrm>
                  <a:off x="714408" y="2349475"/>
                  <a:ext cx="495300" cy="495301"/>
                  <a:chOff x="650875" y="4414838"/>
                  <a:chExt cx="495300" cy="495301"/>
                </a:xfrm>
              </p:grpSpPr>
              <p:sp>
                <p:nvSpPr>
                  <p:cNvPr id="253" name="AutoShape 134">
                    <a:extLst>
                      <a:ext uri="{FF2B5EF4-FFF2-40B4-BE49-F238E27FC236}">
                        <a16:creationId xmlns:a16="http://schemas.microsoft.com/office/drawing/2014/main" id="{71BB4787-2D70-4F59-871E-EEF9F90561DF}"/>
                      </a:ext>
                    </a:extLst>
                  </p:cNvPr>
                  <p:cNvSpPr>
                    <a:spLocks noChangeAspect="1" noChangeArrowheads="1" noTextEdit="1"/>
                  </p:cNvSpPr>
                  <p:nvPr/>
                </p:nvSpPr>
                <p:spPr bwMode="auto">
                  <a:xfrm>
                    <a:off x="650875" y="4414838"/>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4" name="Rectangle 137">
                    <a:extLst>
                      <a:ext uri="{FF2B5EF4-FFF2-40B4-BE49-F238E27FC236}">
                        <a16:creationId xmlns:a16="http://schemas.microsoft.com/office/drawing/2014/main" id="{9B6269D6-C19B-4414-BA24-E3E1EA32C870}"/>
                      </a:ext>
                    </a:extLst>
                  </p:cNvPr>
                  <p:cNvSpPr>
                    <a:spLocks noChangeArrowheads="1"/>
                  </p:cNvSpPr>
                  <p:nvPr/>
                </p:nvSpPr>
                <p:spPr bwMode="auto">
                  <a:xfrm>
                    <a:off x="650875" y="4414838"/>
                    <a:ext cx="247650" cy="4953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5" name="Rectangle 138">
                    <a:extLst>
                      <a:ext uri="{FF2B5EF4-FFF2-40B4-BE49-F238E27FC236}">
                        <a16:creationId xmlns:a16="http://schemas.microsoft.com/office/drawing/2014/main" id="{325BCF6D-664E-4FC1-BED2-61065FE5ACDE}"/>
                      </a:ext>
                    </a:extLst>
                  </p:cNvPr>
                  <p:cNvSpPr>
                    <a:spLocks noChangeArrowheads="1"/>
                  </p:cNvSpPr>
                  <p:nvPr/>
                </p:nvSpPr>
                <p:spPr bwMode="auto">
                  <a:xfrm>
                    <a:off x="898525" y="4662488"/>
                    <a:ext cx="247650" cy="2476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6" name="Rectangle 139">
                    <a:extLst>
                      <a:ext uri="{FF2B5EF4-FFF2-40B4-BE49-F238E27FC236}">
                        <a16:creationId xmlns:a16="http://schemas.microsoft.com/office/drawing/2014/main" id="{380E5094-2600-4641-82A9-9FAE0D6C3243}"/>
                      </a:ext>
                    </a:extLst>
                  </p:cNvPr>
                  <p:cNvSpPr>
                    <a:spLocks noChangeArrowheads="1"/>
                  </p:cNvSpPr>
                  <p:nvPr/>
                </p:nvSpPr>
                <p:spPr bwMode="auto">
                  <a:xfrm>
                    <a:off x="712788" y="449262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7" name="Rectangle 140">
                    <a:extLst>
                      <a:ext uri="{FF2B5EF4-FFF2-40B4-BE49-F238E27FC236}">
                        <a16:creationId xmlns:a16="http://schemas.microsoft.com/office/drawing/2014/main" id="{7CDC08FA-4707-4921-828F-9EAE53348D53}"/>
                      </a:ext>
                    </a:extLst>
                  </p:cNvPr>
                  <p:cNvSpPr>
                    <a:spLocks noChangeArrowheads="1"/>
                  </p:cNvSpPr>
                  <p:nvPr/>
                </p:nvSpPr>
                <p:spPr bwMode="auto">
                  <a:xfrm>
                    <a:off x="790575" y="449262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8" name="Rectangle 141">
                    <a:extLst>
                      <a:ext uri="{FF2B5EF4-FFF2-40B4-BE49-F238E27FC236}">
                        <a16:creationId xmlns:a16="http://schemas.microsoft.com/office/drawing/2014/main" id="{CC2E1D03-5D45-4FFB-9B41-3E6EE0D4B070}"/>
                      </a:ext>
                    </a:extLst>
                  </p:cNvPr>
                  <p:cNvSpPr>
                    <a:spLocks noChangeArrowheads="1"/>
                  </p:cNvSpPr>
                  <p:nvPr/>
                </p:nvSpPr>
                <p:spPr bwMode="auto">
                  <a:xfrm>
                    <a:off x="712788" y="4568826"/>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9" name="Rectangle 142">
                    <a:extLst>
                      <a:ext uri="{FF2B5EF4-FFF2-40B4-BE49-F238E27FC236}">
                        <a16:creationId xmlns:a16="http://schemas.microsoft.com/office/drawing/2014/main" id="{FE906CB0-F636-4E74-90EC-C5AE7CFB1D6F}"/>
                      </a:ext>
                    </a:extLst>
                  </p:cNvPr>
                  <p:cNvSpPr>
                    <a:spLocks noChangeArrowheads="1"/>
                  </p:cNvSpPr>
                  <p:nvPr/>
                </p:nvSpPr>
                <p:spPr bwMode="auto">
                  <a:xfrm>
                    <a:off x="790575" y="4568826"/>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0" name="Rectangle 143">
                    <a:extLst>
                      <a:ext uri="{FF2B5EF4-FFF2-40B4-BE49-F238E27FC236}">
                        <a16:creationId xmlns:a16="http://schemas.microsoft.com/office/drawing/2014/main" id="{FDD476EF-2B74-4AF4-A48D-59B6EF5B4855}"/>
                      </a:ext>
                    </a:extLst>
                  </p:cNvPr>
                  <p:cNvSpPr>
                    <a:spLocks noChangeArrowheads="1"/>
                  </p:cNvSpPr>
                  <p:nvPr/>
                </p:nvSpPr>
                <p:spPr bwMode="auto">
                  <a:xfrm>
                    <a:off x="712788" y="4646613"/>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1" name="Rectangle 144">
                    <a:extLst>
                      <a:ext uri="{FF2B5EF4-FFF2-40B4-BE49-F238E27FC236}">
                        <a16:creationId xmlns:a16="http://schemas.microsoft.com/office/drawing/2014/main" id="{304840F7-E0EB-4558-963D-D46EA73593B4}"/>
                      </a:ext>
                    </a:extLst>
                  </p:cNvPr>
                  <p:cNvSpPr>
                    <a:spLocks noChangeArrowheads="1"/>
                  </p:cNvSpPr>
                  <p:nvPr/>
                </p:nvSpPr>
                <p:spPr bwMode="auto">
                  <a:xfrm>
                    <a:off x="790575" y="4646613"/>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2" name="Rectangle 145">
                    <a:extLst>
                      <a:ext uri="{FF2B5EF4-FFF2-40B4-BE49-F238E27FC236}">
                        <a16:creationId xmlns:a16="http://schemas.microsoft.com/office/drawing/2014/main" id="{DBA804DA-AD04-49C9-B8A3-0CDEE4D532CF}"/>
                      </a:ext>
                    </a:extLst>
                  </p:cNvPr>
                  <p:cNvSpPr>
                    <a:spLocks noChangeArrowheads="1"/>
                  </p:cNvSpPr>
                  <p:nvPr/>
                </p:nvSpPr>
                <p:spPr bwMode="auto">
                  <a:xfrm>
                    <a:off x="712788" y="4724401"/>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3" name="Rectangle 146">
                    <a:extLst>
                      <a:ext uri="{FF2B5EF4-FFF2-40B4-BE49-F238E27FC236}">
                        <a16:creationId xmlns:a16="http://schemas.microsoft.com/office/drawing/2014/main" id="{0D264794-D09C-4202-AF73-9368484F0D3B}"/>
                      </a:ext>
                    </a:extLst>
                  </p:cNvPr>
                  <p:cNvSpPr>
                    <a:spLocks noChangeArrowheads="1"/>
                  </p:cNvSpPr>
                  <p:nvPr/>
                </p:nvSpPr>
                <p:spPr bwMode="auto">
                  <a:xfrm>
                    <a:off x="790575" y="4724401"/>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4" name="Rectangle 147">
                    <a:extLst>
                      <a:ext uri="{FF2B5EF4-FFF2-40B4-BE49-F238E27FC236}">
                        <a16:creationId xmlns:a16="http://schemas.microsoft.com/office/drawing/2014/main" id="{9D0EAD2A-6855-4D13-9EE3-A0C930C9A3B2}"/>
                      </a:ext>
                    </a:extLst>
                  </p:cNvPr>
                  <p:cNvSpPr>
                    <a:spLocks noChangeArrowheads="1"/>
                  </p:cNvSpPr>
                  <p:nvPr/>
                </p:nvSpPr>
                <p:spPr bwMode="auto">
                  <a:xfrm>
                    <a:off x="744538" y="4848226"/>
                    <a:ext cx="61913" cy="619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5" name="Rectangle 148">
                    <a:extLst>
                      <a:ext uri="{FF2B5EF4-FFF2-40B4-BE49-F238E27FC236}">
                        <a16:creationId xmlns:a16="http://schemas.microsoft.com/office/drawing/2014/main" id="{7F5F72EE-81B4-4D7E-8062-ABA522D0DDE1}"/>
                      </a:ext>
                    </a:extLst>
                  </p:cNvPr>
                  <p:cNvSpPr>
                    <a:spLocks noChangeArrowheads="1"/>
                  </p:cNvSpPr>
                  <p:nvPr/>
                </p:nvSpPr>
                <p:spPr bwMode="auto">
                  <a:xfrm>
                    <a:off x="960438" y="47244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6" name="Rectangle 149">
                    <a:extLst>
                      <a:ext uri="{FF2B5EF4-FFF2-40B4-BE49-F238E27FC236}">
                        <a16:creationId xmlns:a16="http://schemas.microsoft.com/office/drawing/2014/main" id="{01EEABAB-7B52-45C6-911C-3F3ACEEF30E2}"/>
                      </a:ext>
                    </a:extLst>
                  </p:cNvPr>
                  <p:cNvSpPr>
                    <a:spLocks noChangeArrowheads="1"/>
                  </p:cNvSpPr>
                  <p:nvPr/>
                </p:nvSpPr>
                <p:spPr bwMode="auto">
                  <a:xfrm>
                    <a:off x="1038225" y="47244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7" name="Rectangle 150">
                    <a:extLst>
                      <a:ext uri="{FF2B5EF4-FFF2-40B4-BE49-F238E27FC236}">
                        <a16:creationId xmlns:a16="http://schemas.microsoft.com/office/drawing/2014/main" id="{FF52EC08-F065-478F-9527-38B8A64F7AAF}"/>
                      </a:ext>
                    </a:extLst>
                  </p:cNvPr>
                  <p:cNvSpPr>
                    <a:spLocks noChangeArrowheads="1"/>
                  </p:cNvSpPr>
                  <p:nvPr/>
                </p:nvSpPr>
                <p:spPr bwMode="auto">
                  <a:xfrm>
                    <a:off x="992188" y="4848226"/>
                    <a:ext cx="61913" cy="619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235" name="Group 234">
                <a:extLst>
                  <a:ext uri="{FF2B5EF4-FFF2-40B4-BE49-F238E27FC236}">
                    <a16:creationId xmlns:a16="http://schemas.microsoft.com/office/drawing/2014/main" id="{1020FD8E-C25B-4D27-AED6-5FF06A1ABF1E}"/>
                  </a:ext>
                </a:extLst>
              </p:cNvPr>
              <p:cNvGrpSpPr/>
              <p:nvPr/>
            </p:nvGrpSpPr>
            <p:grpSpPr>
              <a:xfrm>
                <a:off x="-54007" y="3702006"/>
                <a:ext cx="2038350" cy="742580"/>
                <a:chOff x="-54007" y="3702006"/>
                <a:chExt cx="2038350" cy="742580"/>
              </a:xfrm>
            </p:grpSpPr>
            <p:sp>
              <p:nvSpPr>
                <p:cNvPr id="249" name="TextBox 248">
                  <a:extLst>
                    <a:ext uri="{FF2B5EF4-FFF2-40B4-BE49-F238E27FC236}">
                      <a16:creationId xmlns:a16="http://schemas.microsoft.com/office/drawing/2014/main" id="{E3321AEA-6488-417A-B13A-794449953B55}"/>
                    </a:ext>
                  </a:extLst>
                </p:cNvPr>
                <p:cNvSpPr txBox="1"/>
                <p:nvPr/>
              </p:nvSpPr>
              <p:spPr>
                <a:xfrm>
                  <a:off x="-54007" y="3982921"/>
                  <a:ext cx="2038350"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Cloud data</a:t>
                  </a:r>
                </a:p>
              </p:txBody>
            </p:sp>
            <p:sp>
              <p:nvSpPr>
                <p:cNvPr id="250" name="Freeform 46">
                  <a:extLst>
                    <a:ext uri="{FF2B5EF4-FFF2-40B4-BE49-F238E27FC236}">
                      <a16:creationId xmlns:a16="http://schemas.microsoft.com/office/drawing/2014/main" id="{977C8B9B-8498-4BD5-ABB4-9A97DF5C5909}"/>
                    </a:ext>
                  </a:extLst>
                </p:cNvPr>
                <p:cNvSpPr>
                  <a:spLocks/>
                </p:cNvSpPr>
                <p:nvPr/>
              </p:nvSpPr>
              <p:spPr bwMode="auto">
                <a:xfrm>
                  <a:off x="737026" y="3702006"/>
                  <a:ext cx="451842" cy="278606"/>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36" name="Group 235">
                <a:extLst>
                  <a:ext uri="{FF2B5EF4-FFF2-40B4-BE49-F238E27FC236}">
                    <a16:creationId xmlns:a16="http://schemas.microsoft.com/office/drawing/2014/main" id="{F1CB926A-A2BD-4FA1-ABCB-C0C0AADAA278}"/>
                  </a:ext>
                </a:extLst>
              </p:cNvPr>
              <p:cNvGrpSpPr/>
              <p:nvPr/>
            </p:nvGrpSpPr>
            <p:grpSpPr>
              <a:xfrm>
                <a:off x="-54007" y="4840672"/>
                <a:ext cx="2038350" cy="935440"/>
                <a:chOff x="-54007" y="4840672"/>
                <a:chExt cx="2038350" cy="935440"/>
              </a:xfrm>
            </p:grpSpPr>
            <p:sp>
              <p:nvSpPr>
                <p:cNvPr id="241" name="TextBox 240">
                  <a:extLst>
                    <a:ext uri="{FF2B5EF4-FFF2-40B4-BE49-F238E27FC236}">
                      <a16:creationId xmlns:a16="http://schemas.microsoft.com/office/drawing/2014/main" id="{687B7FE8-BE78-4048-AAD7-4A637501E332}"/>
                    </a:ext>
                  </a:extLst>
                </p:cNvPr>
                <p:cNvSpPr txBox="1"/>
                <p:nvPr/>
              </p:nvSpPr>
              <p:spPr>
                <a:xfrm>
                  <a:off x="-54007" y="5314447"/>
                  <a:ext cx="2038350"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SaaS data</a:t>
                  </a:r>
                </a:p>
              </p:txBody>
            </p:sp>
            <p:grpSp>
              <p:nvGrpSpPr>
                <p:cNvPr id="242" name="Group 75">
                  <a:extLst>
                    <a:ext uri="{FF2B5EF4-FFF2-40B4-BE49-F238E27FC236}">
                      <a16:creationId xmlns:a16="http://schemas.microsoft.com/office/drawing/2014/main" id="{1792B34B-EB13-4B53-9F73-EEA541EF5671}"/>
                    </a:ext>
                  </a:extLst>
                </p:cNvPr>
                <p:cNvGrpSpPr>
                  <a:grpSpLocks noChangeAspect="1"/>
                </p:cNvGrpSpPr>
                <p:nvPr/>
              </p:nvGrpSpPr>
              <p:grpSpPr bwMode="auto">
                <a:xfrm>
                  <a:off x="839446" y="4840672"/>
                  <a:ext cx="247650" cy="495300"/>
                  <a:chOff x="2890" y="2783"/>
                  <a:chExt cx="156" cy="312"/>
                </a:xfrm>
              </p:grpSpPr>
              <p:sp>
                <p:nvSpPr>
                  <p:cNvPr id="243" name="Freeform 76">
                    <a:extLst>
                      <a:ext uri="{FF2B5EF4-FFF2-40B4-BE49-F238E27FC236}">
                        <a16:creationId xmlns:a16="http://schemas.microsoft.com/office/drawing/2014/main" id="{A46103DE-F763-48E7-87DE-A489AE03C476}"/>
                      </a:ext>
                    </a:extLst>
                  </p:cNvPr>
                  <p:cNvSpPr>
                    <a:spLocks/>
                  </p:cNvSpPr>
                  <p:nvPr/>
                </p:nvSpPr>
                <p:spPr bwMode="auto">
                  <a:xfrm>
                    <a:off x="2890" y="2783"/>
                    <a:ext cx="156" cy="312"/>
                  </a:xfrm>
                  <a:custGeom>
                    <a:avLst/>
                    <a:gdLst>
                      <a:gd name="T0" fmla="*/ 598 w 683"/>
                      <a:gd name="T1" fmla="*/ 1365 h 1365"/>
                      <a:gd name="T2" fmla="*/ 86 w 683"/>
                      <a:gd name="T3" fmla="*/ 1365 h 1365"/>
                      <a:gd name="T4" fmla="*/ 0 w 683"/>
                      <a:gd name="T5" fmla="*/ 1280 h 1365"/>
                      <a:gd name="T6" fmla="*/ 0 w 683"/>
                      <a:gd name="T7" fmla="*/ 85 h 1365"/>
                      <a:gd name="T8" fmla="*/ 86 w 683"/>
                      <a:gd name="T9" fmla="*/ 0 h 1365"/>
                      <a:gd name="T10" fmla="*/ 598 w 683"/>
                      <a:gd name="T11" fmla="*/ 0 h 1365"/>
                      <a:gd name="T12" fmla="*/ 683 w 683"/>
                      <a:gd name="T13" fmla="*/ 85 h 1365"/>
                      <a:gd name="T14" fmla="*/ 683 w 683"/>
                      <a:gd name="T15" fmla="*/ 1280 h 1365"/>
                      <a:gd name="T16" fmla="*/ 598 w 683"/>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3" h="1365">
                        <a:moveTo>
                          <a:pt x="598" y="1365"/>
                        </a:moveTo>
                        <a:cubicBezTo>
                          <a:pt x="86" y="1365"/>
                          <a:pt x="86" y="1365"/>
                          <a:pt x="86" y="1365"/>
                        </a:cubicBezTo>
                        <a:cubicBezTo>
                          <a:pt x="38" y="1365"/>
                          <a:pt x="0" y="1327"/>
                          <a:pt x="0" y="1280"/>
                        </a:cubicBezTo>
                        <a:cubicBezTo>
                          <a:pt x="0" y="85"/>
                          <a:pt x="0" y="85"/>
                          <a:pt x="0" y="85"/>
                        </a:cubicBezTo>
                        <a:cubicBezTo>
                          <a:pt x="0" y="38"/>
                          <a:pt x="38" y="0"/>
                          <a:pt x="86" y="0"/>
                        </a:cubicBezTo>
                        <a:cubicBezTo>
                          <a:pt x="598" y="0"/>
                          <a:pt x="598" y="0"/>
                          <a:pt x="598" y="0"/>
                        </a:cubicBezTo>
                        <a:cubicBezTo>
                          <a:pt x="645" y="0"/>
                          <a:pt x="683" y="38"/>
                          <a:pt x="683" y="85"/>
                        </a:cubicBezTo>
                        <a:cubicBezTo>
                          <a:pt x="683" y="1280"/>
                          <a:pt x="683" y="1280"/>
                          <a:pt x="683" y="1280"/>
                        </a:cubicBezTo>
                        <a:cubicBezTo>
                          <a:pt x="683" y="1327"/>
                          <a:pt x="645" y="1365"/>
                          <a:pt x="598"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4" name="Freeform 77">
                    <a:extLst>
                      <a:ext uri="{FF2B5EF4-FFF2-40B4-BE49-F238E27FC236}">
                        <a16:creationId xmlns:a16="http://schemas.microsoft.com/office/drawing/2014/main" id="{FFC4C2B9-5B20-40CF-891E-D5621D980A33}"/>
                      </a:ext>
                    </a:extLst>
                  </p:cNvPr>
                  <p:cNvSpPr>
                    <a:spLocks/>
                  </p:cNvSpPr>
                  <p:nvPr/>
                </p:nvSpPr>
                <p:spPr bwMode="auto">
                  <a:xfrm>
                    <a:off x="2948" y="2802"/>
                    <a:ext cx="40" cy="5"/>
                  </a:xfrm>
                  <a:custGeom>
                    <a:avLst/>
                    <a:gdLst>
                      <a:gd name="T0" fmla="*/ 160 w 171"/>
                      <a:gd name="T1" fmla="*/ 21 h 21"/>
                      <a:gd name="T2" fmla="*/ 11 w 171"/>
                      <a:gd name="T3" fmla="*/ 21 h 21"/>
                      <a:gd name="T4" fmla="*/ 0 w 171"/>
                      <a:gd name="T5" fmla="*/ 11 h 21"/>
                      <a:gd name="T6" fmla="*/ 0 w 171"/>
                      <a:gd name="T7" fmla="*/ 11 h 21"/>
                      <a:gd name="T8" fmla="*/ 11 w 171"/>
                      <a:gd name="T9" fmla="*/ 0 h 21"/>
                      <a:gd name="T10" fmla="*/ 160 w 171"/>
                      <a:gd name="T11" fmla="*/ 0 h 21"/>
                      <a:gd name="T12" fmla="*/ 171 w 171"/>
                      <a:gd name="T13" fmla="*/ 11 h 21"/>
                      <a:gd name="T14" fmla="*/ 171 w 171"/>
                      <a:gd name="T15" fmla="*/ 11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7"/>
                          <a:pt x="0" y="11"/>
                        </a:cubicBezTo>
                        <a:cubicBezTo>
                          <a:pt x="0" y="11"/>
                          <a:pt x="0" y="11"/>
                          <a:pt x="0" y="11"/>
                        </a:cubicBezTo>
                        <a:cubicBezTo>
                          <a:pt x="0" y="5"/>
                          <a:pt x="5" y="0"/>
                          <a:pt x="11" y="0"/>
                        </a:cubicBezTo>
                        <a:cubicBezTo>
                          <a:pt x="160" y="0"/>
                          <a:pt x="160" y="0"/>
                          <a:pt x="160" y="0"/>
                        </a:cubicBezTo>
                        <a:cubicBezTo>
                          <a:pt x="166" y="0"/>
                          <a:pt x="171" y="5"/>
                          <a:pt x="171" y="11"/>
                        </a:cubicBezTo>
                        <a:cubicBezTo>
                          <a:pt x="171" y="11"/>
                          <a:pt x="171" y="11"/>
                          <a:pt x="171" y="11"/>
                        </a:cubicBezTo>
                        <a:cubicBezTo>
                          <a:pt x="171" y="17"/>
                          <a:pt x="166" y="21"/>
                          <a:pt x="160"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5" name="Oval 78">
                    <a:extLst>
                      <a:ext uri="{FF2B5EF4-FFF2-40B4-BE49-F238E27FC236}">
                        <a16:creationId xmlns:a16="http://schemas.microsoft.com/office/drawing/2014/main" id="{4131A20C-EB34-4F08-83C8-4549C5500336}"/>
                      </a:ext>
                    </a:extLst>
                  </p:cNvPr>
                  <p:cNvSpPr>
                    <a:spLocks noChangeArrowheads="1"/>
                  </p:cNvSpPr>
                  <p:nvPr/>
                </p:nvSpPr>
                <p:spPr bwMode="auto">
                  <a:xfrm>
                    <a:off x="2954" y="3046"/>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6" name="Freeform 79">
                    <a:extLst>
                      <a:ext uri="{FF2B5EF4-FFF2-40B4-BE49-F238E27FC236}">
                        <a16:creationId xmlns:a16="http://schemas.microsoft.com/office/drawing/2014/main" id="{A6ADC15C-3284-48CC-ABFA-CCA01DA5B1CE}"/>
                      </a:ext>
                    </a:extLst>
                  </p:cNvPr>
                  <p:cNvSpPr>
                    <a:spLocks/>
                  </p:cNvSpPr>
                  <p:nvPr/>
                </p:nvSpPr>
                <p:spPr bwMode="auto">
                  <a:xfrm>
                    <a:off x="2929" y="2917"/>
                    <a:ext cx="35" cy="61"/>
                  </a:xfrm>
                  <a:custGeom>
                    <a:avLst/>
                    <a:gdLst>
                      <a:gd name="T0" fmla="*/ 0 w 35"/>
                      <a:gd name="T1" fmla="*/ 41 h 61"/>
                      <a:gd name="T2" fmla="*/ 35 w 35"/>
                      <a:gd name="T3" fmla="*/ 61 h 61"/>
                      <a:gd name="T4" fmla="*/ 35 w 35"/>
                      <a:gd name="T5" fmla="*/ 20 h 61"/>
                      <a:gd name="T6" fmla="*/ 0 w 35"/>
                      <a:gd name="T7" fmla="*/ 0 h 61"/>
                      <a:gd name="T8" fmla="*/ 0 w 35"/>
                      <a:gd name="T9" fmla="*/ 41 h 61"/>
                    </a:gdLst>
                    <a:ahLst/>
                    <a:cxnLst>
                      <a:cxn ang="0">
                        <a:pos x="T0" y="T1"/>
                      </a:cxn>
                      <a:cxn ang="0">
                        <a:pos x="T2" y="T3"/>
                      </a:cxn>
                      <a:cxn ang="0">
                        <a:pos x="T4" y="T5"/>
                      </a:cxn>
                      <a:cxn ang="0">
                        <a:pos x="T6" y="T7"/>
                      </a:cxn>
                      <a:cxn ang="0">
                        <a:pos x="T8" y="T9"/>
                      </a:cxn>
                    </a:cxnLst>
                    <a:rect l="0" t="0" r="r" b="b"/>
                    <a:pathLst>
                      <a:path w="35" h="61">
                        <a:moveTo>
                          <a:pt x="0" y="41"/>
                        </a:moveTo>
                        <a:lnTo>
                          <a:pt x="35" y="61"/>
                        </a:lnTo>
                        <a:lnTo>
                          <a:pt x="35" y="20"/>
                        </a:lnTo>
                        <a:lnTo>
                          <a:pt x="0" y="0"/>
                        </a:lnTo>
                        <a:lnTo>
                          <a:pt x="0" y="4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7" name="Freeform 80">
                    <a:extLst>
                      <a:ext uri="{FF2B5EF4-FFF2-40B4-BE49-F238E27FC236}">
                        <a16:creationId xmlns:a16="http://schemas.microsoft.com/office/drawing/2014/main" id="{2C4B5DA3-C1D9-4F32-A1A1-6EF5C133EA38}"/>
                      </a:ext>
                    </a:extLst>
                  </p:cNvPr>
                  <p:cNvSpPr>
                    <a:spLocks/>
                  </p:cNvSpPr>
                  <p:nvPr/>
                </p:nvSpPr>
                <p:spPr bwMode="auto">
                  <a:xfrm>
                    <a:off x="2933" y="2892"/>
                    <a:ext cx="70" cy="41"/>
                  </a:xfrm>
                  <a:custGeom>
                    <a:avLst/>
                    <a:gdLst>
                      <a:gd name="T0" fmla="*/ 35 w 70"/>
                      <a:gd name="T1" fmla="*/ 0 h 41"/>
                      <a:gd name="T2" fmla="*/ 0 w 70"/>
                      <a:gd name="T3" fmla="*/ 20 h 41"/>
                      <a:gd name="T4" fmla="*/ 35 w 70"/>
                      <a:gd name="T5" fmla="*/ 41 h 41"/>
                      <a:gd name="T6" fmla="*/ 70 w 70"/>
                      <a:gd name="T7" fmla="*/ 20 h 41"/>
                      <a:gd name="T8" fmla="*/ 35 w 70"/>
                      <a:gd name="T9" fmla="*/ 0 h 41"/>
                    </a:gdLst>
                    <a:ahLst/>
                    <a:cxnLst>
                      <a:cxn ang="0">
                        <a:pos x="T0" y="T1"/>
                      </a:cxn>
                      <a:cxn ang="0">
                        <a:pos x="T2" y="T3"/>
                      </a:cxn>
                      <a:cxn ang="0">
                        <a:pos x="T4" y="T5"/>
                      </a:cxn>
                      <a:cxn ang="0">
                        <a:pos x="T6" y="T7"/>
                      </a:cxn>
                      <a:cxn ang="0">
                        <a:pos x="T8" y="T9"/>
                      </a:cxn>
                    </a:cxnLst>
                    <a:rect l="0" t="0" r="r" b="b"/>
                    <a:pathLst>
                      <a:path w="70" h="41">
                        <a:moveTo>
                          <a:pt x="35" y="0"/>
                        </a:moveTo>
                        <a:lnTo>
                          <a:pt x="0" y="20"/>
                        </a:lnTo>
                        <a:lnTo>
                          <a:pt x="35" y="41"/>
                        </a:lnTo>
                        <a:lnTo>
                          <a:pt x="70" y="20"/>
                        </a:lnTo>
                        <a:lnTo>
                          <a:pt x="3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8" name="Freeform 81">
                    <a:extLst>
                      <a:ext uri="{FF2B5EF4-FFF2-40B4-BE49-F238E27FC236}">
                        <a16:creationId xmlns:a16="http://schemas.microsoft.com/office/drawing/2014/main" id="{E52B4291-5486-4142-ADC8-8D0B9D497957}"/>
                      </a:ext>
                    </a:extLst>
                  </p:cNvPr>
                  <p:cNvSpPr>
                    <a:spLocks/>
                  </p:cNvSpPr>
                  <p:nvPr/>
                </p:nvSpPr>
                <p:spPr bwMode="auto">
                  <a:xfrm>
                    <a:off x="2972" y="2917"/>
                    <a:ext cx="35" cy="61"/>
                  </a:xfrm>
                  <a:custGeom>
                    <a:avLst/>
                    <a:gdLst>
                      <a:gd name="T0" fmla="*/ 0 w 35"/>
                      <a:gd name="T1" fmla="*/ 20 h 61"/>
                      <a:gd name="T2" fmla="*/ 0 w 35"/>
                      <a:gd name="T3" fmla="*/ 61 h 61"/>
                      <a:gd name="T4" fmla="*/ 35 w 35"/>
                      <a:gd name="T5" fmla="*/ 41 h 61"/>
                      <a:gd name="T6" fmla="*/ 35 w 35"/>
                      <a:gd name="T7" fmla="*/ 0 h 61"/>
                      <a:gd name="T8" fmla="*/ 0 w 35"/>
                      <a:gd name="T9" fmla="*/ 20 h 61"/>
                    </a:gdLst>
                    <a:ahLst/>
                    <a:cxnLst>
                      <a:cxn ang="0">
                        <a:pos x="T0" y="T1"/>
                      </a:cxn>
                      <a:cxn ang="0">
                        <a:pos x="T2" y="T3"/>
                      </a:cxn>
                      <a:cxn ang="0">
                        <a:pos x="T4" y="T5"/>
                      </a:cxn>
                      <a:cxn ang="0">
                        <a:pos x="T6" y="T7"/>
                      </a:cxn>
                      <a:cxn ang="0">
                        <a:pos x="T8" y="T9"/>
                      </a:cxn>
                    </a:cxnLst>
                    <a:rect l="0" t="0" r="r" b="b"/>
                    <a:pathLst>
                      <a:path w="35" h="61">
                        <a:moveTo>
                          <a:pt x="0" y="20"/>
                        </a:moveTo>
                        <a:lnTo>
                          <a:pt x="0" y="61"/>
                        </a:lnTo>
                        <a:lnTo>
                          <a:pt x="35" y="41"/>
                        </a:lnTo>
                        <a:lnTo>
                          <a:pt x="35" y="0"/>
                        </a:lnTo>
                        <a:lnTo>
                          <a:pt x="0" y="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grpSp>
      <p:grpSp>
        <p:nvGrpSpPr>
          <p:cNvPr id="274" name="Group 273">
            <a:extLst>
              <a:ext uri="{FF2B5EF4-FFF2-40B4-BE49-F238E27FC236}">
                <a16:creationId xmlns:a16="http://schemas.microsoft.com/office/drawing/2014/main" id="{75149F85-15A5-44B4-9485-85B3DACF873E}"/>
              </a:ext>
            </a:extLst>
          </p:cNvPr>
          <p:cNvGrpSpPr/>
          <p:nvPr/>
        </p:nvGrpSpPr>
        <p:grpSpPr>
          <a:xfrm>
            <a:off x="2087394" y="5326436"/>
            <a:ext cx="7232300" cy="1002877"/>
            <a:chOff x="772577" y="4998201"/>
            <a:chExt cx="7654620" cy="1057692"/>
          </a:xfrm>
        </p:grpSpPr>
        <p:sp>
          <p:nvSpPr>
            <p:cNvPr id="275" name="Rectangle 274">
              <a:extLst>
                <a:ext uri="{FF2B5EF4-FFF2-40B4-BE49-F238E27FC236}">
                  <a16:creationId xmlns:a16="http://schemas.microsoft.com/office/drawing/2014/main" id="{978767CA-B57C-442D-B23B-E07136F3730D}"/>
                </a:ext>
              </a:extLst>
            </p:cNvPr>
            <p:cNvSpPr/>
            <p:nvPr/>
          </p:nvSpPr>
          <p:spPr bwMode="auto">
            <a:xfrm>
              <a:off x="772577" y="5337965"/>
              <a:ext cx="7654620" cy="717928"/>
            </a:xfrm>
            <a:prstGeom prst="rect">
              <a:avLst/>
            </a:prstGeom>
            <a:solidFill>
              <a:srgbClr val="0078D4"/>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Segoe UI Semibold"/>
                  <a:ea typeface="Segoe UI" pitchFamily="34" charset="0"/>
                  <a:cs typeface="Segoe UI Semibold" panose="020B0502040204020203" pitchFamily="34" charset="0"/>
                </a:rPr>
                <a:t>Azure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Data Lake Storage Gen2</a:t>
              </a:r>
            </a:p>
          </p:txBody>
        </p:sp>
        <p:sp>
          <p:nvSpPr>
            <p:cNvPr id="276" name="TextBox 275">
              <a:extLst>
                <a:ext uri="{FF2B5EF4-FFF2-40B4-BE49-F238E27FC236}">
                  <a16:creationId xmlns:a16="http://schemas.microsoft.com/office/drawing/2014/main" id="{0E1B97AF-18CF-4633-BE9C-74B50C3EC33E}"/>
                </a:ext>
              </a:extLst>
            </p:cNvPr>
            <p:cNvSpPr txBox="1"/>
            <p:nvPr/>
          </p:nvSpPr>
          <p:spPr>
            <a:xfrm>
              <a:off x="6724420" y="5453263"/>
              <a:ext cx="1414300" cy="511108"/>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Segoe UI Semibold"/>
                  <a:ea typeface="Segoe UI" panose="020B0502040204020203" pitchFamily="34" charset="0"/>
                  <a:cs typeface="Segoe UI" panose="020B0502040204020203" pitchFamily="34" charset="0"/>
                </a:rPr>
                <a:t>Common Data Model</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Segoe UI Semibold"/>
                  <a:ea typeface="Segoe UI" panose="020B0502040204020203" pitchFamily="34" charset="0"/>
                  <a:cs typeface="Segoe UI" panose="020B0502040204020203" pitchFamily="34" charset="0"/>
                </a:rPr>
                <a:t>Enterprise Security</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Segoe UI Semibold"/>
                  <a:ea typeface="Segoe UI" panose="020B0502040204020203" pitchFamily="34" charset="0"/>
                  <a:cs typeface="Segoe UI" panose="020B0502040204020203" pitchFamily="34" charset="0"/>
                </a:rPr>
                <a:t>Optimized for Analytics</a:t>
              </a:r>
            </a:p>
          </p:txBody>
        </p:sp>
        <p:grpSp>
          <p:nvGrpSpPr>
            <p:cNvPr id="277" name="Group 276">
              <a:extLst>
                <a:ext uri="{FF2B5EF4-FFF2-40B4-BE49-F238E27FC236}">
                  <a16:creationId xmlns:a16="http://schemas.microsoft.com/office/drawing/2014/main" id="{7DD6532A-632D-48CC-A552-F9278E9964C5}"/>
                </a:ext>
              </a:extLst>
            </p:cNvPr>
            <p:cNvGrpSpPr/>
            <p:nvPr/>
          </p:nvGrpSpPr>
          <p:grpSpPr>
            <a:xfrm>
              <a:off x="3931915" y="4998201"/>
              <a:ext cx="2436090" cy="774917"/>
              <a:chOff x="4053274" y="4916113"/>
              <a:chExt cx="2436090" cy="857006"/>
            </a:xfrm>
          </p:grpSpPr>
          <p:cxnSp>
            <p:nvCxnSpPr>
              <p:cNvPr id="278" name="Straight Connector 277">
                <a:extLst>
                  <a:ext uri="{FF2B5EF4-FFF2-40B4-BE49-F238E27FC236}">
                    <a16:creationId xmlns:a16="http://schemas.microsoft.com/office/drawing/2014/main" id="{1B2E0CF9-600A-45C0-853A-DB15AD06A4EC}"/>
                  </a:ext>
                </a:extLst>
              </p:cNvPr>
              <p:cNvCxnSpPr>
                <a:cxnSpLocks/>
              </p:cNvCxnSpPr>
              <p:nvPr/>
            </p:nvCxnSpPr>
            <p:spPr>
              <a:xfrm flipV="1">
                <a:off x="4053274"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D2E51D3-E0A0-4027-BBC5-E0072B6F604C}"/>
                  </a:ext>
                </a:extLst>
              </p:cNvPr>
              <p:cNvCxnSpPr>
                <a:cxnSpLocks/>
              </p:cNvCxnSpPr>
              <p:nvPr/>
            </p:nvCxnSpPr>
            <p:spPr>
              <a:xfrm flipV="1">
                <a:off x="4146264"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5EA4C482-A653-46A0-A68C-60782505E67E}"/>
                  </a:ext>
                </a:extLst>
              </p:cNvPr>
              <p:cNvCxnSpPr>
                <a:cxnSpLocks/>
              </p:cNvCxnSpPr>
              <p:nvPr/>
            </p:nvCxnSpPr>
            <p:spPr>
              <a:xfrm flipV="1">
                <a:off x="4239862"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A0E1CDB2-6BDE-492A-89FA-B6F22D736AA7}"/>
                  </a:ext>
                </a:extLst>
              </p:cNvPr>
              <p:cNvCxnSpPr>
                <a:cxnSpLocks/>
              </p:cNvCxnSpPr>
              <p:nvPr/>
            </p:nvCxnSpPr>
            <p:spPr>
              <a:xfrm flipV="1">
                <a:off x="4327618"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4D1E5784-C1FE-4BD0-BCB0-B2E806E40733}"/>
                  </a:ext>
                </a:extLst>
              </p:cNvPr>
              <p:cNvCxnSpPr>
                <a:cxnSpLocks/>
              </p:cNvCxnSpPr>
              <p:nvPr/>
            </p:nvCxnSpPr>
            <p:spPr>
              <a:xfrm flipV="1">
                <a:off x="4420557"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2340BDD2-92E3-48C1-B99F-2244795EAED5}"/>
                  </a:ext>
                </a:extLst>
              </p:cNvPr>
              <p:cNvCxnSpPr>
                <a:cxnSpLocks/>
              </p:cNvCxnSpPr>
              <p:nvPr/>
            </p:nvCxnSpPr>
            <p:spPr>
              <a:xfrm flipV="1">
                <a:off x="4505798"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CDFE083A-8778-4024-88F6-095EC7B43730}"/>
                  </a:ext>
                </a:extLst>
              </p:cNvPr>
              <p:cNvCxnSpPr>
                <a:cxnSpLocks/>
              </p:cNvCxnSpPr>
              <p:nvPr/>
            </p:nvCxnSpPr>
            <p:spPr>
              <a:xfrm flipV="1">
                <a:off x="4595679"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E4ACE6EE-F61F-4E89-9DAE-A51FF0EF01B9}"/>
                  </a:ext>
                </a:extLst>
              </p:cNvPr>
              <p:cNvCxnSpPr>
                <a:cxnSpLocks/>
              </p:cNvCxnSpPr>
              <p:nvPr/>
            </p:nvCxnSpPr>
            <p:spPr>
              <a:xfrm flipV="1">
                <a:off x="4683807"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D4CF2E3B-6F5F-45B5-9AF2-C3CDE2848A44}"/>
                  </a:ext>
                </a:extLst>
              </p:cNvPr>
              <p:cNvCxnSpPr>
                <a:cxnSpLocks/>
              </p:cNvCxnSpPr>
              <p:nvPr/>
            </p:nvCxnSpPr>
            <p:spPr>
              <a:xfrm flipV="1">
                <a:off x="4776798"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FF48925B-9BFD-492E-8329-B2A146865DFE}"/>
                  </a:ext>
                </a:extLst>
              </p:cNvPr>
              <p:cNvCxnSpPr>
                <a:cxnSpLocks/>
              </p:cNvCxnSpPr>
              <p:nvPr/>
            </p:nvCxnSpPr>
            <p:spPr>
              <a:xfrm flipV="1">
                <a:off x="4869788"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163C2E6D-9B8F-4159-8CCE-87E54E092DBF}"/>
                  </a:ext>
                </a:extLst>
              </p:cNvPr>
              <p:cNvCxnSpPr>
                <a:cxnSpLocks/>
              </p:cNvCxnSpPr>
              <p:nvPr/>
            </p:nvCxnSpPr>
            <p:spPr>
              <a:xfrm flipV="1">
                <a:off x="4952178"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F0CCFD10-7A80-471F-96E7-2A011FB99623}"/>
                  </a:ext>
                </a:extLst>
              </p:cNvPr>
              <p:cNvCxnSpPr>
                <a:cxnSpLocks/>
              </p:cNvCxnSpPr>
              <p:nvPr/>
            </p:nvCxnSpPr>
            <p:spPr>
              <a:xfrm flipV="1">
                <a:off x="5045168"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44F5D8EE-652F-4FD1-AAAE-BF5A717E3080}"/>
                  </a:ext>
                </a:extLst>
              </p:cNvPr>
              <p:cNvCxnSpPr>
                <a:cxnSpLocks/>
              </p:cNvCxnSpPr>
              <p:nvPr/>
            </p:nvCxnSpPr>
            <p:spPr>
              <a:xfrm flipV="1">
                <a:off x="5138766"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62606B9C-D775-43E2-B22F-2B9A5B566F94}"/>
                  </a:ext>
                </a:extLst>
              </p:cNvPr>
              <p:cNvCxnSpPr>
                <a:cxnSpLocks/>
              </p:cNvCxnSpPr>
              <p:nvPr/>
            </p:nvCxnSpPr>
            <p:spPr>
              <a:xfrm flipV="1">
                <a:off x="5226522"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9D4A9F81-AF75-41C1-AD9D-69C3B471A0A4}"/>
                  </a:ext>
                </a:extLst>
              </p:cNvPr>
              <p:cNvCxnSpPr>
                <a:cxnSpLocks/>
              </p:cNvCxnSpPr>
              <p:nvPr/>
            </p:nvCxnSpPr>
            <p:spPr>
              <a:xfrm flipV="1">
                <a:off x="5319461"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E418BA36-C83B-4F1F-B682-836AF1F6EE17}"/>
                  </a:ext>
                </a:extLst>
              </p:cNvPr>
              <p:cNvCxnSpPr>
                <a:cxnSpLocks/>
              </p:cNvCxnSpPr>
              <p:nvPr/>
            </p:nvCxnSpPr>
            <p:spPr>
              <a:xfrm flipV="1">
                <a:off x="5404702"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945DD925-E4A8-4908-BC3B-47BC195CBAB8}"/>
                  </a:ext>
                </a:extLst>
              </p:cNvPr>
              <p:cNvCxnSpPr>
                <a:cxnSpLocks/>
              </p:cNvCxnSpPr>
              <p:nvPr/>
            </p:nvCxnSpPr>
            <p:spPr>
              <a:xfrm flipV="1">
                <a:off x="5494583"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FDE93972-E5EC-4854-842E-FD264F67899A}"/>
                  </a:ext>
                </a:extLst>
              </p:cNvPr>
              <p:cNvCxnSpPr>
                <a:cxnSpLocks/>
              </p:cNvCxnSpPr>
              <p:nvPr/>
            </p:nvCxnSpPr>
            <p:spPr>
              <a:xfrm flipV="1">
                <a:off x="5582711"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2DFE5D7F-32CE-4E70-A8B8-9B08502C0A33}"/>
                  </a:ext>
                </a:extLst>
              </p:cNvPr>
              <p:cNvCxnSpPr>
                <a:cxnSpLocks/>
              </p:cNvCxnSpPr>
              <p:nvPr/>
            </p:nvCxnSpPr>
            <p:spPr>
              <a:xfrm flipV="1">
                <a:off x="5675702"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150F0C6C-790B-43FC-9F75-FE4A3FC0A53F}"/>
                  </a:ext>
                </a:extLst>
              </p:cNvPr>
              <p:cNvCxnSpPr>
                <a:cxnSpLocks/>
              </p:cNvCxnSpPr>
              <p:nvPr/>
            </p:nvCxnSpPr>
            <p:spPr>
              <a:xfrm flipV="1">
                <a:off x="5768692"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347E04B0-996A-4866-94DE-404AD1DD8082}"/>
                  </a:ext>
                </a:extLst>
              </p:cNvPr>
              <p:cNvCxnSpPr>
                <a:cxnSpLocks/>
              </p:cNvCxnSpPr>
              <p:nvPr/>
            </p:nvCxnSpPr>
            <p:spPr>
              <a:xfrm flipV="1">
                <a:off x="5859438"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04A6418A-A142-428A-B7D6-28129FEF80DB}"/>
                  </a:ext>
                </a:extLst>
              </p:cNvPr>
              <p:cNvCxnSpPr>
                <a:cxnSpLocks/>
              </p:cNvCxnSpPr>
              <p:nvPr/>
            </p:nvCxnSpPr>
            <p:spPr>
              <a:xfrm flipV="1">
                <a:off x="5947194"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0FB48011-BB7B-431E-B0DB-9E7311A364E2}"/>
                  </a:ext>
                </a:extLst>
              </p:cNvPr>
              <p:cNvCxnSpPr>
                <a:cxnSpLocks/>
              </p:cNvCxnSpPr>
              <p:nvPr/>
            </p:nvCxnSpPr>
            <p:spPr>
              <a:xfrm flipV="1">
                <a:off x="6040133"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B703FDE0-B005-4318-A5BE-C97995B5B2EB}"/>
                  </a:ext>
                </a:extLst>
              </p:cNvPr>
              <p:cNvCxnSpPr>
                <a:cxnSpLocks/>
              </p:cNvCxnSpPr>
              <p:nvPr/>
            </p:nvCxnSpPr>
            <p:spPr>
              <a:xfrm flipV="1">
                <a:off x="6125374"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DDCAD3DA-38F3-4039-B566-60752DACC2B5}"/>
                  </a:ext>
                </a:extLst>
              </p:cNvPr>
              <p:cNvCxnSpPr>
                <a:cxnSpLocks/>
              </p:cNvCxnSpPr>
              <p:nvPr/>
            </p:nvCxnSpPr>
            <p:spPr>
              <a:xfrm flipV="1">
                <a:off x="6215255"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D0721AED-0200-401B-907D-DB2B6BFCE98B}"/>
                  </a:ext>
                </a:extLst>
              </p:cNvPr>
              <p:cNvCxnSpPr>
                <a:cxnSpLocks/>
              </p:cNvCxnSpPr>
              <p:nvPr/>
            </p:nvCxnSpPr>
            <p:spPr>
              <a:xfrm flipV="1">
                <a:off x="6318974"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918D3C25-F944-4E9C-A7A2-2EFFAF6D796F}"/>
                  </a:ext>
                </a:extLst>
              </p:cNvPr>
              <p:cNvCxnSpPr>
                <a:cxnSpLocks/>
              </p:cNvCxnSpPr>
              <p:nvPr/>
            </p:nvCxnSpPr>
            <p:spPr>
              <a:xfrm flipV="1">
                <a:off x="6396374"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9267FA74-268D-43E2-A8A3-E3F50DC6676E}"/>
                  </a:ext>
                </a:extLst>
              </p:cNvPr>
              <p:cNvCxnSpPr>
                <a:cxnSpLocks/>
              </p:cNvCxnSpPr>
              <p:nvPr/>
            </p:nvCxnSpPr>
            <p:spPr>
              <a:xfrm flipV="1">
                <a:off x="6489364"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4" name="Rectangle 3">
            <a:extLst>
              <a:ext uri="{FF2B5EF4-FFF2-40B4-BE49-F238E27FC236}">
                <a16:creationId xmlns:a16="http://schemas.microsoft.com/office/drawing/2014/main" id="{3FE1F3AD-6F55-4419-89EC-47F9913ABBA2}"/>
              </a:ext>
            </a:extLst>
          </p:cNvPr>
          <p:cNvSpPr/>
          <p:nvPr/>
        </p:nvSpPr>
        <p:spPr bwMode="auto">
          <a:xfrm>
            <a:off x="9861550" y="2791940"/>
            <a:ext cx="1390216" cy="1362265"/>
          </a:xfrm>
          <a:prstGeom prst="rect">
            <a:avLst/>
          </a:prstGeom>
          <a:noFill/>
          <a:ln w="76200">
            <a:solidFill>
              <a:srgbClr val="FF93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Freeform: Shape 165">
            <a:extLst>
              <a:ext uri="{FF2B5EF4-FFF2-40B4-BE49-F238E27FC236}">
                <a16:creationId xmlns:a16="http://schemas.microsoft.com/office/drawing/2014/main" id="{D645212F-58FB-431D-BA4F-CFB81416349C}"/>
              </a:ext>
            </a:extLst>
          </p:cNvPr>
          <p:cNvSpPr/>
          <p:nvPr/>
        </p:nvSpPr>
        <p:spPr>
          <a:xfrm>
            <a:off x="233567" y="1096450"/>
            <a:ext cx="2355646" cy="706437"/>
          </a:xfrm>
          <a:custGeom>
            <a:avLst/>
            <a:gdLst>
              <a:gd name="connsiteX0" fmla="*/ 0 w 1766093"/>
              <a:gd name="connsiteY0" fmla="*/ 0 h 706437"/>
              <a:gd name="connsiteX1" fmla="*/ 1412875 w 1766093"/>
              <a:gd name="connsiteY1" fmla="*/ 0 h 706437"/>
              <a:gd name="connsiteX2" fmla="*/ 1766093 w 1766093"/>
              <a:gd name="connsiteY2" fmla="*/ 353219 h 706437"/>
              <a:gd name="connsiteX3" fmla="*/ 1412875 w 1766093"/>
              <a:gd name="connsiteY3" fmla="*/ 706437 h 706437"/>
              <a:gd name="connsiteX4" fmla="*/ 0 w 1766093"/>
              <a:gd name="connsiteY4" fmla="*/ 706437 h 706437"/>
              <a:gd name="connsiteX5" fmla="*/ 353219 w 1766093"/>
              <a:gd name="connsiteY5" fmla="*/ 353219 h 706437"/>
              <a:gd name="connsiteX6" fmla="*/ 0 w 1766093"/>
              <a:gd name="connsiteY6" fmla="*/ 0 h 7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093" h="706437">
                <a:moveTo>
                  <a:pt x="0" y="0"/>
                </a:moveTo>
                <a:lnTo>
                  <a:pt x="1412875" y="0"/>
                </a:lnTo>
                <a:lnTo>
                  <a:pt x="1766093" y="353219"/>
                </a:lnTo>
                <a:lnTo>
                  <a:pt x="1412875" y="706437"/>
                </a:lnTo>
                <a:lnTo>
                  <a:pt x="0" y="706437"/>
                </a:lnTo>
                <a:lnTo>
                  <a:pt x="353219" y="353219"/>
                </a:lnTo>
                <a:lnTo>
                  <a:pt x="0" y="0"/>
                </a:lnTo>
                <a:close/>
              </a:path>
            </a:pathLst>
          </a:custGeom>
          <a:solidFill>
            <a:srgbClr val="0078D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9226" tIns="18669" rIns="371887" bIns="18669" numCol="1" spcCol="1270" anchor="ctr" anchorCtr="0">
            <a:no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Ingest and store </a:t>
            </a:r>
          </a:p>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data from multiple sources</a:t>
            </a:r>
          </a:p>
        </p:txBody>
      </p:sp>
      <p:sp>
        <p:nvSpPr>
          <p:cNvPr id="167" name="Freeform: Shape 166">
            <a:extLst>
              <a:ext uri="{FF2B5EF4-FFF2-40B4-BE49-F238E27FC236}">
                <a16:creationId xmlns:a16="http://schemas.microsoft.com/office/drawing/2014/main" id="{AD67A0B0-3F04-4618-8E00-BFD4888A74E4}"/>
              </a:ext>
            </a:extLst>
          </p:cNvPr>
          <p:cNvSpPr/>
          <p:nvPr/>
        </p:nvSpPr>
        <p:spPr>
          <a:xfrm>
            <a:off x="2558862" y="1093866"/>
            <a:ext cx="2355646" cy="706437"/>
          </a:xfrm>
          <a:custGeom>
            <a:avLst/>
            <a:gdLst>
              <a:gd name="connsiteX0" fmla="*/ 0 w 1766093"/>
              <a:gd name="connsiteY0" fmla="*/ 0 h 706437"/>
              <a:gd name="connsiteX1" fmla="*/ 1412875 w 1766093"/>
              <a:gd name="connsiteY1" fmla="*/ 0 h 706437"/>
              <a:gd name="connsiteX2" fmla="*/ 1766093 w 1766093"/>
              <a:gd name="connsiteY2" fmla="*/ 353219 h 706437"/>
              <a:gd name="connsiteX3" fmla="*/ 1412875 w 1766093"/>
              <a:gd name="connsiteY3" fmla="*/ 706437 h 706437"/>
              <a:gd name="connsiteX4" fmla="*/ 0 w 1766093"/>
              <a:gd name="connsiteY4" fmla="*/ 706437 h 706437"/>
              <a:gd name="connsiteX5" fmla="*/ 353219 w 1766093"/>
              <a:gd name="connsiteY5" fmla="*/ 353219 h 706437"/>
              <a:gd name="connsiteX6" fmla="*/ 0 w 1766093"/>
              <a:gd name="connsiteY6" fmla="*/ 0 h 7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093" h="706437">
                <a:moveTo>
                  <a:pt x="0" y="0"/>
                </a:moveTo>
                <a:lnTo>
                  <a:pt x="1412875" y="0"/>
                </a:lnTo>
                <a:lnTo>
                  <a:pt x="1766093" y="353219"/>
                </a:lnTo>
                <a:lnTo>
                  <a:pt x="1412875" y="706437"/>
                </a:lnTo>
                <a:lnTo>
                  <a:pt x="0" y="706437"/>
                </a:lnTo>
                <a:lnTo>
                  <a:pt x="353219" y="353219"/>
                </a:lnTo>
                <a:lnTo>
                  <a:pt x="0" y="0"/>
                </a:lnTo>
                <a:close/>
              </a:path>
            </a:pathLst>
          </a:custGeom>
          <a:solidFill>
            <a:srgbClr val="0078D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9226" tIns="18669" rIns="371887" bIns="1866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Prepare your data</a:t>
            </a:r>
          </a:p>
        </p:txBody>
      </p:sp>
      <p:sp>
        <p:nvSpPr>
          <p:cNvPr id="168" name="Freeform: Shape 167">
            <a:extLst>
              <a:ext uri="{FF2B5EF4-FFF2-40B4-BE49-F238E27FC236}">
                <a16:creationId xmlns:a16="http://schemas.microsoft.com/office/drawing/2014/main" id="{4144C5FF-5588-4BE7-A587-05D694F6111E}"/>
              </a:ext>
            </a:extLst>
          </p:cNvPr>
          <p:cNvSpPr/>
          <p:nvPr/>
        </p:nvSpPr>
        <p:spPr>
          <a:xfrm>
            <a:off x="4884157" y="1093866"/>
            <a:ext cx="2355646" cy="706437"/>
          </a:xfrm>
          <a:custGeom>
            <a:avLst/>
            <a:gdLst>
              <a:gd name="connsiteX0" fmla="*/ 0 w 1766093"/>
              <a:gd name="connsiteY0" fmla="*/ 0 h 706437"/>
              <a:gd name="connsiteX1" fmla="*/ 1412875 w 1766093"/>
              <a:gd name="connsiteY1" fmla="*/ 0 h 706437"/>
              <a:gd name="connsiteX2" fmla="*/ 1766093 w 1766093"/>
              <a:gd name="connsiteY2" fmla="*/ 353219 h 706437"/>
              <a:gd name="connsiteX3" fmla="*/ 1412875 w 1766093"/>
              <a:gd name="connsiteY3" fmla="*/ 706437 h 706437"/>
              <a:gd name="connsiteX4" fmla="*/ 0 w 1766093"/>
              <a:gd name="connsiteY4" fmla="*/ 706437 h 706437"/>
              <a:gd name="connsiteX5" fmla="*/ 353219 w 1766093"/>
              <a:gd name="connsiteY5" fmla="*/ 353219 h 706437"/>
              <a:gd name="connsiteX6" fmla="*/ 0 w 1766093"/>
              <a:gd name="connsiteY6" fmla="*/ 0 h 7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093" h="706437">
                <a:moveTo>
                  <a:pt x="0" y="0"/>
                </a:moveTo>
                <a:lnTo>
                  <a:pt x="1412875" y="0"/>
                </a:lnTo>
                <a:lnTo>
                  <a:pt x="1766093" y="353219"/>
                </a:lnTo>
                <a:lnTo>
                  <a:pt x="1412875" y="706437"/>
                </a:lnTo>
                <a:lnTo>
                  <a:pt x="0" y="706437"/>
                </a:lnTo>
                <a:lnTo>
                  <a:pt x="353219" y="353219"/>
                </a:lnTo>
                <a:lnTo>
                  <a:pt x="0" y="0"/>
                </a:lnTo>
                <a:close/>
              </a:path>
            </a:pathLst>
          </a:custGeom>
          <a:solidFill>
            <a:srgbClr val="0078D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9226" tIns="18669" rIns="371887" bIns="18669" numCol="1" spcCol="1270" anchor="ctr" anchorCtr="0">
            <a:noAutofit/>
          </a:bodyPr>
          <a:lstStyle/>
          <a:p>
            <a:pPr marL="0" marR="0" lvl="0" indent="0" algn="ctr" defTabSz="622300" rtl="0" eaLnBrk="1" fontAlgn="auto" latinLnBrk="0" hangingPunct="1">
              <a:lnSpc>
                <a:spcPct val="9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Analyze the </a:t>
            </a:r>
          </a:p>
          <a:p>
            <a:pPr marL="0" marR="0" lvl="0" indent="0" algn="ctr" defTabSz="622300" rtl="0" eaLnBrk="1" fontAlgn="auto" latinLnBrk="0" hangingPunct="1">
              <a:lnSpc>
                <a:spcPct val="9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prepared data</a:t>
            </a:r>
          </a:p>
        </p:txBody>
      </p:sp>
      <p:sp>
        <p:nvSpPr>
          <p:cNvPr id="184" name="Freeform: Shape 183">
            <a:extLst>
              <a:ext uri="{FF2B5EF4-FFF2-40B4-BE49-F238E27FC236}">
                <a16:creationId xmlns:a16="http://schemas.microsoft.com/office/drawing/2014/main" id="{CA444B29-6E76-4B95-A620-816CE02DFB50}"/>
              </a:ext>
            </a:extLst>
          </p:cNvPr>
          <p:cNvSpPr/>
          <p:nvPr/>
        </p:nvSpPr>
        <p:spPr>
          <a:xfrm>
            <a:off x="7209452" y="1093866"/>
            <a:ext cx="2355646" cy="706437"/>
          </a:xfrm>
          <a:custGeom>
            <a:avLst/>
            <a:gdLst>
              <a:gd name="connsiteX0" fmla="*/ 0 w 1766093"/>
              <a:gd name="connsiteY0" fmla="*/ 0 h 706437"/>
              <a:gd name="connsiteX1" fmla="*/ 1412875 w 1766093"/>
              <a:gd name="connsiteY1" fmla="*/ 0 h 706437"/>
              <a:gd name="connsiteX2" fmla="*/ 1766093 w 1766093"/>
              <a:gd name="connsiteY2" fmla="*/ 353219 h 706437"/>
              <a:gd name="connsiteX3" fmla="*/ 1412875 w 1766093"/>
              <a:gd name="connsiteY3" fmla="*/ 706437 h 706437"/>
              <a:gd name="connsiteX4" fmla="*/ 0 w 1766093"/>
              <a:gd name="connsiteY4" fmla="*/ 706437 h 706437"/>
              <a:gd name="connsiteX5" fmla="*/ 353219 w 1766093"/>
              <a:gd name="connsiteY5" fmla="*/ 353219 h 706437"/>
              <a:gd name="connsiteX6" fmla="*/ 0 w 1766093"/>
              <a:gd name="connsiteY6" fmla="*/ 0 h 7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093" h="706437">
                <a:moveTo>
                  <a:pt x="0" y="0"/>
                </a:moveTo>
                <a:lnTo>
                  <a:pt x="1412875" y="0"/>
                </a:lnTo>
                <a:lnTo>
                  <a:pt x="1766093" y="353219"/>
                </a:lnTo>
                <a:lnTo>
                  <a:pt x="1412875" y="706437"/>
                </a:lnTo>
                <a:lnTo>
                  <a:pt x="0" y="706437"/>
                </a:lnTo>
                <a:lnTo>
                  <a:pt x="353219" y="353219"/>
                </a:lnTo>
                <a:lnTo>
                  <a:pt x="0" y="0"/>
                </a:lnTo>
                <a:close/>
              </a:path>
            </a:pathLst>
          </a:custGeom>
          <a:solidFill>
            <a:srgbClr val="107C1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9226" tIns="18669" rIns="371887" bIns="18669" numCol="1" spcCol="1270" anchor="ctr" anchorCtr="0">
            <a:noAutofit/>
          </a:bodyPr>
          <a:lstStyle/>
          <a:p>
            <a:pPr marL="0" marR="0" lvl="0" indent="0" algn="ctr" defTabSz="622300" rtl="0" eaLnBrk="1" fontAlgn="auto" latinLnBrk="0" hangingPunct="1">
              <a:lnSpc>
                <a:spcPct val="9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Serve your data with high concurrency support</a:t>
            </a:r>
          </a:p>
        </p:txBody>
      </p:sp>
      <p:sp>
        <p:nvSpPr>
          <p:cNvPr id="185" name="Freeform: Shape 184">
            <a:extLst>
              <a:ext uri="{FF2B5EF4-FFF2-40B4-BE49-F238E27FC236}">
                <a16:creationId xmlns:a16="http://schemas.microsoft.com/office/drawing/2014/main" id="{26C0D7EB-221C-47D2-BA79-C9681230834B}"/>
              </a:ext>
            </a:extLst>
          </p:cNvPr>
          <p:cNvSpPr/>
          <p:nvPr/>
        </p:nvSpPr>
        <p:spPr>
          <a:xfrm>
            <a:off x="9534746" y="1093866"/>
            <a:ext cx="2355646" cy="706437"/>
          </a:xfrm>
          <a:custGeom>
            <a:avLst/>
            <a:gdLst>
              <a:gd name="connsiteX0" fmla="*/ 0 w 1766093"/>
              <a:gd name="connsiteY0" fmla="*/ 0 h 706437"/>
              <a:gd name="connsiteX1" fmla="*/ 1412875 w 1766093"/>
              <a:gd name="connsiteY1" fmla="*/ 0 h 706437"/>
              <a:gd name="connsiteX2" fmla="*/ 1766093 w 1766093"/>
              <a:gd name="connsiteY2" fmla="*/ 353219 h 706437"/>
              <a:gd name="connsiteX3" fmla="*/ 1412875 w 1766093"/>
              <a:gd name="connsiteY3" fmla="*/ 706437 h 706437"/>
              <a:gd name="connsiteX4" fmla="*/ 0 w 1766093"/>
              <a:gd name="connsiteY4" fmla="*/ 706437 h 706437"/>
              <a:gd name="connsiteX5" fmla="*/ 353219 w 1766093"/>
              <a:gd name="connsiteY5" fmla="*/ 353219 h 706437"/>
              <a:gd name="connsiteX6" fmla="*/ 0 w 1766093"/>
              <a:gd name="connsiteY6" fmla="*/ 0 h 7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093" h="706437">
                <a:moveTo>
                  <a:pt x="0" y="0"/>
                </a:moveTo>
                <a:lnTo>
                  <a:pt x="1412875" y="0"/>
                </a:lnTo>
                <a:lnTo>
                  <a:pt x="1766093" y="353219"/>
                </a:lnTo>
                <a:lnTo>
                  <a:pt x="1412875" y="706437"/>
                </a:lnTo>
                <a:lnTo>
                  <a:pt x="0" y="706437"/>
                </a:lnTo>
                <a:lnTo>
                  <a:pt x="353219" y="353219"/>
                </a:lnTo>
                <a:lnTo>
                  <a:pt x="0" y="0"/>
                </a:lnTo>
                <a:close/>
              </a:path>
            </a:pathLst>
          </a:custGeom>
          <a:solidFill>
            <a:srgbClr val="107C1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9226" tIns="18669" rIns="371887" bIns="18669" numCol="1" spcCol="1270" anchor="ctr" anchorCtr="0">
            <a:noAutofit/>
          </a:bodyPr>
          <a:lstStyle/>
          <a:p>
            <a:pPr marL="0" marR="0" lvl="0" indent="0" algn="ctr" defTabSz="622300" rtl="0" eaLnBrk="1" fontAlgn="auto" latinLnBrk="0" hangingPunct="1">
              <a:lnSpc>
                <a:spcPct val="9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Build BI dashboards and reports</a:t>
            </a:r>
          </a:p>
        </p:txBody>
      </p:sp>
    </p:spTree>
    <p:extLst>
      <p:ext uri="{BB962C8B-B14F-4D97-AF65-F5344CB8AC3E}">
        <p14:creationId xmlns:p14="http://schemas.microsoft.com/office/powerpoint/2010/main" val="2358504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dec="http://schemas.microsoft.com/office/drawing/2017/decorative" xmlns:a16="http://schemas.microsoft.com/office/drawing/2014/main"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6A6EF-7604-49F8-963E-4C29D9217D64}"/>
              </a:ext>
            </a:extLst>
          </p:cNvPr>
          <p:cNvSpPr>
            <a:spLocks noGrp="1"/>
          </p:cNvSpPr>
          <p:nvPr>
            <p:ph type="title"/>
          </p:nvPr>
        </p:nvSpPr>
        <p:spPr/>
        <p:txBody>
          <a:bodyPr/>
          <a:lstStyle/>
          <a:p>
            <a:r>
              <a:rPr lang="en-US" dirty="0"/>
              <a:t>Serving and visualizing your data</a:t>
            </a:r>
          </a:p>
        </p:txBody>
      </p:sp>
      <p:cxnSp>
        <p:nvCxnSpPr>
          <p:cNvPr id="50" name="Straight Arrow Connector 49">
            <a:extLst>
              <a:ext uri="{FF2B5EF4-FFF2-40B4-BE49-F238E27FC236}">
                <a16:creationId xmlns:a16="http://schemas.microsoft.com/office/drawing/2014/main" id="{850D48B4-E72D-47AD-A1CD-051A3AC0D5B8}"/>
              </a:ext>
            </a:extLst>
          </p:cNvPr>
          <p:cNvCxnSpPr>
            <a:cxnSpLocks/>
            <a:stCxn id="60" idx="3"/>
            <a:endCxn id="52" idx="1"/>
          </p:cNvCxnSpPr>
          <p:nvPr/>
        </p:nvCxnSpPr>
        <p:spPr>
          <a:xfrm flipV="1">
            <a:off x="5083965" y="3822074"/>
            <a:ext cx="2106820" cy="3908"/>
          </a:xfrm>
          <a:prstGeom prst="straightConnector1">
            <a:avLst/>
          </a:prstGeom>
          <a:ln w="76200">
            <a:solidFill>
              <a:srgbClr val="FF9349"/>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01950471-C3FD-4BF9-9E43-CD2FAF84220F}"/>
              </a:ext>
            </a:extLst>
          </p:cNvPr>
          <p:cNvGrpSpPr/>
          <p:nvPr/>
        </p:nvGrpSpPr>
        <p:grpSpPr>
          <a:xfrm>
            <a:off x="7190785" y="2856247"/>
            <a:ext cx="2074434" cy="1931654"/>
            <a:chOff x="3918760" y="3942594"/>
            <a:chExt cx="2074434" cy="1931654"/>
          </a:xfrm>
        </p:grpSpPr>
        <p:sp>
          <p:nvSpPr>
            <p:cNvPr id="52" name="Rectangle 51">
              <a:extLst>
                <a:ext uri="{FF2B5EF4-FFF2-40B4-BE49-F238E27FC236}">
                  <a16:creationId xmlns:a16="http://schemas.microsoft.com/office/drawing/2014/main" id="{F9ABF0BE-DF99-4623-B167-5CB91DF62E94}"/>
                </a:ext>
              </a:extLst>
            </p:cNvPr>
            <p:cNvSpPr/>
            <p:nvPr/>
          </p:nvSpPr>
          <p:spPr bwMode="auto">
            <a:xfrm>
              <a:off x="3918760" y="3942594"/>
              <a:ext cx="2074434" cy="1931654"/>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rPr>
                <a:t>PowerBI</a:t>
              </a:r>
              <a:r>
                <a:rPr kumimoji="0" lang="en-US" sz="12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 workspace</a:t>
              </a:r>
            </a:p>
          </p:txBody>
        </p:sp>
        <p:sp>
          <p:nvSpPr>
            <p:cNvPr id="53" name="Rectangle 52">
              <a:extLst>
                <a:ext uri="{FF2B5EF4-FFF2-40B4-BE49-F238E27FC236}">
                  <a16:creationId xmlns:a16="http://schemas.microsoft.com/office/drawing/2014/main" id="{01504B2D-9D13-4B8F-AC87-5C5698B24E50}"/>
                </a:ext>
              </a:extLst>
            </p:cNvPr>
            <p:cNvSpPr/>
            <p:nvPr/>
          </p:nvSpPr>
          <p:spPr bwMode="auto">
            <a:xfrm>
              <a:off x="4206691" y="4421732"/>
              <a:ext cx="1559444" cy="508148"/>
            </a:xfrm>
            <a:prstGeom prst="rect">
              <a:avLst/>
            </a:prstGeom>
            <a:solidFill>
              <a:srgbClr val="FEF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Reports</a:t>
              </a:r>
            </a:p>
          </p:txBody>
        </p:sp>
        <p:sp>
          <p:nvSpPr>
            <p:cNvPr id="54" name="Rectangle 53">
              <a:extLst>
                <a:ext uri="{FF2B5EF4-FFF2-40B4-BE49-F238E27FC236}">
                  <a16:creationId xmlns:a16="http://schemas.microsoft.com/office/drawing/2014/main" id="{0356B3E9-9F04-49B8-8E8A-DD38AC8F01A6}"/>
                </a:ext>
              </a:extLst>
            </p:cNvPr>
            <p:cNvSpPr/>
            <p:nvPr/>
          </p:nvSpPr>
          <p:spPr bwMode="auto">
            <a:xfrm>
              <a:off x="4206691" y="5154945"/>
              <a:ext cx="1559444" cy="508148"/>
            </a:xfrm>
            <a:prstGeom prst="rect">
              <a:avLst/>
            </a:prstGeom>
            <a:solidFill>
              <a:srgbClr val="FEF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Datasets</a:t>
              </a:r>
            </a:p>
          </p:txBody>
        </p:sp>
      </p:grpSp>
      <p:grpSp>
        <p:nvGrpSpPr>
          <p:cNvPr id="55" name="Group 54">
            <a:extLst>
              <a:ext uri="{FF2B5EF4-FFF2-40B4-BE49-F238E27FC236}">
                <a16:creationId xmlns:a16="http://schemas.microsoft.com/office/drawing/2014/main" id="{020F03A6-7213-4BB0-AC00-C68F1684FA07}"/>
              </a:ext>
            </a:extLst>
          </p:cNvPr>
          <p:cNvGrpSpPr/>
          <p:nvPr/>
        </p:nvGrpSpPr>
        <p:grpSpPr>
          <a:xfrm>
            <a:off x="2719420" y="1935254"/>
            <a:ext cx="3092537" cy="3268517"/>
            <a:chOff x="1266825" y="3251027"/>
            <a:chExt cx="3092537" cy="3268517"/>
          </a:xfrm>
        </p:grpSpPr>
        <p:sp>
          <p:nvSpPr>
            <p:cNvPr id="56" name="Rectangle 55">
              <a:extLst>
                <a:ext uri="{FF2B5EF4-FFF2-40B4-BE49-F238E27FC236}">
                  <a16:creationId xmlns:a16="http://schemas.microsoft.com/office/drawing/2014/main" id="{B3C71FE7-A739-4725-AD7D-5E1F219278B4}"/>
                </a:ext>
              </a:extLst>
            </p:cNvPr>
            <p:cNvSpPr/>
            <p:nvPr/>
          </p:nvSpPr>
          <p:spPr bwMode="auto">
            <a:xfrm>
              <a:off x="1266825" y="3251027"/>
              <a:ext cx="3092537" cy="326851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        Azure Synapse workspace</a:t>
              </a:r>
            </a:p>
          </p:txBody>
        </p:sp>
        <p:pic>
          <p:nvPicPr>
            <p:cNvPr id="57" name="Picture 56" descr="A picture containing clock&#10;&#10;Description automatically generated">
              <a:extLst>
                <a:ext uri="{FF2B5EF4-FFF2-40B4-BE49-F238E27FC236}">
                  <a16:creationId xmlns:a16="http://schemas.microsoft.com/office/drawing/2014/main" id="{94F73858-929C-48A0-865E-5C3DB9862B67}"/>
                </a:ext>
              </a:extLst>
            </p:cNvPr>
            <p:cNvPicPr>
              <a:picLocks noChangeAspect="1"/>
            </p:cNvPicPr>
            <p:nvPr/>
          </p:nvPicPr>
          <p:blipFill>
            <a:blip r:embed="rId2"/>
            <a:stretch>
              <a:fillRect/>
            </a:stretch>
          </p:blipFill>
          <p:spPr>
            <a:xfrm>
              <a:off x="1346607" y="3310424"/>
              <a:ext cx="380819" cy="380819"/>
            </a:xfrm>
            <a:prstGeom prst="rect">
              <a:avLst/>
            </a:prstGeom>
          </p:spPr>
        </p:pic>
        <p:grpSp>
          <p:nvGrpSpPr>
            <p:cNvPr id="58" name="Group 57">
              <a:extLst>
                <a:ext uri="{FF2B5EF4-FFF2-40B4-BE49-F238E27FC236}">
                  <a16:creationId xmlns:a16="http://schemas.microsoft.com/office/drawing/2014/main" id="{3324C304-54F6-4622-A19D-577A9B97FE9C}"/>
                </a:ext>
              </a:extLst>
            </p:cNvPr>
            <p:cNvGrpSpPr/>
            <p:nvPr/>
          </p:nvGrpSpPr>
          <p:grpSpPr>
            <a:xfrm>
              <a:off x="1779848" y="4367773"/>
              <a:ext cx="2190347" cy="1226401"/>
              <a:chOff x="1469754" y="4265887"/>
              <a:chExt cx="2190347" cy="1226401"/>
            </a:xfrm>
          </p:grpSpPr>
          <p:sp>
            <p:nvSpPr>
              <p:cNvPr id="59" name="Rectangle 58">
                <a:extLst>
                  <a:ext uri="{FF2B5EF4-FFF2-40B4-BE49-F238E27FC236}">
                    <a16:creationId xmlns:a16="http://schemas.microsoft.com/office/drawing/2014/main" id="{AE77BCC0-D50A-4486-8443-132532EA7539}"/>
                  </a:ext>
                </a:extLst>
              </p:cNvPr>
              <p:cNvSpPr/>
              <p:nvPr/>
            </p:nvSpPr>
            <p:spPr bwMode="auto">
              <a:xfrm>
                <a:off x="1469754" y="4265887"/>
                <a:ext cx="2190347" cy="1226401"/>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Database</a:t>
                </a:r>
                <a:r>
                  <a:rPr kumimoji="0" lang="en-US" sz="12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 (SQL pool)</a:t>
                </a:r>
              </a:p>
            </p:txBody>
          </p:sp>
          <p:sp>
            <p:nvSpPr>
              <p:cNvPr id="60" name="Rectangle 59">
                <a:extLst>
                  <a:ext uri="{FF2B5EF4-FFF2-40B4-BE49-F238E27FC236}">
                    <a16:creationId xmlns:a16="http://schemas.microsoft.com/office/drawing/2014/main" id="{BCCD051D-FA75-4C3C-9E99-271483148C72}"/>
                  </a:ext>
                </a:extLst>
              </p:cNvPr>
              <p:cNvSpPr/>
              <p:nvPr/>
            </p:nvSpPr>
            <p:spPr bwMode="auto">
              <a:xfrm>
                <a:off x="1761832" y="4747475"/>
                <a:ext cx="1559444" cy="584787"/>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Tables</a:t>
                </a:r>
              </a:p>
            </p:txBody>
          </p:sp>
        </p:grpSp>
      </p:grpSp>
    </p:spTree>
    <p:extLst>
      <p:ext uri="{BB962C8B-B14F-4D97-AF65-F5344CB8AC3E}">
        <p14:creationId xmlns:p14="http://schemas.microsoft.com/office/powerpoint/2010/main" val="281450030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a:xfrm>
            <a:off x="584200" y="1871783"/>
            <a:ext cx="5510213" cy="1661993"/>
          </a:xfrm>
        </p:spPr>
        <p:txBody>
          <a:bodyPr/>
          <a:lstStyle/>
          <a:p>
            <a:r>
              <a:rPr lang="en-US" dirty="0"/>
              <a:t>Microsoft Power BI: Roadmap for Enterprise Information Management</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a:xfrm>
            <a:off x="584201" y="3962400"/>
            <a:ext cx="2679700" cy="615553"/>
          </a:xfrm>
        </p:spPr>
        <p:txBody>
          <a:bodyPr/>
          <a:lstStyle/>
          <a:p>
            <a:r>
              <a:rPr lang="en-US" dirty="0"/>
              <a:t>Adi Regev</a:t>
            </a:r>
          </a:p>
          <a:p>
            <a:r>
              <a:rPr lang="en-US" sz="1800" i="1" dirty="0"/>
              <a:t>Principal GPM Power BI</a:t>
            </a:r>
          </a:p>
        </p:txBody>
      </p:sp>
      <p:sp>
        <p:nvSpPr>
          <p:cNvPr id="6" name="Text Placeholder 5">
            <a:extLst>
              <a:ext uri="{FF2B5EF4-FFF2-40B4-BE49-F238E27FC236}">
                <a16:creationId xmlns:a16="http://schemas.microsoft.com/office/drawing/2014/main" id="{52F66383-D754-4A54-B1B0-CAB4C16717A4}"/>
              </a:ext>
            </a:extLst>
          </p:cNvPr>
          <p:cNvSpPr>
            <a:spLocks noGrp="1"/>
          </p:cNvSpPr>
          <p:nvPr>
            <p:ph type="body" sz="quarter" idx="14"/>
          </p:nvPr>
        </p:nvSpPr>
        <p:spPr/>
        <p:txBody>
          <a:bodyPr/>
          <a:lstStyle/>
          <a:p>
            <a:r>
              <a:rPr lang="en-US" dirty="0"/>
              <a:t>BRK3207</a:t>
            </a:r>
          </a:p>
        </p:txBody>
      </p:sp>
      <p:sp>
        <p:nvSpPr>
          <p:cNvPr id="8" name="Rectangle 7">
            <a:extLst>
              <a:ext uri="{FF2B5EF4-FFF2-40B4-BE49-F238E27FC236}">
                <a16:creationId xmlns:a16="http://schemas.microsoft.com/office/drawing/2014/main" id="{05FF6F9E-F196-4A01-9DAE-324ACA5F0D6B}"/>
              </a:ext>
            </a:extLst>
          </p:cNvPr>
          <p:cNvSpPr/>
          <p:nvPr/>
        </p:nvSpPr>
        <p:spPr>
          <a:xfrm>
            <a:off x="3565897" y="3962400"/>
            <a:ext cx="4217616" cy="615553"/>
          </a:xfrm>
          <a:prstGeom prst="rect">
            <a:avLst/>
          </a:prstGeom>
          <a:noFill/>
        </p:spPr>
        <p:txBody>
          <a:bodyPr vert="horz" wrap="square" lIns="0" tIns="0" rIns="0" bIns="0" rtlCol="0">
            <a:spAutoFit/>
          </a:bodyPr>
          <a:lstStyle/>
          <a:p>
            <a:pPr defTabSz="932742">
              <a:buSzPct val="90000"/>
            </a:pPr>
            <a:r>
              <a:rPr lang="en-US" sz="2200" dirty="0">
                <a:gradFill>
                  <a:gsLst>
                    <a:gs pos="91000">
                      <a:schemeClr val="tx1"/>
                    </a:gs>
                    <a:gs pos="0">
                      <a:schemeClr val="tx1"/>
                    </a:gs>
                  </a:gsLst>
                  <a:lin ang="5400000" scaled="0"/>
                </a:gradFill>
                <a:cs typeface="Segoe UI" panose="020B0502040204020203" pitchFamily="34" charset="0"/>
              </a:rPr>
              <a:t>Anton Fritz</a:t>
            </a:r>
          </a:p>
          <a:p>
            <a:pPr defTabSz="932742">
              <a:buSzPct val="90000"/>
            </a:pPr>
            <a:r>
              <a:rPr lang="en-US" i="1" dirty="0">
                <a:gradFill>
                  <a:gsLst>
                    <a:gs pos="91000">
                      <a:schemeClr val="tx1"/>
                    </a:gs>
                    <a:gs pos="0">
                      <a:schemeClr val="tx1"/>
                    </a:gs>
                  </a:gsLst>
                  <a:lin ang="5400000" scaled="0"/>
                </a:gradFill>
                <a:cs typeface="Segoe UI" panose="020B0502040204020203" pitchFamily="34" charset="0"/>
              </a:rPr>
              <a:t>Senior PM Power BI</a:t>
            </a:r>
          </a:p>
        </p:txBody>
      </p:sp>
    </p:spTree>
    <p:extLst>
      <p:ext uri="{BB962C8B-B14F-4D97-AF65-F5344CB8AC3E}">
        <p14:creationId xmlns:p14="http://schemas.microsoft.com/office/powerpoint/2010/main" val="4075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8" y="454661"/>
            <a:ext cx="11852310" cy="553998"/>
          </a:xfrm>
        </p:spPr>
        <p:txBody>
          <a:bodyPr/>
          <a:lstStyle/>
          <a:p>
            <a:r>
              <a:rPr lang="en-US"/>
              <a:t>EIM - Empowers you to do more with your data</a:t>
            </a:r>
          </a:p>
        </p:txBody>
      </p:sp>
      <p:sp>
        <p:nvSpPr>
          <p:cNvPr id="50" name="Rectangle 49">
            <a:extLst>
              <a:ext uri="{FF2B5EF4-FFF2-40B4-BE49-F238E27FC236}">
                <a16:creationId xmlns:a16="http://schemas.microsoft.com/office/drawing/2014/main" id="{1DBA478B-A917-41E8-BA1D-6DC4858AB40D}"/>
              </a:ext>
            </a:extLst>
          </p:cNvPr>
          <p:cNvSpPr/>
          <p:nvPr/>
        </p:nvSpPr>
        <p:spPr>
          <a:xfrm>
            <a:off x="5237798" y="4507372"/>
            <a:ext cx="2542032" cy="1877437"/>
          </a:xfrm>
          <a:prstGeom prst="rect">
            <a:avLst/>
          </a:prstGeom>
        </p:spPr>
        <p:txBody>
          <a:bodyPr wrap="square">
            <a:spAutoFit/>
          </a:bodyPr>
          <a:lstStyle/>
          <a:p>
            <a:pPr marL="171450" marR="0" lvl="0" indent="-171450" defTabSz="914188" rtl="0" eaLnBrk="1" fontAlgn="auto" latinLnBrk="0" hangingPunct="1">
              <a:spcAft>
                <a:spcPts val="600"/>
              </a:spcAft>
              <a:buClrTx/>
              <a:buSzPct val="90000"/>
              <a:buFont typeface="Arial" panose="020B0604020202020204" pitchFamily="34" charset="0"/>
              <a:buChar char="•"/>
              <a:tabLst/>
              <a:defRPr/>
            </a:pPr>
            <a:r>
              <a:rPr kumimoji="0" lang="en-US" sz="1200" b="0" i="0" u="none" strike="noStrike" kern="1200" cap="none" normalizeH="0" baseline="0" noProof="0">
                <a:ln>
                  <a:noFill/>
                </a:ln>
                <a:gradFill>
                  <a:gsLst>
                    <a:gs pos="5417">
                      <a:schemeClr val="tx1"/>
                    </a:gs>
                    <a:gs pos="100000">
                      <a:schemeClr val="tx1"/>
                    </a:gs>
                  </a:gsLst>
                  <a:lin ang="5400000" scaled="0"/>
                </a:gradFill>
                <a:effectLst/>
                <a:uLnTx/>
                <a:uFillTx/>
                <a:latin typeface="Segoe UI"/>
                <a:ea typeface="+mn-ea"/>
                <a:cs typeface="+mn-cs"/>
              </a:rPr>
              <a:t>Gain </a:t>
            </a:r>
            <a:r>
              <a:rPr kumimoji="0" lang="en-US" sz="1200" b="1" i="0" u="none" strike="noStrike" kern="1200" cap="none" normalizeH="0" baseline="0" noProof="0">
                <a:ln>
                  <a:noFill/>
                </a:ln>
                <a:gradFill>
                  <a:gsLst>
                    <a:gs pos="5417">
                      <a:schemeClr val="tx1"/>
                    </a:gs>
                    <a:gs pos="100000">
                      <a:schemeClr val="tx1"/>
                    </a:gs>
                  </a:gsLst>
                  <a:lin ang="5400000" scaled="0"/>
                </a:gradFill>
                <a:effectLst/>
                <a:uLnTx/>
                <a:uFillTx/>
                <a:latin typeface="Segoe UI"/>
                <a:ea typeface="+mn-ea"/>
                <a:cs typeface="+mn-cs"/>
              </a:rPr>
              <a:t>confidence</a:t>
            </a:r>
            <a:r>
              <a:rPr kumimoji="0" lang="en-US" sz="1200" b="0" i="0" u="none" strike="noStrike" kern="1200" cap="none" normalizeH="0" baseline="0" noProof="0">
                <a:ln>
                  <a:noFill/>
                </a:ln>
                <a:gradFill>
                  <a:gsLst>
                    <a:gs pos="5417">
                      <a:schemeClr val="tx1"/>
                    </a:gs>
                    <a:gs pos="100000">
                      <a:schemeClr val="tx1"/>
                    </a:gs>
                  </a:gsLst>
                  <a:lin ang="5400000" scaled="0"/>
                </a:gradFill>
                <a:effectLst/>
                <a:uLnTx/>
                <a:uFillTx/>
                <a:latin typeface="Segoe UI"/>
                <a:ea typeface="+mn-ea"/>
                <a:cs typeface="+mn-cs"/>
              </a:rPr>
              <a:t> in my data</a:t>
            </a:r>
          </a:p>
          <a:p>
            <a:pPr marL="171450" marR="0" lvl="0" indent="-171450" defTabSz="914188" rtl="0" eaLnBrk="1" fontAlgn="auto" latinLnBrk="0" hangingPunct="1">
              <a:spcAft>
                <a:spcPts val="600"/>
              </a:spcAft>
              <a:buClrTx/>
              <a:buSzPct val="90000"/>
              <a:buFont typeface="Arial" panose="020B0604020202020204" pitchFamily="34" charset="0"/>
              <a:buChar char="•"/>
              <a:tabLst/>
              <a:defRPr/>
            </a:pPr>
            <a:r>
              <a:rPr kumimoji="0" lang="en-US" sz="1200" b="0" i="0" u="none" strike="noStrike" kern="1200" cap="none" normalizeH="0" baseline="0" noProof="0">
                <a:ln>
                  <a:noFill/>
                </a:ln>
                <a:gradFill>
                  <a:gsLst>
                    <a:gs pos="5417">
                      <a:schemeClr val="tx1"/>
                    </a:gs>
                    <a:gs pos="100000">
                      <a:schemeClr val="tx1"/>
                    </a:gs>
                  </a:gsLst>
                  <a:lin ang="5400000" scaled="0"/>
                </a:gradFill>
                <a:effectLst/>
                <a:uLnTx/>
                <a:uFillTx/>
                <a:latin typeface="Segoe UI"/>
                <a:ea typeface="+mn-ea"/>
                <a:cs typeface="+mn-cs"/>
              </a:rPr>
              <a:t>Increase </a:t>
            </a:r>
            <a:r>
              <a:rPr kumimoji="0" lang="en-US" sz="1200" b="1" i="0" u="none" strike="noStrike" kern="1200" cap="none" normalizeH="0" baseline="0" noProof="0">
                <a:ln>
                  <a:noFill/>
                </a:ln>
                <a:gradFill>
                  <a:gsLst>
                    <a:gs pos="5417">
                      <a:schemeClr val="tx1"/>
                    </a:gs>
                    <a:gs pos="100000">
                      <a:schemeClr val="tx1"/>
                    </a:gs>
                  </a:gsLst>
                  <a:lin ang="5400000" scaled="0"/>
                </a:gradFill>
                <a:effectLst/>
                <a:uLnTx/>
                <a:uFillTx/>
                <a:latin typeface="Segoe UI"/>
                <a:ea typeface="+mn-ea"/>
                <a:cs typeface="+mn-cs"/>
              </a:rPr>
              <a:t>troubleshooting</a:t>
            </a:r>
            <a:r>
              <a:rPr kumimoji="0" lang="en-US" sz="1200" b="0" i="0" u="none" strike="noStrike" kern="1200" cap="none" normalizeH="0" baseline="0" noProof="0">
                <a:ln>
                  <a:noFill/>
                </a:ln>
                <a:gradFill>
                  <a:gsLst>
                    <a:gs pos="5417">
                      <a:schemeClr val="tx1"/>
                    </a:gs>
                    <a:gs pos="100000">
                      <a:schemeClr val="tx1"/>
                    </a:gs>
                  </a:gsLst>
                  <a:lin ang="5400000" scaled="0"/>
                </a:gradFill>
                <a:effectLst/>
                <a:uLnTx/>
                <a:uFillTx/>
                <a:latin typeface="Segoe UI"/>
                <a:ea typeface="+mn-ea"/>
                <a:cs typeface="+mn-cs"/>
              </a:rPr>
              <a:t> efficiency</a:t>
            </a:r>
          </a:p>
          <a:p>
            <a:pPr marL="171450" marR="0" lvl="0" indent="-171450" defTabSz="914188" rtl="0" eaLnBrk="1" fontAlgn="auto" latinLnBrk="0" hangingPunct="1">
              <a:spcAft>
                <a:spcPts val="600"/>
              </a:spcAft>
              <a:buClrTx/>
              <a:buSzPct val="90000"/>
              <a:buFont typeface="Arial" panose="020B0604020202020204" pitchFamily="34" charset="0"/>
              <a:buChar char="•"/>
              <a:tabLst/>
              <a:defRPr/>
            </a:pPr>
            <a:r>
              <a:rPr kumimoji="0" lang="en-US" sz="1200" b="0" i="0" u="none" strike="noStrike" kern="1200" cap="none" normalizeH="0" baseline="0" noProof="0">
                <a:ln>
                  <a:noFill/>
                </a:ln>
                <a:gradFill>
                  <a:gsLst>
                    <a:gs pos="5417">
                      <a:schemeClr val="tx1"/>
                    </a:gs>
                    <a:gs pos="100000">
                      <a:schemeClr val="tx1"/>
                    </a:gs>
                  </a:gsLst>
                  <a:lin ang="5400000" scaled="0"/>
                </a:gradFill>
                <a:effectLst/>
                <a:uLnTx/>
                <a:uFillTx/>
                <a:latin typeface="Segoe UI"/>
                <a:ea typeface="+mn-ea"/>
                <a:cs typeface="+mn-cs"/>
              </a:rPr>
              <a:t>Analyze </a:t>
            </a:r>
            <a:r>
              <a:rPr kumimoji="0" lang="en-US" sz="1200" b="1" i="0" u="none" strike="noStrike" kern="1200" cap="none" normalizeH="0" baseline="0" noProof="0">
                <a:ln>
                  <a:noFill/>
                </a:ln>
                <a:gradFill>
                  <a:gsLst>
                    <a:gs pos="5417">
                      <a:schemeClr val="tx1"/>
                    </a:gs>
                    <a:gs pos="100000">
                      <a:schemeClr val="tx1"/>
                    </a:gs>
                  </a:gsLst>
                  <a:lin ang="5400000" scaled="0"/>
                </a:gradFill>
                <a:effectLst/>
                <a:uLnTx/>
                <a:uFillTx/>
                <a:latin typeface="Segoe UI"/>
                <a:ea typeface="+mn-ea"/>
                <a:cs typeface="+mn-cs"/>
              </a:rPr>
              <a:t>impact</a:t>
            </a:r>
            <a:r>
              <a:rPr kumimoji="0" lang="en-US" sz="1200" b="0" i="0" u="none" strike="noStrike" kern="1200" cap="none" normalizeH="0" baseline="0" noProof="0">
                <a:ln>
                  <a:noFill/>
                </a:ln>
                <a:gradFill>
                  <a:gsLst>
                    <a:gs pos="5417">
                      <a:schemeClr val="tx1"/>
                    </a:gs>
                    <a:gs pos="100000">
                      <a:schemeClr val="tx1"/>
                    </a:gs>
                  </a:gsLst>
                  <a:lin ang="5400000" scaled="0"/>
                </a:gradFill>
                <a:effectLst/>
                <a:uLnTx/>
                <a:uFillTx/>
                <a:latin typeface="Segoe UI"/>
                <a:ea typeface="+mn-ea"/>
                <a:cs typeface="+mn-cs"/>
              </a:rPr>
              <a:t> </a:t>
            </a:r>
            <a:endParaRPr kumimoji="0" lang="en-US" sz="1200" b="1" i="0" u="none" strike="noStrike" kern="1200" cap="none" normalizeH="0" baseline="0" noProof="0">
              <a:ln>
                <a:noFill/>
              </a:ln>
              <a:gradFill>
                <a:gsLst>
                  <a:gs pos="5417">
                    <a:schemeClr val="tx1"/>
                  </a:gs>
                  <a:gs pos="100000">
                    <a:schemeClr val="tx1"/>
                  </a:gs>
                </a:gsLst>
                <a:lin ang="5400000" scaled="0"/>
              </a:gradFill>
              <a:effectLst/>
              <a:uLnTx/>
              <a:uFillTx/>
              <a:latin typeface="Segoe UI"/>
              <a:ea typeface="+mn-ea"/>
              <a:cs typeface="+mn-cs"/>
            </a:endParaRPr>
          </a:p>
          <a:p>
            <a:pPr marL="171450" marR="0" lvl="0" indent="-171450" defTabSz="914188" rtl="0" eaLnBrk="1" fontAlgn="auto" latinLnBrk="0" hangingPunct="1">
              <a:spcAft>
                <a:spcPts val="600"/>
              </a:spcAft>
              <a:buClrTx/>
              <a:buSzPct val="90000"/>
              <a:buFont typeface="Arial" panose="020B0604020202020204" pitchFamily="34" charset="0"/>
              <a:buChar char="•"/>
              <a:tabLst/>
              <a:defRPr/>
            </a:pPr>
            <a:r>
              <a:rPr kumimoji="0" lang="en-US" sz="1200" b="1" i="0" u="none" strike="noStrike" kern="1200" cap="none" normalizeH="0" baseline="0" noProof="0">
                <a:ln>
                  <a:noFill/>
                </a:ln>
                <a:gradFill>
                  <a:gsLst>
                    <a:gs pos="5417">
                      <a:schemeClr val="tx1"/>
                    </a:gs>
                    <a:gs pos="100000">
                      <a:schemeClr val="tx1"/>
                    </a:gs>
                  </a:gsLst>
                  <a:lin ang="5400000" scaled="0"/>
                </a:gradFill>
                <a:effectLst/>
                <a:uLnTx/>
                <a:uFillTx/>
                <a:latin typeface="Segoe UI"/>
                <a:ea typeface="+mn-ea"/>
                <a:cs typeface="+mn-cs"/>
              </a:rPr>
              <a:t>Manage apps </a:t>
            </a:r>
            <a:r>
              <a:rPr kumimoji="0" lang="en-US" sz="1200" b="0" i="0" u="none" strike="noStrike" kern="1200" cap="none" normalizeH="0" baseline="0" noProof="0">
                <a:ln>
                  <a:noFill/>
                </a:ln>
                <a:gradFill>
                  <a:gsLst>
                    <a:gs pos="5417">
                      <a:schemeClr val="tx1"/>
                    </a:gs>
                    <a:gs pos="100000">
                      <a:schemeClr val="tx1"/>
                    </a:gs>
                  </a:gsLst>
                  <a:lin ang="5400000" scaled="0"/>
                </a:gradFill>
                <a:effectLst/>
                <a:uLnTx/>
                <a:uFillTx/>
                <a:latin typeface="Segoe UI"/>
                <a:ea typeface="+mn-ea"/>
                <a:cs typeface="+mn-cs"/>
              </a:rPr>
              <a:t>&amp; avoid </a:t>
            </a:r>
            <a:br>
              <a:rPr kumimoji="0" lang="en-US" sz="1200" b="0" i="0" u="none" strike="noStrike" kern="1200" cap="none" normalizeH="0" baseline="0" noProof="0">
                <a:ln>
                  <a:noFill/>
                </a:ln>
                <a:gradFill>
                  <a:gsLst>
                    <a:gs pos="5417">
                      <a:schemeClr val="tx1"/>
                    </a:gs>
                    <a:gs pos="100000">
                      <a:schemeClr val="tx1"/>
                    </a:gs>
                  </a:gsLst>
                  <a:lin ang="5400000" scaled="0"/>
                </a:gradFill>
                <a:effectLst/>
                <a:uLnTx/>
                <a:uFillTx/>
                <a:latin typeface="Segoe UI"/>
                <a:ea typeface="+mn-ea"/>
                <a:cs typeface="+mn-cs"/>
              </a:rPr>
            </a:br>
            <a:r>
              <a:rPr kumimoji="0" lang="en-US" sz="1200" b="0" i="0" u="none" strike="noStrike" kern="1200" cap="none" normalizeH="0" baseline="0" noProof="0">
                <a:ln>
                  <a:noFill/>
                </a:ln>
                <a:gradFill>
                  <a:gsLst>
                    <a:gs pos="5417">
                      <a:schemeClr val="tx1"/>
                    </a:gs>
                    <a:gs pos="100000">
                      <a:schemeClr val="tx1"/>
                    </a:gs>
                  </a:gsLst>
                  <a:lin ang="5400000" scaled="0"/>
                </a:gradFill>
                <a:effectLst/>
                <a:uLnTx/>
                <a:uFillTx/>
                <a:latin typeface="Segoe UI"/>
                <a:ea typeface="+mn-ea"/>
                <a:cs typeface="+mn-cs"/>
              </a:rPr>
              <a:t>data duplication</a:t>
            </a:r>
          </a:p>
          <a:p>
            <a:pPr marL="171450" marR="0" lvl="0" indent="-171450" defTabSz="914188" rtl="0" eaLnBrk="1" fontAlgn="auto" latinLnBrk="0" hangingPunct="1">
              <a:spcAft>
                <a:spcPts val="600"/>
              </a:spcAft>
              <a:buClrTx/>
              <a:buSzPct val="90000"/>
              <a:buFont typeface="Arial" panose="020B0604020202020204" pitchFamily="34" charset="0"/>
              <a:buChar char="•"/>
              <a:tabLst/>
              <a:defRPr/>
            </a:pPr>
            <a:r>
              <a:rPr kumimoji="0" lang="en-US" sz="1200" b="0" i="0" u="none" strike="noStrike" kern="1200" cap="none" normalizeH="0" baseline="0" noProof="0">
                <a:ln>
                  <a:noFill/>
                </a:ln>
                <a:gradFill>
                  <a:gsLst>
                    <a:gs pos="5417">
                      <a:schemeClr val="tx1"/>
                    </a:gs>
                    <a:gs pos="100000">
                      <a:schemeClr val="tx1"/>
                    </a:gs>
                  </a:gsLst>
                  <a:lin ang="5400000" scaled="0"/>
                </a:gradFill>
                <a:effectLst/>
                <a:uLnTx/>
                <a:uFillTx/>
                <a:latin typeface="Segoe UI"/>
                <a:ea typeface="+mn-ea"/>
                <a:cs typeface="+mn-cs"/>
              </a:rPr>
              <a:t>Leverage for Documentation </a:t>
            </a:r>
            <a:br>
              <a:rPr kumimoji="0" lang="en-US" sz="1200" b="0" i="0" u="none" strike="noStrike" kern="1200" cap="none" normalizeH="0" baseline="0" noProof="0">
                <a:ln>
                  <a:noFill/>
                </a:ln>
                <a:gradFill>
                  <a:gsLst>
                    <a:gs pos="5417">
                      <a:schemeClr val="tx1"/>
                    </a:gs>
                    <a:gs pos="100000">
                      <a:schemeClr val="tx1"/>
                    </a:gs>
                  </a:gsLst>
                  <a:lin ang="5400000" scaled="0"/>
                </a:gradFill>
                <a:effectLst/>
                <a:uLnTx/>
                <a:uFillTx/>
                <a:latin typeface="Segoe UI"/>
                <a:ea typeface="+mn-ea"/>
                <a:cs typeface="+mn-cs"/>
              </a:rPr>
            </a:br>
            <a:r>
              <a:rPr kumimoji="0" lang="en-US" sz="1200" b="0" i="0" u="none" strike="noStrike" kern="1200" cap="none" normalizeH="0" baseline="0" noProof="0">
                <a:ln>
                  <a:noFill/>
                </a:ln>
                <a:gradFill>
                  <a:gsLst>
                    <a:gs pos="5417">
                      <a:schemeClr val="tx1"/>
                    </a:gs>
                    <a:gs pos="100000">
                      <a:schemeClr val="tx1"/>
                    </a:gs>
                  </a:gsLst>
                  <a:lin ang="5400000" scaled="0"/>
                </a:gradFill>
                <a:effectLst/>
                <a:uLnTx/>
                <a:uFillTx/>
                <a:latin typeface="Segoe UI"/>
                <a:ea typeface="+mn-ea"/>
                <a:cs typeface="+mn-cs"/>
              </a:rPr>
              <a:t>&amp; training</a:t>
            </a:r>
          </a:p>
        </p:txBody>
      </p:sp>
      <p:sp>
        <p:nvSpPr>
          <p:cNvPr id="40" name="Rectangle 39">
            <a:extLst>
              <a:ext uri="{FF2B5EF4-FFF2-40B4-BE49-F238E27FC236}">
                <a16:creationId xmlns:a16="http://schemas.microsoft.com/office/drawing/2014/main" id="{FF558108-2C95-43E7-8555-AF77A4894374}"/>
              </a:ext>
            </a:extLst>
          </p:cNvPr>
          <p:cNvSpPr/>
          <p:nvPr/>
        </p:nvSpPr>
        <p:spPr>
          <a:xfrm>
            <a:off x="9063228" y="4507372"/>
            <a:ext cx="2542032" cy="1800493"/>
          </a:xfrm>
          <a:prstGeom prst="rect">
            <a:avLst/>
          </a:prstGeom>
        </p:spPr>
        <p:txBody>
          <a:bodyPr wrap="square">
            <a:spAutoFit/>
          </a:bodyPr>
          <a:lstStyle/>
          <a:p>
            <a:pPr marL="171450" marR="0" lvl="0" indent="-171450" defTabSz="914188" rtl="0" eaLnBrk="1" fontAlgn="auto" latinLnBrk="0" hangingPunct="1">
              <a:spcAft>
                <a:spcPts val="600"/>
              </a:spcAft>
              <a:buClrTx/>
              <a:buSzPct val="90000"/>
              <a:buFont typeface="Arial" panose="020B0604020202020204" pitchFamily="34" charset="0"/>
              <a:buChar char="•"/>
              <a:tabLst/>
              <a:defRPr/>
            </a:pPr>
            <a:r>
              <a:rPr kumimoji="0" lang="en-US" sz="1200" b="1" i="0" u="none" strike="noStrike" kern="1200" cap="none" normalizeH="0" baseline="0" noProof="0">
                <a:ln>
                  <a:noFill/>
                </a:ln>
                <a:gradFill>
                  <a:gsLst>
                    <a:gs pos="5417">
                      <a:schemeClr val="tx1"/>
                    </a:gs>
                    <a:gs pos="100000">
                      <a:schemeClr val="tx1"/>
                    </a:gs>
                  </a:gsLst>
                  <a:lin ang="5400000" scaled="0"/>
                </a:gradFill>
                <a:effectLst/>
                <a:uLnTx/>
                <a:uFillTx/>
                <a:latin typeface="Segoe UI"/>
                <a:ea typeface="+mn-ea"/>
                <a:cs typeface="+mn-cs"/>
              </a:rPr>
              <a:t>Classify &amp; Protect</a:t>
            </a:r>
            <a:r>
              <a:rPr kumimoji="0" lang="en-US" sz="1200" b="0" i="0" u="none" strike="noStrike" kern="1200" cap="none" normalizeH="0" baseline="0" noProof="0">
                <a:ln>
                  <a:noFill/>
                </a:ln>
                <a:gradFill>
                  <a:gsLst>
                    <a:gs pos="5417">
                      <a:schemeClr val="tx1"/>
                    </a:gs>
                    <a:gs pos="100000">
                      <a:schemeClr val="tx1"/>
                    </a:gs>
                  </a:gsLst>
                  <a:lin ang="5400000" scaled="0"/>
                </a:gradFill>
                <a:effectLst/>
                <a:uLnTx/>
                <a:uFillTx/>
                <a:latin typeface="Segoe UI"/>
                <a:ea typeface="+mn-ea"/>
                <a:cs typeface="+mn-cs"/>
              </a:rPr>
              <a:t> </a:t>
            </a:r>
            <a:br>
              <a:rPr kumimoji="0" lang="en-US" sz="1200" b="0" i="0" u="none" strike="noStrike" kern="1200" cap="none" normalizeH="0" baseline="0" noProof="0">
                <a:ln>
                  <a:noFill/>
                </a:ln>
                <a:gradFill>
                  <a:gsLst>
                    <a:gs pos="5417">
                      <a:schemeClr val="tx1"/>
                    </a:gs>
                    <a:gs pos="100000">
                      <a:schemeClr val="tx1"/>
                    </a:gs>
                  </a:gsLst>
                  <a:lin ang="5400000" scaled="0"/>
                </a:gradFill>
                <a:effectLst/>
                <a:uLnTx/>
                <a:uFillTx/>
                <a:latin typeface="Segoe UI"/>
                <a:ea typeface="+mn-ea"/>
                <a:cs typeface="+mn-cs"/>
              </a:rPr>
            </a:br>
            <a:r>
              <a:rPr kumimoji="0" lang="en-US" sz="1200" b="0" i="0" u="none" strike="noStrike" kern="1200" cap="none" normalizeH="0" baseline="0" noProof="0">
                <a:ln>
                  <a:noFill/>
                </a:ln>
                <a:gradFill>
                  <a:gsLst>
                    <a:gs pos="5417">
                      <a:schemeClr val="tx1"/>
                    </a:gs>
                    <a:gs pos="100000">
                      <a:schemeClr val="tx1"/>
                    </a:gs>
                  </a:gsLst>
                  <a:lin ang="5400000" scaled="0"/>
                </a:gradFill>
                <a:effectLst/>
                <a:uLnTx/>
                <a:uFillTx/>
                <a:latin typeface="Segoe UI"/>
                <a:ea typeface="+mn-ea"/>
                <a:cs typeface="+mn-cs"/>
              </a:rPr>
              <a:t>organizational data</a:t>
            </a:r>
          </a:p>
          <a:p>
            <a:pPr marL="171450" marR="0" lvl="0" indent="-171450" defTabSz="914188" rtl="0" eaLnBrk="1" fontAlgn="auto" latinLnBrk="0" hangingPunct="1">
              <a:spcAft>
                <a:spcPts val="600"/>
              </a:spcAft>
              <a:buClrTx/>
              <a:buSzPct val="90000"/>
              <a:buFont typeface="Arial" panose="020B0604020202020204" pitchFamily="34" charset="0"/>
              <a:buChar char="•"/>
              <a:tabLst/>
              <a:defRPr/>
            </a:pPr>
            <a:r>
              <a:rPr kumimoji="0" lang="en-US" sz="1200" b="1" i="0" u="none" strike="noStrike" kern="1200" cap="none" normalizeH="0" baseline="0" noProof="0">
                <a:ln>
                  <a:noFill/>
                </a:ln>
                <a:gradFill>
                  <a:gsLst>
                    <a:gs pos="5417">
                      <a:schemeClr val="tx1"/>
                    </a:gs>
                    <a:gs pos="100000">
                      <a:schemeClr val="tx1"/>
                    </a:gs>
                  </a:gsLst>
                  <a:lin ang="5400000" scaled="0"/>
                </a:gradFill>
                <a:effectLst/>
                <a:uLnTx/>
                <a:uFillTx/>
                <a:latin typeface="Segoe UI"/>
                <a:ea typeface="+mn-ea"/>
                <a:cs typeface="+mn-cs"/>
              </a:rPr>
              <a:t>Real-time policy enforcement </a:t>
            </a:r>
            <a:br>
              <a:rPr kumimoji="0" lang="en-US" sz="1200" b="1" i="0" u="none" strike="noStrike" kern="1200" cap="none" normalizeH="0" baseline="0" noProof="0">
                <a:ln>
                  <a:noFill/>
                </a:ln>
                <a:gradFill>
                  <a:gsLst>
                    <a:gs pos="5417">
                      <a:schemeClr val="tx1"/>
                    </a:gs>
                    <a:gs pos="100000">
                      <a:schemeClr val="tx1"/>
                    </a:gs>
                  </a:gsLst>
                  <a:lin ang="5400000" scaled="0"/>
                </a:gradFill>
                <a:effectLst/>
                <a:uLnTx/>
                <a:uFillTx/>
                <a:latin typeface="Segoe UI"/>
                <a:ea typeface="+mn-ea"/>
                <a:cs typeface="+mn-cs"/>
              </a:rPr>
            </a:br>
            <a:r>
              <a:rPr kumimoji="0" lang="en-US" sz="1200" b="0" i="0" u="none" strike="noStrike" kern="1200" cap="none" normalizeH="0" baseline="0" noProof="0">
                <a:ln>
                  <a:noFill/>
                </a:ln>
                <a:gradFill>
                  <a:gsLst>
                    <a:gs pos="5417">
                      <a:schemeClr val="tx1"/>
                    </a:gs>
                    <a:gs pos="100000">
                      <a:schemeClr val="tx1"/>
                    </a:gs>
                  </a:gsLst>
                  <a:lin ang="5400000" scaled="0"/>
                </a:gradFill>
                <a:effectLst/>
                <a:uLnTx/>
                <a:uFillTx/>
                <a:latin typeface="Segoe UI"/>
                <a:ea typeface="+mn-ea"/>
                <a:cs typeface="+mn-cs"/>
              </a:rPr>
              <a:t>on data in Power BI</a:t>
            </a:r>
          </a:p>
          <a:p>
            <a:pPr marL="171450" marR="0" lvl="0" indent="-171450" defTabSz="914188" rtl="0" eaLnBrk="1" fontAlgn="auto" latinLnBrk="0" hangingPunct="1">
              <a:spcAft>
                <a:spcPts val="600"/>
              </a:spcAft>
              <a:buClrTx/>
              <a:buSzPct val="90000"/>
              <a:buFont typeface="Arial" panose="020B0604020202020204" pitchFamily="34" charset="0"/>
              <a:buChar char="•"/>
              <a:tabLst/>
              <a:defRPr/>
            </a:pPr>
            <a:r>
              <a:rPr kumimoji="0" lang="en-US" sz="1200" b="0" i="0" u="none" strike="noStrike" kern="1200" cap="none" normalizeH="0" baseline="0" noProof="0">
                <a:ln>
                  <a:noFill/>
                </a:ln>
                <a:gradFill>
                  <a:gsLst>
                    <a:gs pos="5417">
                      <a:schemeClr val="tx1"/>
                    </a:gs>
                    <a:gs pos="100000">
                      <a:schemeClr val="tx1"/>
                    </a:gs>
                  </a:gsLst>
                  <a:lin ang="5400000" scaled="0"/>
                </a:gradFill>
                <a:effectLst/>
                <a:uLnTx/>
                <a:uFillTx/>
                <a:latin typeface="Segoe UI"/>
                <a:ea typeface="+mn-ea"/>
                <a:cs typeface="+mn-cs"/>
              </a:rPr>
              <a:t>Gain </a:t>
            </a:r>
            <a:r>
              <a:rPr kumimoji="0" lang="en-US" sz="1200" b="1" i="0" u="none" strike="noStrike" kern="1200" cap="none" normalizeH="0" baseline="0" noProof="0">
                <a:ln>
                  <a:noFill/>
                </a:ln>
                <a:gradFill>
                  <a:gsLst>
                    <a:gs pos="5417">
                      <a:schemeClr val="tx1"/>
                    </a:gs>
                    <a:gs pos="100000">
                      <a:schemeClr val="tx1"/>
                    </a:gs>
                  </a:gsLst>
                  <a:lin ang="5400000" scaled="0"/>
                </a:gradFill>
                <a:effectLst/>
                <a:uLnTx/>
                <a:uFillTx/>
                <a:latin typeface="Segoe UI"/>
                <a:ea typeface="+mn-ea"/>
                <a:cs typeface="+mn-cs"/>
              </a:rPr>
              <a:t>oversight</a:t>
            </a:r>
            <a:r>
              <a:rPr kumimoji="0" lang="en-US" sz="1200" b="0" i="0" u="none" strike="noStrike" kern="1200" cap="none" normalizeH="0" baseline="0" noProof="0">
                <a:ln>
                  <a:noFill/>
                </a:ln>
                <a:gradFill>
                  <a:gsLst>
                    <a:gs pos="5417">
                      <a:schemeClr val="tx1"/>
                    </a:gs>
                    <a:gs pos="100000">
                      <a:schemeClr val="tx1"/>
                    </a:gs>
                  </a:gsLst>
                  <a:lin ang="5400000" scaled="0"/>
                </a:gradFill>
                <a:effectLst/>
                <a:uLnTx/>
                <a:uFillTx/>
                <a:latin typeface="Segoe UI"/>
                <a:ea typeface="+mn-ea"/>
                <a:cs typeface="+mn-cs"/>
              </a:rPr>
              <a:t> on sensitive data in Power BI tenant</a:t>
            </a:r>
          </a:p>
          <a:p>
            <a:pPr marL="171450" marR="0" lvl="0" indent="-171450" defTabSz="914188" rtl="0" eaLnBrk="1" fontAlgn="auto" latinLnBrk="0" hangingPunct="1">
              <a:spcAft>
                <a:spcPts val="600"/>
              </a:spcAft>
              <a:buClrTx/>
              <a:buSzPct val="90000"/>
              <a:buFont typeface="Arial" panose="020B0604020202020204" pitchFamily="34" charset="0"/>
              <a:buChar char="•"/>
              <a:tabLst/>
              <a:defRPr/>
            </a:pPr>
            <a:r>
              <a:rPr kumimoji="0" lang="en-US" sz="1200" b="1" i="0" u="none" strike="noStrike" kern="1200" cap="none" normalizeH="0" baseline="0" noProof="0">
                <a:ln>
                  <a:noFill/>
                </a:ln>
                <a:gradFill>
                  <a:gsLst>
                    <a:gs pos="5417">
                      <a:schemeClr val="tx1"/>
                    </a:gs>
                    <a:gs pos="100000">
                      <a:schemeClr val="tx1"/>
                    </a:gs>
                  </a:gsLst>
                  <a:lin ang="5400000" scaled="0"/>
                </a:gradFill>
                <a:effectLst/>
                <a:uLnTx/>
                <a:uFillTx/>
                <a:latin typeface="Segoe UI"/>
                <a:ea typeface="+mn-ea"/>
                <a:cs typeface="+mn-cs"/>
              </a:rPr>
              <a:t>Comply</a:t>
            </a:r>
            <a:r>
              <a:rPr kumimoji="0" lang="en-US" sz="1200" b="0" i="0" u="none" strike="noStrike" kern="1200" cap="none" normalizeH="0" baseline="0" noProof="0">
                <a:ln>
                  <a:noFill/>
                </a:ln>
                <a:gradFill>
                  <a:gsLst>
                    <a:gs pos="5417">
                      <a:schemeClr val="tx1"/>
                    </a:gs>
                    <a:gs pos="100000">
                      <a:schemeClr val="tx1"/>
                    </a:gs>
                  </a:gsLst>
                  <a:lin ang="5400000" scaled="0"/>
                </a:gradFill>
                <a:effectLst/>
                <a:uLnTx/>
                <a:uFillTx/>
                <a:latin typeface="Segoe UI"/>
                <a:ea typeface="+mn-ea"/>
                <a:cs typeface="+mn-cs"/>
              </a:rPr>
              <a:t> with privacy and regulatory requirements</a:t>
            </a:r>
          </a:p>
        </p:txBody>
      </p:sp>
      <p:sp>
        <p:nvSpPr>
          <p:cNvPr id="54" name="Rectangle 53">
            <a:extLst>
              <a:ext uri="{FF2B5EF4-FFF2-40B4-BE49-F238E27FC236}">
                <a16:creationId xmlns:a16="http://schemas.microsoft.com/office/drawing/2014/main" id="{D8D0CA07-0687-4E96-A7DA-B2D6D068CAC2}"/>
              </a:ext>
            </a:extLst>
          </p:cNvPr>
          <p:cNvSpPr/>
          <p:nvPr/>
        </p:nvSpPr>
        <p:spPr>
          <a:xfrm>
            <a:off x="1518908" y="4507372"/>
            <a:ext cx="2542032" cy="907941"/>
          </a:xfrm>
          <a:prstGeom prst="rect">
            <a:avLst/>
          </a:prstGeom>
        </p:spPr>
        <p:txBody>
          <a:bodyPr wrap="square">
            <a:spAutoFit/>
          </a:bodyPr>
          <a:lstStyle/>
          <a:p>
            <a:pPr marL="171450" marR="0" lvl="0" indent="-171450" defTabSz="914188" rtl="0" eaLnBrk="1" fontAlgn="auto" latinLnBrk="0" hangingPunct="1">
              <a:spcAft>
                <a:spcPts val="600"/>
              </a:spcAft>
              <a:buClrTx/>
              <a:buSzPct val="90000"/>
              <a:buFont typeface="Arial" panose="020B0604020202020204" pitchFamily="34" charset="0"/>
              <a:buChar char="•"/>
              <a:tabLst/>
              <a:defRPr/>
            </a:pPr>
            <a:r>
              <a:rPr kumimoji="0" lang="en-US" sz="1200" b="1" i="0" u="none" strike="noStrike" kern="1200" cap="none" normalizeH="0" baseline="0" noProof="0">
                <a:ln>
                  <a:noFill/>
                </a:ln>
                <a:gradFill>
                  <a:gsLst>
                    <a:gs pos="5417">
                      <a:schemeClr val="tx1"/>
                    </a:gs>
                    <a:gs pos="100000">
                      <a:schemeClr val="tx1"/>
                    </a:gs>
                  </a:gsLst>
                  <a:lin ang="5400000" scaled="0"/>
                </a:gradFill>
                <a:effectLst/>
                <a:uLnTx/>
                <a:uFillTx/>
                <a:latin typeface="Segoe UI"/>
                <a:ea typeface="+mn-ea"/>
                <a:cs typeface="+mn-cs"/>
              </a:rPr>
              <a:t>Certify, discover</a:t>
            </a:r>
            <a:r>
              <a:rPr kumimoji="0" lang="en-US" sz="1200" b="0" i="0" u="none" strike="noStrike" kern="1200" cap="none" normalizeH="0" baseline="0" noProof="0">
                <a:ln>
                  <a:noFill/>
                </a:ln>
                <a:gradFill>
                  <a:gsLst>
                    <a:gs pos="5417">
                      <a:schemeClr val="tx1"/>
                    </a:gs>
                    <a:gs pos="100000">
                      <a:schemeClr val="tx1"/>
                    </a:gs>
                  </a:gsLst>
                  <a:lin ang="5400000" scaled="0"/>
                </a:gradFill>
                <a:effectLst/>
                <a:uLnTx/>
                <a:uFillTx/>
                <a:latin typeface="Segoe UI"/>
                <a:ea typeface="+mn-ea"/>
                <a:cs typeface="+mn-cs"/>
              </a:rPr>
              <a:t> and </a:t>
            </a:r>
            <a:br>
              <a:rPr kumimoji="0" lang="en-US" sz="1200" b="0" i="0" u="none" strike="noStrike" kern="1200" cap="none" normalizeH="0" baseline="0" noProof="0">
                <a:ln>
                  <a:noFill/>
                </a:ln>
                <a:gradFill>
                  <a:gsLst>
                    <a:gs pos="5417">
                      <a:schemeClr val="tx1"/>
                    </a:gs>
                    <a:gs pos="100000">
                      <a:schemeClr val="tx1"/>
                    </a:gs>
                  </a:gsLst>
                  <a:lin ang="5400000" scaled="0"/>
                </a:gradFill>
                <a:effectLst/>
                <a:uLnTx/>
                <a:uFillTx/>
                <a:latin typeface="Segoe UI"/>
                <a:ea typeface="+mn-ea"/>
                <a:cs typeface="+mn-cs"/>
              </a:rPr>
            </a:br>
            <a:r>
              <a:rPr kumimoji="0" lang="en-US" sz="1200" b="1" i="0" u="none" strike="noStrike" kern="1200" cap="none" normalizeH="0" baseline="0" noProof="0">
                <a:ln>
                  <a:noFill/>
                </a:ln>
                <a:gradFill>
                  <a:gsLst>
                    <a:gs pos="5417">
                      <a:schemeClr val="tx1"/>
                    </a:gs>
                    <a:gs pos="100000">
                      <a:schemeClr val="tx1"/>
                    </a:gs>
                  </a:gsLst>
                  <a:lin ang="5400000" scaled="0"/>
                </a:gradFill>
                <a:effectLst/>
                <a:uLnTx/>
                <a:uFillTx/>
                <a:latin typeface="Segoe UI"/>
                <a:ea typeface="+mn-ea"/>
                <a:cs typeface="+mn-cs"/>
              </a:rPr>
              <a:t>reuse</a:t>
            </a:r>
            <a:r>
              <a:rPr kumimoji="0" lang="en-US" sz="1200" b="0" i="0" u="none" strike="noStrike" kern="1200" cap="none" normalizeH="0" baseline="0" noProof="0">
                <a:ln>
                  <a:noFill/>
                </a:ln>
                <a:gradFill>
                  <a:gsLst>
                    <a:gs pos="5417">
                      <a:schemeClr val="tx1"/>
                    </a:gs>
                    <a:gs pos="100000">
                      <a:schemeClr val="tx1"/>
                    </a:gs>
                  </a:gsLst>
                  <a:lin ang="5400000" scaled="0"/>
                </a:gradFill>
                <a:effectLst/>
                <a:uLnTx/>
                <a:uFillTx/>
                <a:latin typeface="Segoe UI"/>
                <a:ea typeface="+mn-ea"/>
                <a:cs typeface="+mn-cs"/>
              </a:rPr>
              <a:t> data assets</a:t>
            </a:r>
          </a:p>
          <a:p>
            <a:pPr marL="171450" marR="0" lvl="0" indent="-171450" defTabSz="914188" rtl="0" eaLnBrk="1" fontAlgn="auto" latinLnBrk="0" hangingPunct="1">
              <a:spcAft>
                <a:spcPts val="600"/>
              </a:spcAft>
              <a:buClrTx/>
              <a:buSzPct val="90000"/>
              <a:buFont typeface="Arial" panose="020B0604020202020204" pitchFamily="34" charset="0"/>
              <a:buChar char="•"/>
              <a:tabLst/>
              <a:defRPr/>
            </a:pPr>
            <a:r>
              <a:rPr kumimoji="0" lang="en-US" sz="1200" b="0" i="0" u="none" strike="noStrike" kern="1200" cap="none" normalizeH="0" baseline="0" noProof="0">
                <a:ln>
                  <a:noFill/>
                </a:ln>
                <a:gradFill>
                  <a:gsLst>
                    <a:gs pos="5417">
                      <a:schemeClr val="tx1"/>
                    </a:gs>
                    <a:gs pos="100000">
                      <a:schemeClr val="tx1"/>
                    </a:gs>
                  </a:gsLst>
                  <a:lin ang="5400000" scaled="0"/>
                </a:gradFill>
                <a:effectLst/>
                <a:uLnTx/>
                <a:uFillTx/>
                <a:latin typeface="Segoe UI"/>
                <a:ea typeface="+mn-ea"/>
                <a:cs typeface="+mn-cs"/>
              </a:rPr>
              <a:t>Enhanced Native &amp; external </a:t>
            </a:r>
            <a:r>
              <a:rPr kumimoji="0" lang="en-US" sz="1200" b="1" i="0" u="none" strike="noStrike" kern="1200" cap="none" normalizeH="0" baseline="0" noProof="0">
                <a:ln>
                  <a:noFill/>
                </a:ln>
                <a:gradFill>
                  <a:gsLst>
                    <a:gs pos="5417">
                      <a:schemeClr val="tx1"/>
                    </a:gs>
                    <a:gs pos="100000">
                      <a:schemeClr val="tx1"/>
                    </a:gs>
                  </a:gsLst>
                  <a:lin ang="5400000" scaled="0"/>
                </a:gradFill>
                <a:effectLst/>
                <a:uLnTx/>
                <a:uFillTx/>
                <a:latin typeface="Segoe UI"/>
                <a:ea typeface="+mn-ea"/>
                <a:cs typeface="+mn-cs"/>
              </a:rPr>
              <a:t>catalog</a:t>
            </a:r>
            <a:r>
              <a:rPr kumimoji="0" lang="en-US" sz="1200" b="0" i="0" u="none" strike="noStrike" kern="1200" cap="none" normalizeH="0" baseline="0" noProof="0">
                <a:ln>
                  <a:noFill/>
                </a:ln>
                <a:gradFill>
                  <a:gsLst>
                    <a:gs pos="5417">
                      <a:schemeClr val="tx1"/>
                    </a:gs>
                    <a:gs pos="100000">
                      <a:schemeClr val="tx1"/>
                    </a:gs>
                  </a:gsLst>
                  <a:lin ang="5400000" scaled="0"/>
                </a:gradFill>
                <a:effectLst/>
                <a:uLnTx/>
                <a:uFillTx/>
                <a:latin typeface="Segoe UI"/>
                <a:ea typeface="+mn-ea"/>
                <a:cs typeface="+mn-cs"/>
              </a:rPr>
              <a:t> experiences</a:t>
            </a:r>
            <a:endParaRPr kumimoji="0" lang="en-US" sz="1200" b="1" i="0" u="none" strike="noStrike" kern="1200" cap="none" normalizeH="0" baseline="0" noProof="0">
              <a:ln>
                <a:noFill/>
              </a:ln>
              <a:gradFill>
                <a:gsLst>
                  <a:gs pos="5417">
                    <a:schemeClr val="tx1"/>
                  </a:gs>
                  <a:gs pos="100000">
                    <a:schemeClr val="tx1"/>
                  </a:gs>
                </a:gsLst>
                <a:lin ang="5400000" scaled="0"/>
              </a:gradFill>
              <a:effectLst/>
              <a:uLnTx/>
              <a:uFillTx/>
              <a:latin typeface="Segoe UI"/>
              <a:ea typeface="+mn-ea"/>
              <a:cs typeface="+mn-cs"/>
            </a:endParaRPr>
          </a:p>
        </p:txBody>
      </p:sp>
      <p:sp>
        <p:nvSpPr>
          <p:cNvPr id="31" name="Rectangle 30">
            <a:extLst>
              <a:ext uri="{FF2B5EF4-FFF2-40B4-BE49-F238E27FC236}">
                <a16:creationId xmlns:a16="http://schemas.microsoft.com/office/drawing/2014/main" id="{5D037D0A-2B2B-430F-9C2A-240FD3A46D30}"/>
              </a:ext>
            </a:extLst>
          </p:cNvPr>
          <p:cNvSpPr/>
          <p:nvPr/>
        </p:nvSpPr>
        <p:spPr bwMode="auto">
          <a:xfrm rot="16200000">
            <a:off x="344900" y="1603562"/>
            <a:ext cx="1120463" cy="639823"/>
          </a:xfrm>
          <a:prstGeom prst="rect">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b="1" i="0" u="none" strike="noStrike" kern="1200" cap="none" spc="0" normalizeH="0" baseline="0" noProof="0">
                <a:ln>
                  <a:noFill/>
                </a:ln>
                <a:gradFill>
                  <a:gsLst>
                    <a:gs pos="83000">
                      <a:schemeClr val="bg1"/>
                    </a:gs>
                    <a:gs pos="100000">
                      <a:schemeClr val="bg1"/>
                    </a:gs>
                  </a:gsLst>
                  <a:lin ang="5400000" scaled="1"/>
                </a:gradFill>
                <a:effectLst/>
                <a:uLnTx/>
                <a:uFillTx/>
                <a:latin typeface="Segoe UI"/>
                <a:ea typeface="Segoe UI" pitchFamily="34" charset="0"/>
                <a:cs typeface="Segoe UI" pitchFamily="34" charset="0"/>
              </a:rPr>
              <a:t>EIM</a:t>
            </a:r>
          </a:p>
        </p:txBody>
      </p:sp>
      <p:sp>
        <p:nvSpPr>
          <p:cNvPr id="32" name="Rectangle 31">
            <a:extLst>
              <a:ext uri="{FF2B5EF4-FFF2-40B4-BE49-F238E27FC236}">
                <a16:creationId xmlns:a16="http://schemas.microsoft.com/office/drawing/2014/main" id="{4C0A779C-9C03-47C3-9A8B-0307858F4C8B}"/>
              </a:ext>
            </a:extLst>
          </p:cNvPr>
          <p:cNvSpPr/>
          <p:nvPr/>
        </p:nvSpPr>
        <p:spPr bwMode="auto">
          <a:xfrm rot="16200000">
            <a:off x="-802000" y="4080996"/>
            <a:ext cx="3414270" cy="639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b="1" i="0" u="none" strike="noStrike" kern="1200" cap="none" spc="0" normalizeH="0" baseline="0" noProof="0">
                <a:ln>
                  <a:noFill/>
                </a:ln>
                <a:gradFill>
                  <a:gsLst>
                    <a:gs pos="83000">
                      <a:schemeClr val="bg1"/>
                    </a:gs>
                    <a:gs pos="100000">
                      <a:schemeClr val="bg1"/>
                    </a:gs>
                  </a:gsLst>
                  <a:lin ang="5400000" scaled="1"/>
                </a:gradFill>
                <a:effectLst/>
                <a:uLnTx/>
                <a:uFillTx/>
                <a:latin typeface="Segoe UI"/>
                <a:ea typeface="Segoe UI" pitchFamily="34" charset="0"/>
                <a:cs typeface="Segoe UI" pitchFamily="34" charset="0"/>
              </a:rPr>
              <a:t>Enterprise BI needs</a:t>
            </a:r>
          </a:p>
        </p:txBody>
      </p:sp>
      <p:cxnSp>
        <p:nvCxnSpPr>
          <p:cNvPr id="33" name="Straight Arrow Connector 32">
            <a:extLst>
              <a:ext uri="{FF2B5EF4-FFF2-40B4-BE49-F238E27FC236}">
                <a16:creationId xmlns:a16="http://schemas.microsoft.com/office/drawing/2014/main" id="{E8816735-9F4B-4BF8-B3DD-91FE0C189840}"/>
              </a:ext>
            </a:extLst>
          </p:cNvPr>
          <p:cNvCxnSpPr>
            <a:stCxn id="37" idx="3"/>
            <a:endCxn id="61" idx="1"/>
          </p:cNvCxnSpPr>
          <p:nvPr/>
        </p:nvCxnSpPr>
        <p:spPr>
          <a:xfrm>
            <a:off x="4060940" y="1923476"/>
            <a:ext cx="1228700" cy="0"/>
          </a:xfrm>
          <a:prstGeom prst="straightConnector1">
            <a:avLst/>
          </a:prstGeom>
          <a:ln w="25400" cap="rnd">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CB39265-FF3B-4A00-81D5-EDDE95E858DC}"/>
              </a:ext>
            </a:extLst>
          </p:cNvPr>
          <p:cNvCxnSpPr>
            <a:stCxn id="61" idx="3"/>
            <a:endCxn id="79" idx="1"/>
          </p:cNvCxnSpPr>
          <p:nvPr/>
        </p:nvCxnSpPr>
        <p:spPr>
          <a:xfrm>
            <a:off x="7833100" y="1923476"/>
            <a:ext cx="1228700" cy="0"/>
          </a:xfrm>
          <a:prstGeom prst="straightConnector1">
            <a:avLst/>
          </a:prstGeom>
          <a:ln w="25400" cap="rnd">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0B082DA4-DE0F-4408-AE95-F9AFF809C59F}"/>
              </a:ext>
            </a:extLst>
          </p:cNvPr>
          <p:cNvGrpSpPr/>
          <p:nvPr/>
        </p:nvGrpSpPr>
        <p:grpSpPr>
          <a:xfrm>
            <a:off x="1517480" y="1363244"/>
            <a:ext cx="2543460" cy="3744111"/>
            <a:chOff x="1517480" y="1363244"/>
            <a:chExt cx="2543460" cy="3744111"/>
          </a:xfrm>
        </p:grpSpPr>
        <p:grpSp>
          <p:nvGrpSpPr>
            <p:cNvPr id="36" name="Group 35">
              <a:extLst>
                <a:ext uri="{FF2B5EF4-FFF2-40B4-BE49-F238E27FC236}">
                  <a16:creationId xmlns:a16="http://schemas.microsoft.com/office/drawing/2014/main" id="{C3CD76BC-F48E-4625-9D71-09B47FED15B3}"/>
                </a:ext>
              </a:extLst>
            </p:cNvPr>
            <p:cNvGrpSpPr/>
            <p:nvPr/>
          </p:nvGrpSpPr>
          <p:grpSpPr>
            <a:xfrm>
              <a:off x="1927652" y="2916166"/>
              <a:ext cx="1723116" cy="2191189"/>
              <a:chOff x="1934826" y="2916166"/>
              <a:chExt cx="1723116" cy="2191189"/>
            </a:xfrm>
          </p:grpSpPr>
          <p:sp>
            <p:nvSpPr>
              <p:cNvPr id="51" name="Text Placeholder 4">
                <a:extLst>
                  <a:ext uri="{FF2B5EF4-FFF2-40B4-BE49-F238E27FC236}">
                    <a16:creationId xmlns:a16="http://schemas.microsoft.com/office/drawing/2014/main" id="{E2F3CF01-EF46-4091-949F-36E8491E8395}"/>
                  </a:ext>
                </a:extLst>
              </p:cNvPr>
              <p:cNvSpPr txBox="1">
                <a:spLocks/>
              </p:cNvSpPr>
              <p:nvPr/>
            </p:nvSpPr>
            <p:spPr>
              <a:xfrm>
                <a:off x="1934826" y="3925634"/>
                <a:ext cx="1723116" cy="1181721"/>
              </a:xfrm>
              <a:prstGeom prst="rect">
                <a:avLst/>
              </a:prstGeom>
            </p:spPr>
            <p:txBody>
              <a:bodyPr wrap="none" lIns="0" tIns="0" rIns="0" bIns="0"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3" rtl="0" eaLnBrk="1" fontAlgn="auto" latinLnBrk="0" hangingPunct="1">
                  <a:lnSpc>
                    <a:spcPct val="90000"/>
                  </a:lnSpc>
                  <a:spcBef>
                    <a:spcPct val="20000"/>
                  </a:spcBef>
                  <a:spcAft>
                    <a:spcPts val="0"/>
                  </a:spcAft>
                  <a:buClrTx/>
                  <a:buSzPct val="90000"/>
                  <a:buFont typeface="Wingdings" pitchFamily="2" charset="2"/>
                  <a:buNone/>
                  <a:tabLst/>
                  <a:defRPr/>
                </a:pPr>
                <a:r>
                  <a:rPr kumimoji="0" lang="en-US" sz="1400" b="1" i="0" u="none" strike="noStrike" kern="1200" cap="none" normalizeH="0" noProof="0">
                    <a:ln w="3175">
                      <a:noFill/>
                    </a:ln>
                    <a:gradFill>
                      <a:gsLst>
                        <a:gs pos="5417">
                          <a:srgbClr val="000000"/>
                        </a:gs>
                        <a:gs pos="28000">
                          <a:srgbClr val="000000"/>
                        </a:gs>
                      </a:gsLst>
                      <a:lin ang="5400000" scaled="0"/>
                    </a:gradFill>
                    <a:effectLst/>
                    <a:uLnTx/>
                    <a:uFillTx/>
                    <a:latin typeface="+mn-lt"/>
                    <a:ea typeface="+mn-ea"/>
                    <a:cs typeface="Segoe UI" pitchFamily="34" charset="0"/>
                  </a:rPr>
                  <a:t>Organic growth of </a:t>
                </a:r>
              </a:p>
              <a:p>
                <a:pPr marL="0" marR="0" lvl="0" indent="0" algn="ctr" defTabSz="914363" rtl="0" eaLnBrk="1" fontAlgn="auto" latinLnBrk="0" hangingPunct="1">
                  <a:lnSpc>
                    <a:spcPct val="90000"/>
                  </a:lnSpc>
                  <a:spcBef>
                    <a:spcPct val="20000"/>
                  </a:spcBef>
                  <a:spcAft>
                    <a:spcPts val="0"/>
                  </a:spcAft>
                  <a:buClrTx/>
                  <a:buSzPct val="90000"/>
                  <a:buFont typeface="Wingdings" pitchFamily="2" charset="2"/>
                  <a:buNone/>
                  <a:tabLst/>
                  <a:defRPr/>
                </a:pPr>
                <a:r>
                  <a:rPr kumimoji="0" lang="en-US" sz="1400" b="1" i="0" u="none" strike="noStrike" kern="1200" cap="none" normalizeH="0" noProof="0">
                    <a:ln w="3175">
                      <a:noFill/>
                    </a:ln>
                    <a:gradFill>
                      <a:gsLst>
                        <a:gs pos="5417">
                          <a:srgbClr val="000000"/>
                        </a:gs>
                        <a:gs pos="28000">
                          <a:srgbClr val="000000"/>
                        </a:gs>
                      </a:gsLst>
                      <a:lin ang="5400000" scaled="0"/>
                    </a:gradFill>
                    <a:effectLst/>
                    <a:uLnTx/>
                    <a:uFillTx/>
                    <a:latin typeface="+mn-lt"/>
                    <a:ea typeface="+mn-ea"/>
                    <a:cs typeface="Segoe UI" pitchFamily="34" charset="0"/>
                  </a:rPr>
                  <a:t>Power BI in orgs</a:t>
                </a:r>
              </a:p>
            </p:txBody>
          </p:sp>
          <p:grpSp>
            <p:nvGrpSpPr>
              <p:cNvPr id="53" name="Group 52">
                <a:extLst>
                  <a:ext uri="{FF2B5EF4-FFF2-40B4-BE49-F238E27FC236}">
                    <a16:creationId xmlns:a16="http://schemas.microsoft.com/office/drawing/2014/main" id="{3FA79968-DDC0-4325-82BA-8340373E4AD4}"/>
                  </a:ext>
                </a:extLst>
              </p:cNvPr>
              <p:cNvGrpSpPr/>
              <p:nvPr/>
            </p:nvGrpSpPr>
            <p:grpSpPr>
              <a:xfrm>
                <a:off x="2403954" y="2916166"/>
                <a:ext cx="784860" cy="784860"/>
                <a:chOff x="586740" y="1744043"/>
                <a:chExt cx="784860" cy="784860"/>
              </a:xfrm>
            </p:grpSpPr>
            <p:sp>
              <p:nvSpPr>
                <p:cNvPr id="55" name="Oval 54">
                  <a:extLst>
                    <a:ext uri="{FF2B5EF4-FFF2-40B4-BE49-F238E27FC236}">
                      <a16:creationId xmlns:a16="http://schemas.microsoft.com/office/drawing/2014/main" id="{A3F7A986-D3AA-495C-83EC-2679ED5164DD}"/>
                    </a:ext>
                  </a:extLst>
                </p:cNvPr>
                <p:cNvSpPr/>
                <p:nvPr/>
              </p:nvSpPr>
              <p:spPr bwMode="auto">
                <a:xfrm>
                  <a:off x="586740" y="1744043"/>
                  <a:ext cx="784860" cy="7848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1"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52FF735D-4914-4E68-A48E-C769EE3E0073}"/>
                    </a:ext>
                  </a:extLst>
                </p:cNvPr>
                <p:cNvGrpSpPr/>
                <p:nvPr/>
              </p:nvGrpSpPr>
              <p:grpSpPr>
                <a:xfrm>
                  <a:off x="787139" y="1942290"/>
                  <a:ext cx="384063" cy="388367"/>
                  <a:chOff x="4996569" y="6594663"/>
                  <a:chExt cx="462748" cy="467933"/>
                </a:xfrm>
                <a:solidFill>
                  <a:schemeClr val="bg1"/>
                </a:solidFill>
              </p:grpSpPr>
              <p:sp>
                <p:nvSpPr>
                  <p:cNvPr id="57" name="Freeform 1066">
                    <a:extLst>
                      <a:ext uri="{FF2B5EF4-FFF2-40B4-BE49-F238E27FC236}">
                        <a16:creationId xmlns:a16="http://schemas.microsoft.com/office/drawing/2014/main" id="{A76683DE-1861-48B2-B7B8-9DB44A722AA5}"/>
                      </a:ext>
                    </a:extLst>
                  </p:cNvPr>
                  <p:cNvSpPr>
                    <a:spLocks/>
                  </p:cNvSpPr>
                  <p:nvPr/>
                </p:nvSpPr>
                <p:spPr bwMode="auto">
                  <a:xfrm>
                    <a:off x="4996569" y="6695919"/>
                    <a:ext cx="419363" cy="265419"/>
                  </a:xfrm>
                  <a:custGeom>
                    <a:avLst/>
                    <a:gdLst>
                      <a:gd name="T0" fmla="*/ 79 w 79"/>
                      <a:gd name="T1" fmla="*/ 0 h 50"/>
                      <a:gd name="T2" fmla="*/ 54 w 79"/>
                      <a:gd name="T3" fmla="*/ 0 h 50"/>
                      <a:gd name="T4" fmla="*/ 64 w 79"/>
                      <a:gd name="T5" fmla="*/ 10 h 50"/>
                      <a:gd name="T6" fmla="*/ 38 w 79"/>
                      <a:gd name="T7" fmla="*/ 36 h 50"/>
                      <a:gd name="T8" fmla="*/ 22 w 79"/>
                      <a:gd name="T9" fmla="*/ 20 h 50"/>
                      <a:gd name="T10" fmla="*/ 0 w 79"/>
                      <a:gd name="T11" fmla="*/ 42 h 50"/>
                      <a:gd name="T12" fmla="*/ 2 w 79"/>
                      <a:gd name="T13" fmla="*/ 50 h 50"/>
                      <a:gd name="T14" fmla="*/ 22 w 79"/>
                      <a:gd name="T15" fmla="*/ 30 h 50"/>
                      <a:gd name="T16" fmla="*/ 38 w 79"/>
                      <a:gd name="T17" fmla="*/ 46 h 50"/>
                      <a:gd name="T18" fmla="*/ 69 w 79"/>
                      <a:gd name="T19" fmla="*/ 15 h 50"/>
                      <a:gd name="T20" fmla="*/ 79 w 79"/>
                      <a:gd name="T21" fmla="*/ 25 h 50"/>
                      <a:gd name="T22" fmla="*/ 79 w 79"/>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50">
                        <a:moveTo>
                          <a:pt x="79" y="0"/>
                        </a:moveTo>
                        <a:lnTo>
                          <a:pt x="54" y="0"/>
                        </a:lnTo>
                        <a:lnTo>
                          <a:pt x="64" y="10"/>
                        </a:lnTo>
                        <a:lnTo>
                          <a:pt x="38" y="36"/>
                        </a:lnTo>
                        <a:lnTo>
                          <a:pt x="22" y="20"/>
                        </a:lnTo>
                        <a:lnTo>
                          <a:pt x="0" y="42"/>
                        </a:lnTo>
                        <a:lnTo>
                          <a:pt x="2" y="50"/>
                        </a:lnTo>
                        <a:lnTo>
                          <a:pt x="22" y="30"/>
                        </a:lnTo>
                        <a:lnTo>
                          <a:pt x="38" y="46"/>
                        </a:lnTo>
                        <a:lnTo>
                          <a:pt x="69" y="15"/>
                        </a:lnTo>
                        <a:lnTo>
                          <a:pt x="79" y="25"/>
                        </a:lnTo>
                        <a:lnTo>
                          <a:pt x="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58" name="Freeform 7">
                    <a:extLst>
                      <a:ext uri="{FF2B5EF4-FFF2-40B4-BE49-F238E27FC236}">
                        <a16:creationId xmlns:a16="http://schemas.microsoft.com/office/drawing/2014/main" id="{50C2252D-8DCF-43B6-83DE-49D4A83CE375}"/>
                      </a:ext>
                    </a:extLst>
                  </p:cNvPr>
                  <p:cNvSpPr>
                    <a:spLocks/>
                  </p:cNvSpPr>
                  <p:nvPr/>
                </p:nvSpPr>
                <p:spPr bwMode="auto">
                  <a:xfrm>
                    <a:off x="4996569" y="6594663"/>
                    <a:ext cx="462748" cy="467933"/>
                  </a:xfrm>
                  <a:custGeom>
                    <a:avLst/>
                    <a:gdLst>
                      <a:gd name="T0" fmla="*/ 22 w 357"/>
                      <a:gd name="T1" fmla="*/ 339 h 361"/>
                      <a:gd name="T2" fmla="*/ 22 w 357"/>
                      <a:gd name="T3" fmla="*/ 0 h 361"/>
                      <a:gd name="T4" fmla="*/ 0 w 357"/>
                      <a:gd name="T5" fmla="*/ 0 h 361"/>
                      <a:gd name="T6" fmla="*/ 0 w 357"/>
                      <a:gd name="T7" fmla="*/ 361 h 361"/>
                      <a:gd name="T8" fmla="*/ 357 w 357"/>
                      <a:gd name="T9" fmla="*/ 361 h 361"/>
                      <a:gd name="T10" fmla="*/ 357 w 357"/>
                      <a:gd name="T11" fmla="*/ 339 h 361"/>
                      <a:gd name="T12" fmla="*/ 22 w 357"/>
                      <a:gd name="T13" fmla="*/ 339 h 361"/>
                    </a:gdLst>
                    <a:ahLst/>
                    <a:cxnLst>
                      <a:cxn ang="0">
                        <a:pos x="T0" y="T1"/>
                      </a:cxn>
                      <a:cxn ang="0">
                        <a:pos x="T2" y="T3"/>
                      </a:cxn>
                      <a:cxn ang="0">
                        <a:pos x="T4" y="T5"/>
                      </a:cxn>
                      <a:cxn ang="0">
                        <a:pos x="T6" y="T7"/>
                      </a:cxn>
                      <a:cxn ang="0">
                        <a:pos x="T8" y="T9"/>
                      </a:cxn>
                      <a:cxn ang="0">
                        <a:pos x="T10" y="T11"/>
                      </a:cxn>
                      <a:cxn ang="0">
                        <a:pos x="T12" y="T13"/>
                      </a:cxn>
                    </a:cxnLst>
                    <a:rect l="0" t="0" r="r" b="b"/>
                    <a:pathLst>
                      <a:path w="357" h="361">
                        <a:moveTo>
                          <a:pt x="22" y="339"/>
                        </a:moveTo>
                        <a:lnTo>
                          <a:pt x="22" y="0"/>
                        </a:lnTo>
                        <a:lnTo>
                          <a:pt x="0" y="0"/>
                        </a:lnTo>
                        <a:lnTo>
                          <a:pt x="0" y="361"/>
                        </a:lnTo>
                        <a:lnTo>
                          <a:pt x="357" y="361"/>
                        </a:lnTo>
                        <a:lnTo>
                          <a:pt x="357" y="339"/>
                        </a:lnTo>
                        <a:lnTo>
                          <a:pt x="22" y="3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282828"/>
                      </a:solidFill>
                      <a:effectLst/>
                      <a:uLnTx/>
                      <a:uFillTx/>
                    </a:endParaRPr>
                  </a:p>
                </p:txBody>
              </p:sp>
            </p:grpSp>
          </p:grpSp>
        </p:grpSp>
        <p:sp>
          <p:nvSpPr>
            <p:cNvPr id="37" name="Rectangle: Rounded Corners 2">
              <a:extLst>
                <a:ext uri="{FF2B5EF4-FFF2-40B4-BE49-F238E27FC236}">
                  <a16:creationId xmlns:a16="http://schemas.microsoft.com/office/drawing/2014/main" id="{4E126450-7874-49E4-BDB3-19BA21B10DFA}"/>
                </a:ext>
              </a:extLst>
            </p:cNvPr>
            <p:cNvSpPr/>
            <p:nvPr/>
          </p:nvSpPr>
          <p:spPr bwMode="auto">
            <a:xfrm>
              <a:off x="1517480" y="1363244"/>
              <a:ext cx="2543460" cy="1120464"/>
            </a:xfrm>
            <a:prstGeom prst="roundRect">
              <a:avLst>
                <a:gd name="adj" fmla="val 0"/>
              </a:avLst>
            </a:prstGeom>
            <a:solidFill>
              <a:schemeClr val="bg1"/>
            </a:solidFill>
            <a:ln w="19050">
              <a:solidFill>
                <a:schemeClr val="tx1"/>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
                  <a:srgbClr val="0078D4"/>
                </a:buClr>
                <a:buSzPct val="100000"/>
                <a:buFontTx/>
                <a:buNone/>
                <a:tabLst/>
                <a:defRPr/>
              </a:pPr>
              <a:r>
                <a:rPr kumimoji="0" lang="en-US" b="0" i="0" u="none" strike="noStrike" kern="1200" cap="none" normalizeH="0" noProof="0">
                  <a:ln>
                    <a:noFill/>
                  </a:ln>
                  <a:gradFill>
                    <a:gsLst>
                      <a:gs pos="5417">
                        <a:schemeClr val="tx1">
                          <a:lumMod val="65000"/>
                          <a:lumOff val="35000"/>
                        </a:schemeClr>
                      </a:gs>
                      <a:gs pos="100000">
                        <a:schemeClr val="tx1">
                          <a:lumMod val="65000"/>
                          <a:lumOff val="35000"/>
                        </a:schemeClr>
                      </a:gs>
                    </a:gsLst>
                    <a:lin ang="5400000" scaled="0"/>
                  </a:gradFill>
                  <a:effectLst/>
                  <a:uLnTx/>
                  <a:uFillTx/>
                  <a:latin typeface="Segoe UI"/>
                  <a:ea typeface="+mn-ea"/>
                  <a:cs typeface="+mn-cs"/>
                </a:rPr>
                <a:t>Data reuse </a:t>
              </a:r>
            </a:p>
            <a:p>
              <a:pPr marL="0" marR="0" lvl="0" indent="0" algn="ctr" defTabSz="914367" rtl="0" eaLnBrk="1" fontAlgn="auto" latinLnBrk="0" hangingPunct="1">
                <a:lnSpc>
                  <a:spcPct val="100000"/>
                </a:lnSpc>
                <a:spcBef>
                  <a:spcPts val="0"/>
                </a:spcBef>
                <a:spcAft>
                  <a:spcPts val="0"/>
                </a:spcAft>
                <a:buClr>
                  <a:srgbClr val="0078D4"/>
                </a:buClr>
                <a:buSzPct val="100000"/>
                <a:buFontTx/>
                <a:buNone/>
                <a:tabLst/>
                <a:defRPr/>
              </a:pPr>
              <a:r>
                <a:rPr kumimoji="0" lang="en-US" b="0" i="0" u="none" strike="noStrike" kern="1200" cap="none" normalizeH="0" noProof="0">
                  <a:ln>
                    <a:noFill/>
                  </a:ln>
                  <a:gradFill>
                    <a:gsLst>
                      <a:gs pos="5417">
                        <a:schemeClr val="tx1">
                          <a:lumMod val="65000"/>
                          <a:lumOff val="35000"/>
                        </a:schemeClr>
                      </a:gs>
                      <a:gs pos="100000">
                        <a:schemeClr val="tx1">
                          <a:lumMod val="65000"/>
                          <a:lumOff val="35000"/>
                        </a:schemeClr>
                      </a:gs>
                    </a:gsLst>
                    <a:lin ang="5400000" scaled="0"/>
                  </a:gradFill>
                  <a:effectLst/>
                  <a:uLnTx/>
                  <a:uFillTx/>
                  <a:latin typeface="Segoe UI"/>
                  <a:ea typeface="+mn-ea"/>
                  <a:cs typeface="+mn-cs"/>
                </a:rPr>
                <a:t>&amp; discovery</a:t>
              </a:r>
            </a:p>
          </p:txBody>
        </p:sp>
      </p:grpSp>
      <p:grpSp>
        <p:nvGrpSpPr>
          <p:cNvPr id="60" name="Group 59">
            <a:extLst>
              <a:ext uri="{FF2B5EF4-FFF2-40B4-BE49-F238E27FC236}">
                <a16:creationId xmlns:a16="http://schemas.microsoft.com/office/drawing/2014/main" id="{DEC2C3B8-6FAE-4815-BC64-1E37401EC219}"/>
              </a:ext>
            </a:extLst>
          </p:cNvPr>
          <p:cNvGrpSpPr/>
          <p:nvPr/>
        </p:nvGrpSpPr>
        <p:grpSpPr>
          <a:xfrm>
            <a:off x="5441595" y="2916166"/>
            <a:ext cx="2239550" cy="2384344"/>
            <a:chOff x="4623646" y="2916166"/>
            <a:chExt cx="2239550" cy="2384344"/>
          </a:xfrm>
        </p:grpSpPr>
        <p:sp>
          <p:nvSpPr>
            <p:cNvPr id="62" name="Text Placeholder 4">
              <a:extLst>
                <a:ext uri="{FF2B5EF4-FFF2-40B4-BE49-F238E27FC236}">
                  <a16:creationId xmlns:a16="http://schemas.microsoft.com/office/drawing/2014/main" id="{68225C1F-3D19-426D-A48A-F0C175080732}"/>
                </a:ext>
              </a:extLst>
            </p:cNvPr>
            <p:cNvSpPr txBox="1">
              <a:spLocks/>
            </p:cNvSpPr>
            <p:nvPr/>
          </p:nvSpPr>
          <p:spPr>
            <a:xfrm>
              <a:off x="4623646" y="3940319"/>
              <a:ext cx="2239550" cy="1360191"/>
            </a:xfrm>
            <a:prstGeom prst="rect">
              <a:avLst/>
            </a:prstGeom>
          </p:spPr>
          <p:txBody>
            <a:bodyPr wrap="none" lIns="0" tIns="0" rIns="0" bIns="0"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3" rtl="0" eaLnBrk="1" fontAlgn="auto" latinLnBrk="0" hangingPunct="1">
                <a:lnSpc>
                  <a:spcPct val="90000"/>
                </a:lnSpc>
                <a:spcBef>
                  <a:spcPct val="20000"/>
                </a:spcBef>
                <a:spcAft>
                  <a:spcPts val="0"/>
                </a:spcAft>
                <a:buClrTx/>
                <a:buSzPct val="90000"/>
                <a:buFont typeface="Wingdings" pitchFamily="2" charset="2"/>
                <a:buNone/>
                <a:tabLst/>
                <a:defRPr/>
              </a:pPr>
              <a:r>
                <a:rPr kumimoji="0" lang="en-US" sz="1400" b="1" i="0" u="none" strike="noStrike" kern="1200" cap="none" normalizeH="0" noProof="0">
                  <a:ln w="3175">
                    <a:noFill/>
                  </a:ln>
                  <a:gradFill>
                    <a:gsLst>
                      <a:gs pos="5417">
                        <a:srgbClr val="000000"/>
                      </a:gs>
                      <a:gs pos="28000">
                        <a:srgbClr val="000000"/>
                      </a:gs>
                    </a:gsLst>
                    <a:lin ang="5400000" scaled="0"/>
                  </a:gradFill>
                  <a:effectLst/>
                  <a:uLnTx/>
                  <a:uFillTx/>
                  <a:latin typeface="+mn-lt"/>
                  <a:ea typeface="+mn-ea"/>
                  <a:cs typeface="Segoe UI" pitchFamily="34" charset="0"/>
                </a:rPr>
                <a:t>Managing Advanced </a:t>
              </a:r>
            </a:p>
            <a:p>
              <a:pPr marL="0" marR="0" lvl="0" indent="0" algn="ctr" defTabSz="914363" rtl="0" eaLnBrk="1" fontAlgn="auto" latinLnBrk="0" hangingPunct="1">
                <a:lnSpc>
                  <a:spcPct val="90000"/>
                </a:lnSpc>
                <a:spcBef>
                  <a:spcPct val="20000"/>
                </a:spcBef>
                <a:spcAft>
                  <a:spcPts val="0"/>
                </a:spcAft>
                <a:buClrTx/>
                <a:buSzPct val="90000"/>
                <a:buFont typeface="Wingdings" pitchFamily="2" charset="2"/>
                <a:buNone/>
                <a:tabLst/>
                <a:defRPr/>
              </a:pPr>
              <a:r>
                <a:rPr kumimoji="0" lang="en-US" sz="1400" b="1" i="0" u="none" strike="noStrike" kern="1200" cap="none" normalizeH="0" noProof="0">
                  <a:ln w="3175">
                    <a:noFill/>
                  </a:ln>
                  <a:gradFill>
                    <a:gsLst>
                      <a:gs pos="5417">
                        <a:srgbClr val="000000"/>
                      </a:gs>
                      <a:gs pos="28000">
                        <a:srgbClr val="000000"/>
                      </a:gs>
                    </a:gsLst>
                    <a:lin ang="5400000" scaled="0"/>
                  </a:gradFill>
                  <a:effectLst/>
                  <a:uLnTx/>
                  <a:uFillTx/>
                  <a:latin typeface="+mn-lt"/>
                  <a:ea typeface="+mn-ea"/>
                  <a:cs typeface="Segoe UI" pitchFamily="34" charset="0"/>
                </a:rPr>
                <a:t>Enterprise Analytics Apps</a:t>
              </a:r>
            </a:p>
          </p:txBody>
        </p:sp>
        <p:grpSp>
          <p:nvGrpSpPr>
            <p:cNvPr id="63" name="Group 62">
              <a:extLst>
                <a:ext uri="{FF2B5EF4-FFF2-40B4-BE49-F238E27FC236}">
                  <a16:creationId xmlns:a16="http://schemas.microsoft.com/office/drawing/2014/main" id="{F1FEE102-AD16-46DC-8945-4B128B57D779}"/>
                </a:ext>
              </a:extLst>
            </p:cNvPr>
            <p:cNvGrpSpPr/>
            <p:nvPr/>
          </p:nvGrpSpPr>
          <p:grpSpPr>
            <a:xfrm>
              <a:off x="5350991" y="2916166"/>
              <a:ext cx="784860" cy="784860"/>
              <a:chOff x="586740" y="2914164"/>
              <a:chExt cx="784860" cy="784860"/>
            </a:xfrm>
          </p:grpSpPr>
          <p:sp>
            <p:nvSpPr>
              <p:cNvPr id="64" name="Oval 63">
                <a:extLst>
                  <a:ext uri="{FF2B5EF4-FFF2-40B4-BE49-F238E27FC236}">
                    <a16:creationId xmlns:a16="http://schemas.microsoft.com/office/drawing/2014/main" id="{D1E2850B-7049-4C5A-8C29-A3D2FCCC7849}"/>
                  </a:ext>
                </a:extLst>
              </p:cNvPr>
              <p:cNvSpPr/>
              <p:nvPr/>
            </p:nvSpPr>
            <p:spPr bwMode="auto">
              <a:xfrm>
                <a:off x="586740" y="2914164"/>
                <a:ext cx="784860" cy="7848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1"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5" name="Group 4">
                <a:extLst>
                  <a:ext uri="{FF2B5EF4-FFF2-40B4-BE49-F238E27FC236}">
                    <a16:creationId xmlns:a16="http://schemas.microsoft.com/office/drawing/2014/main" id="{1022E4D2-C0FA-4AF4-BE2C-F5DC11D55D69}"/>
                  </a:ext>
                </a:extLst>
              </p:cNvPr>
              <p:cNvGrpSpPr>
                <a:grpSpLocks noChangeAspect="1"/>
              </p:cNvGrpSpPr>
              <p:nvPr/>
            </p:nvGrpSpPr>
            <p:grpSpPr bwMode="auto">
              <a:xfrm>
                <a:off x="739951" y="3102714"/>
                <a:ext cx="478438" cy="407760"/>
                <a:chOff x="668" y="822"/>
                <a:chExt cx="264" cy="225"/>
              </a:xfrm>
              <a:solidFill>
                <a:schemeClr val="bg1"/>
              </a:solidFill>
            </p:grpSpPr>
            <p:sp>
              <p:nvSpPr>
                <p:cNvPr id="66" name="Freeform 5">
                  <a:extLst>
                    <a:ext uri="{FF2B5EF4-FFF2-40B4-BE49-F238E27FC236}">
                      <a16:creationId xmlns:a16="http://schemas.microsoft.com/office/drawing/2014/main" id="{952470C8-4D91-4546-A981-AB1B26B5BC19}"/>
                    </a:ext>
                  </a:extLst>
                </p:cNvPr>
                <p:cNvSpPr>
                  <a:spLocks/>
                </p:cNvSpPr>
                <p:nvPr/>
              </p:nvSpPr>
              <p:spPr bwMode="auto">
                <a:xfrm>
                  <a:off x="738" y="923"/>
                  <a:ext cx="67" cy="66"/>
                </a:xfrm>
                <a:custGeom>
                  <a:avLst/>
                  <a:gdLst>
                    <a:gd name="T0" fmla="*/ 53 w 107"/>
                    <a:gd name="T1" fmla="*/ 107 h 107"/>
                    <a:gd name="T2" fmla="*/ 53 w 107"/>
                    <a:gd name="T3" fmla="*/ 107 h 107"/>
                    <a:gd name="T4" fmla="*/ 107 w 107"/>
                    <a:gd name="T5" fmla="*/ 53 h 107"/>
                    <a:gd name="T6" fmla="*/ 75 w 107"/>
                    <a:gd name="T7" fmla="*/ 5 h 107"/>
                    <a:gd name="T8" fmla="*/ 53 w 107"/>
                    <a:gd name="T9" fmla="*/ 0 h 107"/>
                    <a:gd name="T10" fmla="*/ 31 w 107"/>
                    <a:gd name="T11" fmla="*/ 5 h 107"/>
                    <a:gd name="T12" fmla="*/ 0 w 107"/>
                    <a:gd name="T13" fmla="*/ 53 h 107"/>
                    <a:gd name="T14" fmla="*/ 53 w 107"/>
                    <a:gd name="T15" fmla="*/ 107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107">
                      <a:moveTo>
                        <a:pt x="53" y="107"/>
                      </a:moveTo>
                      <a:lnTo>
                        <a:pt x="53" y="107"/>
                      </a:lnTo>
                      <a:cubicBezTo>
                        <a:pt x="83" y="107"/>
                        <a:pt x="107" y="83"/>
                        <a:pt x="107" y="53"/>
                      </a:cubicBezTo>
                      <a:cubicBezTo>
                        <a:pt x="107" y="32"/>
                        <a:pt x="94" y="13"/>
                        <a:pt x="75" y="5"/>
                      </a:cubicBezTo>
                      <a:cubicBezTo>
                        <a:pt x="69" y="2"/>
                        <a:pt x="61" y="0"/>
                        <a:pt x="53" y="0"/>
                      </a:cubicBezTo>
                      <a:cubicBezTo>
                        <a:pt x="45" y="0"/>
                        <a:pt x="38" y="2"/>
                        <a:pt x="31" y="5"/>
                      </a:cubicBezTo>
                      <a:cubicBezTo>
                        <a:pt x="13" y="13"/>
                        <a:pt x="0" y="32"/>
                        <a:pt x="0" y="53"/>
                      </a:cubicBezTo>
                      <a:cubicBezTo>
                        <a:pt x="0" y="83"/>
                        <a:pt x="24" y="107"/>
                        <a:pt x="53" y="1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72" name="Freeform 6">
                  <a:extLst>
                    <a:ext uri="{FF2B5EF4-FFF2-40B4-BE49-F238E27FC236}">
                      <a16:creationId xmlns:a16="http://schemas.microsoft.com/office/drawing/2014/main" id="{FEAF6E46-06B3-483D-B5E9-F3A7A945327D}"/>
                    </a:ext>
                  </a:extLst>
                </p:cNvPr>
                <p:cNvSpPr>
                  <a:spLocks/>
                </p:cNvSpPr>
                <p:nvPr/>
              </p:nvSpPr>
              <p:spPr bwMode="auto">
                <a:xfrm>
                  <a:off x="721" y="997"/>
                  <a:ext cx="100" cy="49"/>
                </a:xfrm>
                <a:custGeom>
                  <a:avLst/>
                  <a:gdLst>
                    <a:gd name="T0" fmla="*/ 80 w 160"/>
                    <a:gd name="T1" fmla="*/ 0 h 80"/>
                    <a:gd name="T2" fmla="*/ 80 w 160"/>
                    <a:gd name="T3" fmla="*/ 0 h 80"/>
                    <a:gd name="T4" fmla="*/ 0 w 160"/>
                    <a:gd name="T5" fmla="*/ 80 h 80"/>
                    <a:gd name="T6" fmla="*/ 160 w 160"/>
                    <a:gd name="T7" fmla="*/ 80 h 80"/>
                    <a:gd name="T8" fmla="*/ 80 w 160"/>
                    <a:gd name="T9" fmla="*/ 0 h 80"/>
                  </a:gdLst>
                  <a:ahLst/>
                  <a:cxnLst>
                    <a:cxn ang="0">
                      <a:pos x="T0" y="T1"/>
                    </a:cxn>
                    <a:cxn ang="0">
                      <a:pos x="T2" y="T3"/>
                    </a:cxn>
                    <a:cxn ang="0">
                      <a:pos x="T4" y="T5"/>
                    </a:cxn>
                    <a:cxn ang="0">
                      <a:pos x="T6" y="T7"/>
                    </a:cxn>
                    <a:cxn ang="0">
                      <a:pos x="T8" y="T9"/>
                    </a:cxn>
                  </a:cxnLst>
                  <a:rect l="0" t="0" r="r" b="b"/>
                  <a:pathLst>
                    <a:path w="160" h="80">
                      <a:moveTo>
                        <a:pt x="80" y="0"/>
                      </a:moveTo>
                      <a:lnTo>
                        <a:pt x="80" y="0"/>
                      </a:lnTo>
                      <a:cubicBezTo>
                        <a:pt x="36" y="0"/>
                        <a:pt x="0" y="36"/>
                        <a:pt x="0" y="80"/>
                      </a:cubicBezTo>
                      <a:lnTo>
                        <a:pt x="160" y="80"/>
                      </a:lnTo>
                      <a:cubicBezTo>
                        <a:pt x="160" y="36"/>
                        <a:pt x="124" y="0"/>
                        <a:pt x="8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73" name="Freeform 7">
                  <a:extLst>
                    <a:ext uri="{FF2B5EF4-FFF2-40B4-BE49-F238E27FC236}">
                      <a16:creationId xmlns:a16="http://schemas.microsoft.com/office/drawing/2014/main" id="{C2801D95-3BDB-4FE3-B264-EBF5FDD58680}"/>
                    </a:ext>
                  </a:extLst>
                </p:cNvPr>
                <p:cNvSpPr>
                  <a:spLocks/>
                </p:cNvSpPr>
                <p:nvPr/>
              </p:nvSpPr>
              <p:spPr bwMode="auto">
                <a:xfrm>
                  <a:off x="668" y="1014"/>
                  <a:ext cx="46" cy="33"/>
                </a:xfrm>
                <a:custGeom>
                  <a:avLst/>
                  <a:gdLst>
                    <a:gd name="T0" fmla="*/ 0 w 74"/>
                    <a:gd name="T1" fmla="*/ 54 h 54"/>
                    <a:gd name="T2" fmla="*/ 0 w 74"/>
                    <a:gd name="T3" fmla="*/ 54 h 54"/>
                    <a:gd name="T4" fmla="*/ 62 w 74"/>
                    <a:gd name="T5" fmla="*/ 54 h 54"/>
                    <a:gd name="T6" fmla="*/ 62 w 74"/>
                    <a:gd name="T7" fmla="*/ 54 h 54"/>
                    <a:gd name="T8" fmla="*/ 74 w 74"/>
                    <a:gd name="T9" fmla="*/ 5 h 54"/>
                    <a:gd name="T10" fmla="*/ 53 w 74"/>
                    <a:gd name="T11" fmla="*/ 0 h 54"/>
                    <a:gd name="T12" fmla="*/ 0 w 74"/>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74" h="54">
                      <a:moveTo>
                        <a:pt x="0" y="54"/>
                      </a:moveTo>
                      <a:lnTo>
                        <a:pt x="0" y="54"/>
                      </a:lnTo>
                      <a:lnTo>
                        <a:pt x="62" y="54"/>
                      </a:lnTo>
                      <a:lnTo>
                        <a:pt x="62" y="54"/>
                      </a:lnTo>
                      <a:cubicBezTo>
                        <a:pt x="62" y="36"/>
                        <a:pt x="67" y="20"/>
                        <a:pt x="74" y="5"/>
                      </a:cubicBezTo>
                      <a:cubicBezTo>
                        <a:pt x="68" y="2"/>
                        <a:pt x="60" y="0"/>
                        <a:pt x="53" y="0"/>
                      </a:cubicBezTo>
                      <a:cubicBezTo>
                        <a:pt x="23" y="0"/>
                        <a:pt x="0" y="24"/>
                        <a:pt x="0" y="5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74" name="Freeform 8">
                  <a:extLst>
                    <a:ext uri="{FF2B5EF4-FFF2-40B4-BE49-F238E27FC236}">
                      <a16:creationId xmlns:a16="http://schemas.microsoft.com/office/drawing/2014/main" id="{563162B2-0566-41DC-B451-F5646AD4F0C3}"/>
                    </a:ext>
                  </a:extLst>
                </p:cNvPr>
                <p:cNvSpPr>
                  <a:spLocks/>
                </p:cNvSpPr>
                <p:nvPr/>
              </p:nvSpPr>
              <p:spPr bwMode="auto">
                <a:xfrm>
                  <a:off x="676" y="956"/>
                  <a:ext cx="50" cy="50"/>
                </a:xfrm>
                <a:custGeom>
                  <a:avLst/>
                  <a:gdLst>
                    <a:gd name="T0" fmla="*/ 40 w 80"/>
                    <a:gd name="T1" fmla="*/ 0 h 80"/>
                    <a:gd name="T2" fmla="*/ 40 w 80"/>
                    <a:gd name="T3" fmla="*/ 0 h 80"/>
                    <a:gd name="T4" fmla="*/ 0 w 80"/>
                    <a:gd name="T5" fmla="*/ 40 h 80"/>
                    <a:gd name="T6" fmla="*/ 14 w 80"/>
                    <a:gd name="T7" fmla="*/ 70 h 80"/>
                    <a:gd name="T8" fmla="*/ 38 w 80"/>
                    <a:gd name="T9" fmla="*/ 79 h 80"/>
                    <a:gd name="T10" fmla="*/ 40 w 80"/>
                    <a:gd name="T11" fmla="*/ 80 h 80"/>
                    <a:gd name="T12" fmla="*/ 42 w 80"/>
                    <a:gd name="T13" fmla="*/ 79 h 80"/>
                    <a:gd name="T14" fmla="*/ 65 w 80"/>
                    <a:gd name="T15" fmla="*/ 70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8" y="0"/>
                        <a:pt x="0" y="17"/>
                        <a:pt x="0" y="40"/>
                      </a:cubicBezTo>
                      <a:cubicBezTo>
                        <a:pt x="0" y="52"/>
                        <a:pt x="5" y="63"/>
                        <a:pt x="14" y="70"/>
                      </a:cubicBezTo>
                      <a:cubicBezTo>
                        <a:pt x="21" y="75"/>
                        <a:pt x="29" y="79"/>
                        <a:pt x="38" y="79"/>
                      </a:cubicBezTo>
                      <a:cubicBezTo>
                        <a:pt x="38" y="79"/>
                        <a:pt x="39" y="80"/>
                        <a:pt x="40" y="80"/>
                      </a:cubicBezTo>
                      <a:cubicBezTo>
                        <a:pt x="41" y="80"/>
                        <a:pt x="41" y="79"/>
                        <a:pt x="42" y="79"/>
                      </a:cubicBezTo>
                      <a:cubicBezTo>
                        <a:pt x="51" y="79"/>
                        <a:pt x="59" y="75"/>
                        <a:pt x="65" y="70"/>
                      </a:cubicBezTo>
                      <a:cubicBezTo>
                        <a:pt x="74" y="63"/>
                        <a:pt x="80" y="52"/>
                        <a:pt x="80" y="40"/>
                      </a:cubicBezTo>
                      <a:cubicBezTo>
                        <a:pt x="80" y="17"/>
                        <a:pt x="62" y="0"/>
                        <a:pt x="4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75" name="Freeform 9">
                  <a:extLst>
                    <a:ext uri="{FF2B5EF4-FFF2-40B4-BE49-F238E27FC236}">
                      <a16:creationId xmlns:a16="http://schemas.microsoft.com/office/drawing/2014/main" id="{C6241ADF-6BAE-4D68-96B6-223B2FA9BC93}"/>
                    </a:ext>
                  </a:extLst>
                </p:cNvPr>
                <p:cNvSpPr>
                  <a:spLocks/>
                </p:cNvSpPr>
                <p:nvPr/>
              </p:nvSpPr>
              <p:spPr bwMode="auto">
                <a:xfrm>
                  <a:off x="692" y="850"/>
                  <a:ext cx="91" cy="84"/>
                </a:xfrm>
                <a:custGeom>
                  <a:avLst/>
                  <a:gdLst>
                    <a:gd name="T0" fmla="*/ 0 w 147"/>
                    <a:gd name="T1" fmla="*/ 0 h 134"/>
                    <a:gd name="T2" fmla="*/ 0 w 147"/>
                    <a:gd name="T3" fmla="*/ 0 h 134"/>
                    <a:gd name="T4" fmla="*/ 147 w 147"/>
                    <a:gd name="T5" fmla="*/ 0 h 134"/>
                    <a:gd name="T6" fmla="*/ 147 w 147"/>
                    <a:gd name="T7" fmla="*/ 100 h 134"/>
                    <a:gd name="T8" fmla="*/ 53 w 147"/>
                    <a:gd name="T9" fmla="*/ 100 h 134"/>
                    <a:gd name="T10" fmla="*/ 19 w 147"/>
                    <a:gd name="T11" fmla="*/ 134 h 134"/>
                    <a:gd name="T12" fmla="*/ 19 w 147"/>
                    <a:gd name="T13" fmla="*/ 100 h 134"/>
                    <a:gd name="T14" fmla="*/ 0 w 147"/>
                    <a:gd name="T15" fmla="*/ 100 h 134"/>
                    <a:gd name="T16" fmla="*/ 0 w 147"/>
                    <a:gd name="T1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134">
                      <a:moveTo>
                        <a:pt x="0" y="0"/>
                      </a:moveTo>
                      <a:lnTo>
                        <a:pt x="0" y="0"/>
                      </a:lnTo>
                      <a:lnTo>
                        <a:pt x="147" y="0"/>
                      </a:lnTo>
                      <a:lnTo>
                        <a:pt x="147" y="100"/>
                      </a:lnTo>
                      <a:lnTo>
                        <a:pt x="53" y="100"/>
                      </a:lnTo>
                      <a:lnTo>
                        <a:pt x="19" y="134"/>
                      </a:lnTo>
                      <a:lnTo>
                        <a:pt x="19" y="100"/>
                      </a:lnTo>
                      <a:lnTo>
                        <a:pt x="0" y="10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76" name="Freeform 10">
                  <a:extLst>
                    <a:ext uri="{FF2B5EF4-FFF2-40B4-BE49-F238E27FC236}">
                      <a16:creationId xmlns:a16="http://schemas.microsoft.com/office/drawing/2014/main" id="{28E22A09-EF43-48BC-BC35-419EA340BDC9}"/>
                    </a:ext>
                  </a:extLst>
                </p:cNvPr>
                <p:cNvSpPr>
                  <a:spLocks/>
                </p:cNvSpPr>
                <p:nvPr/>
              </p:nvSpPr>
              <p:spPr bwMode="auto">
                <a:xfrm>
                  <a:off x="800" y="822"/>
                  <a:ext cx="132" cy="121"/>
                </a:xfrm>
                <a:custGeom>
                  <a:avLst/>
                  <a:gdLst>
                    <a:gd name="T0" fmla="*/ 0 w 213"/>
                    <a:gd name="T1" fmla="*/ 0 h 196"/>
                    <a:gd name="T2" fmla="*/ 0 w 213"/>
                    <a:gd name="T3" fmla="*/ 0 h 196"/>
                    <a:gd name="T4" fmla="*/ 213 w 213"/>
                    <a:gd name="T5" fmla="*/ 0 h 196"/>
                    <a:gd name="T6" fmla="*/ 213 w 213"/>
                    <a:gd name="T7" fmla="*/ 146 h 196"/>
                    <a:gd name="T8" fmla="*/ 76 w 213"/>
                    <a:gd name="T9" fmla="*/ 146 h 196"/>
                    <a:gd name="T10" fmla="*/ 26 w 213"/>
                    <a:gd name="T11" fmla="*/ 196 h 196"/>
                    <a:gd name="T12" fmla="*/ 26 w 213"/>
                    <a:gd name="T13" fmla="*/ 146 h 196"/>
                    <a:gd name="T14" fmla="*/ 0 w 213"/>
                    <a:gd name="T15" fmla="*/ 146 h 196"/>
                    <a:gd name="T16" fmla="*/ 0 w 213"/>
                    <a:gd name="T17"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196">
                      <a:moveTo>
                        <a:pt x="0" y="0"/>
                      </a:moveTo>
                      <a:lnTo>
                        <a:pt x="0" y="0"/>
                      </a:lnTo>
                      <a:lnTo>
                        <a:pt x="213" y="0"/>
                      </a:lnTo>
                      <a:lnTo>
                        <a:pt x="213" y="146"/>
                      </a:lnTo>
                      <a:lnTo>
                        <a:pt x="76" y="146"/>
                      </a:lnTo>
                      <a:lnTo>
                        <a:pt x="26" y="196"/>
                      </a:lnTo>
                      <a:lnTo>
                        <a:pt x="26" y="146"/>
                      </a:lnTo>
                      <a:lnTo>
                        <a:pt x="0" y="14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grpSp>
        </p:grpSp>
      </p:grpSp>
      <p:sp>
        <p:nvSpPr>
          <p:cNvPr id="61" name="Rectangle: Rounded Corners 2">
            <a:extLst>
              <a:ext uri="{FF2B5EF4-FFF2-40B4-BE49-F238E27FC236}">
                <a16:creationId xmlns:a16="http://schemas.microsoft.com/office/drawing/2014/main" id="{A0D0A43F-9CB2-4E66-9790-6C19D6955511}"/>
              </a:ext>
            </a:extLst>
          </p:cNvPr>
          <p:cNvSpPr/>
          <p:nvPr/>
        </p:nvSpPr>
        <p:spPr bwMode="auto">
          <a:xfrm>
            <a:off x="5289640" y="1363244"/>
            <a:ext cx="2543460" cy="1120464"/>
          </a:xfrm>
          <a:prstGeom prst="roundRect">
            <a:avLst>
              <a:gd name="adj" fmla="val 0"/>
            </a:avLst>
          </a:prstGeom>
          <a:solidFill>
            <a:schemeClr val="bg1"/>
          </a:solidFill>
          <a:ln w="19050">
            <a:solidFill>
              <a:schemeClr val="tx1"/>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
                <a:srgbClr val="0078D4"/>
              </a:buClr>
              <a:buSzPct val="100000"/>
              <a:buFontTx/>
              <a:buNone/>
              <a:tabLst/>
              <a:defRPr/>
            </a:pPr>
            <a:r>
              <a:rPr kumimoji="0" lang="en-US" b="0" i="0" u="none" strike="noStrike" kern="1200" cap="none" normalizeH="0" noProof="0">
                <a:ln>
                  <a:noFill/>
                </a:ln>
                <a:gradFill>
                  <a:gsLst>
                    <a:gs pos="5417">
                      <a:schemeClr val="tx1">
                        <a:lumMod val="65000"/>
                        <a:lumOff val="35000"/>
                      </a:schemeClr>
                    </a:gs>
                    <a:gs pos="100000">
                      <a:schemeClr val="tx1">
                        <a:lumMod val="65000"/>
                        <a:lumOff val="35000"/>
                      </a:schemeClr>
                    </a:gs>
                  </a:gsLst>
                  <a:lin ang="5400000" scaled="0"/>
                </a:gradFill>
                <a:effectLst/>
                <a:uLnTx/>
                <a:uFillTx/>
                <a:latin typeface="Segoe UI"/>
                <a:ea typeface="+mn-ea"/>
              </a:rPr>
              <a:t>Data lineage </a:t>
            </a:r>
          </a:p>
          <a:p>
            <a:pPr marL="0" marR="0" lvl="0" indent="0" algn="ctr" defTabSz="914367" rtl="0" eaLnBrk="1" fontAlgn="auto" latinLnBrk="0" hangingPunct="1">
              <a:lnSpc>
                <a:spcPct val="100000"/>
              </a:lnSpc>
              <a:spcBef>
                <a:spcPts val="0"/>
              </a:spcBef>
              <a:spcAft>
                <a:spcPts val="0"/>
              </a:spcAft>
              <a:buClr>
                <a:srgbClr val="0078D4"/>
              </a:buClr>
              <a:buSzPct val="100000"/>
              <a:buFontTx/>
              <a:buNone/>
              <a:tabLst/>
              <a:defRPr/>
            </a:pPr>
            <a:r>
              <a:rPr kumimoji="0" lang="en-US" b="0" i="0" u="none" strike="noStrike" kern="1200" cap="none" normalizeH="0" noProof="0">
                <a:ln>
                  <a:noFill/>
                </a:ln>
                <a:gradFill>
                  <a:gsLst>
                    <a:gs pos="5417">
                      <a:schemeClr val="tx1">
                        <a:lumMod val="65000"/>
                        <a:lumOff val="35000"/>
                      </a:schemeClr>
                    </a:gs>
                    <a:gs pos="100000">
                      <a:schemeClr val="tx1">
                        <a:lumMod val="65000"/>
                        <a:lumOff val="35000"/>
                      </a:schemeClr>
                    </a:gs>
                  </a:gsLst>
                  <a:lin ang="5400000" scaled="0"/>
                </a:gradFill>
                <a:effectLst/>
                <a:uLnTx/>
                <a:uFillTx/>
                <a:latin typeface="Segoe UI"/>
                <a:ea typeface="+mn-ea"/>
              </a:rPr>
              <a:t>&amp; impact analysis</a:t>
            </a:r>
            <a:endParaRPr kumimoji="0" lang="en-US" b="0" i="0" u="none" strike="noStrike" kern="1200" cap="none" normalizeH="0" noProof="0">
              <a:ln>
                <a:noFill/>
              </a:ln>
              <a:gradFill>
                <a:gsLst>
                  <a:gs pos="5417">
                    <a:schemeClr val="tx1">
                      <a:lumMod val="65000"/>
                      <a:lumOff val="35000"/>
                    </a:schemeClr>
                  </a:gs>
                  <a:gs pos="100000">
                    <a:schemeClr val="tx1">
                      <a:lumMod val="65000"/>
                      <a:lumOff val="35000"/>
                    </a:schemeClr>
                  </a:gs>
                </a:gsLst>
                <a:lin ang="5400000" scaled="0"/>
              </a:gradFill>
              <a:effectLst/>
              <a:uLnTx/>
              <a:uFillTx/>
              <a:latin typeface="Segoe UI"/>
              <a:ea typeface="+mn-ea"/>
              <a:cs typeface="Segoe UI"/>
            </a:endParaRPr>
          </a:p>
        </p:txBody>
      </p:sp>
      <p:grpSp>
        <p:nvGrpSpPr>
          <p:cNvPr id="81" name="Group 80">
            <a:extLst>
              <a:ext uri="{FF2B5EF4-FFF2-40B4-BE49-F238E27FC236}">
                <a16:creationId xmlns:a16="http://schemas.microsoft.com/office/drawing/2014/main" id="{38A515C4-E18D-4766-AE6A-46D2D072AA31}"/>
              </a:ext>
            </a:extLst>
          </p:cNvPr>
          <p:cNvGrpSpPr/>
          <p:nvPr/>
        </p:nvGrpSpPr>
        <p:grpSpPr>
          <a:xfrm>
            <a:off x="9526455" y="2916166"/>
            <a:ext cx="1614149" cy="1534560"/>
            <a:chOff x="8737221" y="4668201"/>
            <a:chExt cx="1614149" cy="1534560"/>
          </a:xfrm>
        </p:grpSpPr>
        <p:sp>
          <p:nvSpPr>
            <p:cNvPr id="82" name="Text Placeholder 4">
              <a:extLst>
                <a:ext uri="{FF2B5EF4-FFF2-40B4-BE49-F238E27FC236}">
                  <a16:creationId xmlns:a16="http://schemas.microsoft.com/office/drawing/2014/main" id="{7092E8C8-8A36-408E-832A-ED244EC07DF0}"/>
                </a:ext>
              </a:extLst>
            </p:cNvPr>
            <p:cNvSpPr txBox="1">
              <a:spLocks/>
            </p:cNvSpPr>
            <p:nvPr/>
          </p:nvSpPr>
          <p:spPr>
            <a:xfrm>
              <a:off x="8737221" y="5686163"/>
              <a:ext cx="1614149" cy="516598"/>
            </a:xfrm>
            <a:prstGeom prst="rect">
              <a:avLst/>
            </a:prstGeom>
          </p:spPr>
          <p:txBody>
            <a:bodyPr wrap="none" lIns="0" tIns="0" rIns="0" bIns="0"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3" rtl="0" eaLnBrk="1" fontAlgn="auto" latinLnBrk="0" hangingPunct="1">
                <a:lnSpc>
                  <a:spcPct val="90000"/>
                </a:lnSpc>
                <a:spcBef>
                  <a:spcPct val="20000"/>
                </a:spcBef>
                <a:spcAft>
                  <a:spcPts val="0"/>
                </a:spcAft>
                <a:buClrTx/>
                <a:buSzPct val="90000"/>
                <a:buFont typeface="Wingdings" pitchFamily="2" charset="2"/>
                <a:buNone/>
                <a:tabLst/>
                <a:defRPr/>
              </a:pPr>
              <a:r>
                <a:rPr kumimoji="0" lang="en-US" sz="1400" b="1" i="0" u="none" strike="noStrike" kern="1200" cap="none" normalizeH="0" noProof="0">
                  <a:ln w="3175">
                    <a:noFill/>
                  </a:ln>
                  <a:gradFill>
                    <a:gsLst>
                      <a:gs pos="5417">
                        <a:srgbClr val="000000"/>
                      </a:gs>
                      <a:gs pos="28000">
                        <a:srgbClr val="000000"/>
                      </a:gs>
                    </a:gsLst>
                    <a:lin ang="5400000" scaled="0"/>
                  </a:gradFill>
                  <a:effectLst/>
                  <a:uLnTx/>
                  <a:uFillTx/>
                  <a:latin typeface="+mn-lt"/>
                  <a:ea typeface="+mn-ea"/>
                  <a:cs typeface="Segoe UI" pitchFamily="34" charset="0"/>
                </a:rPr>
                <a:t>Data protection</a:t>
              </a:r>
            </a:p>
          </p:txBody>
        </p:sp>
        <p:grpSp>
          <p:nvGrpSpPr>
            <p:cNvPr id="83" name="Group 82">
              <a:extLst>
                <a:ext uri="{FF2B5EF4-FFF2-40B4-BE49-F238E27FC236}">
                  <a16:creationId xmlns:a16="http://schemas.microsoft.com/office/drawing/2014/main" id="{FA50FA2D-EFC0-4DEB-93A7-D5154F4CD638}"/>
                </a:ext>
              </a:extLst>
            </p:cNvPr>
            <p:cNvGrpSpPr/>
            <p:nvPr/>
          </p:nvGrpSpPr>
          <p:grpSpPr>
            <a:xfrm>
              <a:off x="9151865" y="4668201"/>
              <a:ext cx="784860" cy="784860"/>
              <a:chOff x="586740" y="5254405"/>
              <a:chExt cx="784860" cy="784860"/>
            </a:xfrm>
          </p:grpSpPr>
          <p:sp>
            <p:nvSpPr>
              <p:cNvPr id="84" name="Oval 83">
                <a:extLst>
                  <a:ext uri="{FF2B5EF4-FFF2-40B4-BE49-F238E27FC236}">
                    <a16:creationId xmlns:a16="http://schemas.microsoft.com/office/drawing/2014/main" id="{A002369E-DF1C-4CDD-9B9C-69FD1CFE12CA}"/>
                  </a:ext>
                </a:extLst>
              </p:cNvPr>
              <p:cNvSpPr/>
              <p:nvPr/>
            </p:nvSpPr>
            <p:spPr bwMode="auto">
              <a:xfrm>
                <a:off x="586740" y="5254405"/>
                <a:ext cx="784860" cy="7848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1"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5" name="Group 44">
                <a:extLst>
                  <a:ext uri="{FF2B5EF4-FFF2-40B4-BE49-F238E27FC236}">
                    <a16:creationId xmlns:a16="http://schemas.microsoft.com/office/drawing/2014/main" id="{763FEB79-C830-4D26-8124-53C3AFD04E88}"/>
                  </a:ext>
                </a:extLst>
              </p:cNvPr>
              <p:cNvGrpSpPr>
                <a:grpSpLocks noChangeAspect="1"/>
              </p:cNvGrpSpPr>
              <p:nvPr/>
            </p:nvGrpSpPr>
            <p:grpSpPr bwMode="auto">
              <a:xfrm>
                <a:off x="821214" y="5438079"/>
                <a:ext cx="315913" cy="417513"/>
                <a:chOff x="4171" y="796"/>
                <a:chExt cx="199" cy="263"/>
              </a:xfrm>
              <a:solidFill>
                <a:schemeClr val="bg1"/>
              </a:solidFill>
            </p:grpSpPr>
            <p:sp>
              <p:nvSpPr>
                <p:cNvPr id="86" name="Freeform 45">
                  <a:extLst>
                    <a:ext uri="{FF2B5EF4-FFF2-40B4-BE49-F238E27FC236}">
                      <a16:creationId xmlns:a16="http://schemas.microsoft.com/office/drawing/2014/main" id="{5D721AE0-9798-4FDE-B226-47974A493EDB}"/>
                    </a:ext>
                  </a:extLst>
                </p:cNvPr>
                <p:cNvSpPr>
                  <a:spLocks noEditPoints="1"/>
                </p:cNvSpPr>
                <p:nvPr/>
              </p:nvSpPr>
              <p:spPr bwMode="auto">
                <a:xfrm>
                  <a:off x="4171" y="796"/>
                  <a:ext cx="199" cy="116"/>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87" name="Freeform 46">
                  <a:extLst>
                    <a:ext uri="{FF2B5EF4-FFF2-40B4-BE49-F238E27FC236}">
                      <a16:creationId xmlns:a16="http://schemas.microsoft.com/office/drawing/2014/main" id="{BE13813F-7BC6-46FD-9A0F-6F1948C24B4A}"/>
                    </a:ext>
                  </a:extLst>
                </p:cNvPr>
                <p:cNvSpPr>
                  <a:spLocks noEditPoints="1"/>
                </p:cNvSpPr>
                <p:nvPr/>
              </p:nvSpPr>
              <p:spPr bwMode="auto">
                <a:xfrm>
                  <a:off x="4171" y="912"/>
                  <a:ext cx="199" cy="147"/>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88" name="Freeform 47">
                  <a:extLst>
                    <a:ext uri="{FF2B5EF4-FFF2-40B4-BE49-F238E27FC236}">
                      <a16:creationId xmlns:a16="http://schemas.microsoft.com/office/drawing/2014/main" id="{DEB8E3E8-6D0D-4004-BAE3-833F20324F25}"/>
                    </a:ext>
                  </a:extLst>
                </p:cNvPr>
                <p:cNvSpPr>
                  <a:spLocks/>
                </p:cNvSpPr>
                <p:nvPr/>
              </p:nvSpPr>
              <p:spPr bwMode="auto">
                <a:xfrm>
                  <a:off x="4253" y="973"/>
                  <a:ext cx="33" cy="33"/>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grpSp>
        </p:grpSp>
      </p:grpSp>
      <p:sp>
        <p:nvSpPr>
          <p:cNvPr id="79" name="Rectangle: Rounded Corners 2">
            <a:extLst>
              <a:ext uri="{FF2B5EF4-FFF2-40B4-BE49-F238E27FC236}">
                <a16:creationId xmlns:a16="http://schemas.microsoft.com/office/drawing/2014/main" id="{0379D6FD-557B-43D6-AC1A-A03A3CF5E925}"/>
              </a:ext>
            </a:extLst>
          </p:cNvPr>
          <p:cNvSpPr/>
          <p:nvPr/>
        </p:nvSpPr>
        <p:spPr bwMode="auto">
          <a:xfrm>
            <a:off x="9061800" y="1363244"/>
            <a:ext cx="2543460" cy="1120464"/>
          </a:xfrm>
          <a:prstGeom prst="roundRect">
            <a:avLst>
              <a:gd name="adj" fmla="val 0"/>
            </a:avLst>
          </a:prstGeom>
          <a:solidFill>
            <a:schemeClr val="bg1"/>
          </a:solidFill>
          <a:ln w="19050">
            <a:solidFill>
              <a:schemeClr val="tx1"/>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
                <a:srgbClr val="0078D4"/>
              </a:buClr>
              <a:buSzPct val="100000"/>
              <a:buFontTx/>
              <a:buNone/>
              <a:tabLst/>
              <a:defRPr/>
            </a:pPr>
            <a:r>
              <a:rPr kumimoji="0" lang="en-US" b="0" i="0" u="none" strike="noStrike" kern="1200" cap="none" normalizeH="0" noProof="0">
                <a:ln>
                  <a:noFill/>
                </a:ln>
                <a:gradFill>
                  <a:gsLst>
                    <a:gs pos="5417">
                      <a:schemeClr val="tx1">
                        <a:lumMod val="65000"/>
                        <a:lumOff val="35000"/>
                      </a:schemeClr>
                    </a:gs>
                    <a:gs pos="100000">
                      <a:schemeClr val="tx1">
                        <a:lumMod val="65000"/>
                        <a:lumOff val="35000"/>
                      </a:schemeClr>
                    </a:gs>
                  </a:gsLst>
                  <a:lin ang="5400000" scaled="0"/>
                </a:gradFill>
                <a:effectLst/>
                <a:uLnTx/>
                <a:uFillTx/>
                <a:latin typeface="Segoe UI"/>
                <a:ea typeface="+mn-ea"/>
                <a:cs typeface="+mn-cs"/>
              </a:rPr>
              <a:t>Data governance </a:t>
            </a:r>
          </a:p>
          <a:p>
            <a:pPr marL="0" marR="0" lvl="0" indent="0" algn="ctr" defTabSz="914367" rtl="0" eaLnBrk="1" fontAlgn="auto" latinLnBrk="0" hangingPunct="1">
              <a:lnSpc>
                <a:spcPct val="100000"/>
              </a:lnSpc>
              <a:spcBef>
                <a:spcPts val="0"/>
              </a:spcBef>
              <a:spcAft>
                <a:spcPts val="0"/>
              </a:spcAft>
              <a:buClr>
                <a:srgbClr val="0078D4"/>
              </a:buClr>
              <a:buSzPct val="100000"/>
              <a:buFontTx/>
              <a:buNone/>
              <a:tabLst/>
              <a:defRPr/>
            </a:pPr>
            <a:r>
              <a:rPr kumimoji="0" lang="en-US" b="0" i="0" u="none" strike="noStrike" kern="1200" cap="none" normalizeH="0" noProof="0">
                <a:ln>
                  <a:noFill/>
                </a:ln>
                <a:gradFill>
                  <a:gsLst>
                    <a:gs pos="5417">
                      <a:schemeClr val="tx1">
                        <a:lumMod val="65000"/>
                        <a:lumOff val="35000"/>
                      </a:schemeClr>
                    </a:gs>
                    <a:gs pos="100000">
                      <a:schemeClr val="tx1">
                        <a:lumMod val="65000"/>
                        <a:lumOff val="35000"/>
                      </a:schemeClr>
                    </a:gs>
                  </a:gsLst>
                  <a:lin ang="5400000" scaled="0"/>
                </a:gradFill>
                <a:effectLst/>
                <a:uLnTx/>
                <a:uFillTx/>
                <a:latin typeface="Segoe UI"/>
                <a:ea typeface="+mn-ea"/>
                <a:cs typeface="+mn-cs"/>
              </a:rPr>
              <a:t>&amp; protection</a:t>
            </a:r>
          </a:p>
        </p:txBody>
      </p:sp>
    </p:spTree>
    <p:extLst>
      <p:ext uri="{BB962C8B-B14F-4D97-AF65-F5344CB8AC3E}">
        <p14:creationId xmlns:p14="http://schemas.microsoft.com/office/powerpoint/2010/main" val="46928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D1718C6-EFB1-47B4-8259-3AA089E5C9DE}"/>
              </a:ext>
            </a:extLst>
          </p:cNvPr>
          <p:cNvSpPr/>
          <p:nvPr/>
        </p:nvSpPr>
        <p:spPr bwMode="auto">
          <a:xfrm>
            <a:off x="5364051" y="1612947"/>
            <a:ext cx="6827949" cy="4234400"/>
          </a:xfrm>
          <a:custGeom>
            <a:avLst/>
            <a:gdLst>
              <a:gd name="connsiteX0" fmla="*/ 82063 w 5532799"/>
              <a:gd name="connsiteY0" fmla="*/ 0 h 4234400"/>
              <a:gd name="connsiteX1" fmla="*/ 5532799 w 5532799"/>
              <a:gd name="connsiteY1" fmla="*/ 0 h 4234400"/>
              <a:gd name="connsiteX2" fmla="*/ 5532799 w 5532799"/>
              <a:gd name="connsiteY2" fmla="*/ 4234400 h 4234400"/>
              <a:gd name="connsiteX3" fmla="*/ 82063 w 5532799"/>
              <a:gd name="connsiteY3" fmla="*/ 4234400 h 4234400"/>
              <a:gd name="connsiteX4" fmla="*/ 0 w 5532799"/>
              <a:gd name="connsiteY4" fmla="*/ 4152337 h 4234400"/>
              <a:gd name="connsiteX5" fmla="*/ 0 w 5532799"/>
              <a:gd name="connsiteY5" fmla="*/ 82063 h 4234400"/>
              <a:gd name="connsiteX6" fmla="*/ 82063 w 5532799"/>
              <a:gd name="connsiteY6" fmla="*/ 0 h 423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32799" h="4234400">
                <a:moveTo>
                  <a:pt x="82063" y="0"/>
                </a:moveTo>
                <a:lnTo>
                  <a:pt x="5532799" y="0"/>
                </a:lnTo>
                <a:lnTo>
                  <a:pt x="5532799" y="4234400"/>
                </a:lnTo>
                <a:lnTo>
                  <a:pt x="82063" y="4234400"/>
                </a:lnTo>
                <a:cubicBezTo>
                  <a:pt x="36741" y="4234400"/>
                  <a:pt x="0" y="4197659"/>
                  <a:pt x="0" y="4152337"/>
                </a:cubicBezTo>
                <a:lnTo>
                  <a:pt x="0" y="82063"/>
                </a:lnTo>
                <a:cubicBezTo>
                  <a:pt x="0" y="36741"/>
                  <a:pt x="36741" y="0"/>
                  <a:pt x="8206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a:xfrm>
            <a:off x="588263" y="494087"/>
            <a:ext cx="11018520" cy="553998"/>
          </a:xfrm>
        </p:spPr>
        <p:txBody>
          <a:bodyPr/>
          <a:lstStyle/>
          <a:p>
            <a:r>
              <a:rPr lang="en-US"/>
              <a:t>Coming next – impact analysis cross workspaces</a:t>
            </a:r>
          </a:p>
        </p:txBody>
      </p:sp>
      <p:sp>
        <p:nvSpPr>
          <p:cNvPr id="3" name="TextBox 2">
            <a:extLst>
              <a:ext uri="{FF2B5EF4-FFF2-40B4-BE49-F238E27FC236}">
                <a16:creationId xmlns:a16="http://schemas.microsoft.com/office/drawing/2014/main" id="{A0C3FB50-3363-4158-9DA5-A9950E9BBB5B}"/>
              </a:ext>
            </a:extLst>
          </p:cNvPr>
          <p:cNvSpPr txBox="1"/>
          <p:nvPr/>
        </p:nvSpPr>
        <p:spPr>
          <a:xfrm>
            <a:off x="9983126" y="-900035"/>
            <a:ext cx="2059806" cy="615553"/>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Add 2 more images on click</a:t>
            </a:r>
          </a:p>
        </p:txBody>
      </p:sp>
      <p:sp>
        <p:nvSpPr>
          <p:cNvPr id="9" name="Text Placeholder 2">
            <a:extLst>
              <a:ext uri="{FF2B5EF4-FFF2-40B4-BE49-F238E27FC236}">
                <a16:creationId xmlns:a16="http://schemas.microsoft.com/office/drawing/2014/main" id="{AA0FB55E-3D94-42D5-A5C7-72E1A474B870}"/>
              </a:ext>
            </a:extLst>
          </p:cNvPr>
          <p:cNvSpPr txBox="1">
            <a:spLocks/>
          </p:cNvSpPr>
          <p:nvPr/>
        </p:nvSpPr>
        <p:spPr>
          <a:xfrm>
            <a:off x="585217" y="1612946"/>
            <a:ext cx="4302315" cy="2431435"/>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77">
              <a:spcBef>
                <a:spcPts val="0"/>
              </a:spcBef>
              <a:spcAft>
                <a:spcPts val="1200"/>
              </a:spcAft>
              <a:buNone/>
              <a:defRPr/>
            </a:pPr>
            <a:r>
              <a:rPr lang="en-US" sz="2400">
                <a:cs typeface="Segoe UI"/>
              </a:rPr>
              <a:t>Get a cross workspaces view of your data to understand dependencies and analyze impact</a:t>
            </a:r>
          </a:p>
          <a:p>
            <a:pPr marL="0" indent="0" defTabSz="914377">
              <a:spcBef>
                <a:spcPts val="0"/>
              </a:spcBef>
              <a:spcAft>
                <a:spcPts val="1200"/>
              </a:spcAft>
              <a:buNone/>
              <a:defRPr/>
            </a:pPr>
            <a:endParaRPr lang="en-US" sz="2400">
              <a:cs typeface="Segoe UI"/>
            </a:endParaRPr>
          </a:p>
          <a:p>
            <a:pPr marL="0" indent="0" defTabSz="914377">
              <a:spcBef>
                <a:spcPts val="0"/>
              </a:spcBef>
              <a:spcAft>
                <a:spcPts val="1200"/>
              </a:spcAft>
              <a:buNone/>
              <a:defRPr/>
            </a:pPr>
            <a:endParaRPr lang="en-US" sz="1800">
              <a:cs typeface="Segoe UI"/>
            </a:endParaRPr>
          </a:p>
        </p:txBody>
      </p:sp>
      <p:pic>
        <p:nvPicPr>
          <p:cNvPr id="2" name="impact analysis prototype">
            <a:hlinkClick r:id="" action="ppaction://media"/>
            <a:extLst>
              <a:ext uri="{FF2B5EF4-FFF2-40B4-BE49-F238E27FC236}">
                <a16:creationId xmlns:a16="http://schemas.microsoft.com/office/drawing/2014/main" id="{3A1E8FA8-BD6D-4447-AB5E-3223724A10C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43808" y="1888468"/>
            <a:ext cx="6548192" cy="3683358"/>
          </a:xfrm>
          <a:prstGeom prst="rect">
            <a:avLst/>
          </a:prstGeom>
        </p:spPr>
      </p:pic>
    </p:spTree>
    <p:extLst>
      <p:ext uri="{BB962C8B-B14F-4D97-AF65-F5344CB8AC3E}">
        <p14:creationId xmlns:p14="http://schemas.microsoft.com/office/powerpoint/2010/main" val="41158677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5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94087"/>
            <a:ext cx="11018520" cy="553998"/>
          </a:xfrm>
        </p:spPr>
        <p:txBody>
          <a:bodyPr/>
          <a:lstStyle/>
          <a:p>
            <a:r>
              <a:rPr lang="en-US"/>
              <a:t>Coming Soon: Admin Usage Metrics for Power BI</a:t>
            </a:r>
          </a:p>
        </p:txBody>
      </p:sp>
      <p:sp>
        <p:nvSpPr>
          <p:cNvPr id="2" name="AutoShape 2" descr="Image result for power bi sentinel">
            <a:extLst>
              <a:ext uri="{FF2B5EF4-FFF2-40B4-BE49-F238E27FC236}">
                <a16:creationId xmlns:a16="http://schemas.microsoft.com/office/drawing/2014/main" id="{0DE865C5-C309-46CC-AD31-182B3530918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Content Placeholder 2">
            <a:extLst>
              <a:ext uri="{FF2B5EF4-FFF2-40B4-BE49-F238E27FC236}">
                <a16:creationId xmlns:a16="http://schemas.microsoft.com/office/drawing/2014/main" id="{13F10AA5-D501-424A-B984-079867DF1E77}"/>
              </a:ext>
            </a:extLst>
          </p:cNvPr>
          <p:cNvSpPr txBox="1">
            <a:spLocks/>
          </p:cNvSpPr>
          <p:nvPr/>
        </p:nvSpPr>
        <p:spPr>
          <a:xfrm>
            <a:off x="525605" y="1772079"/>
            <a:ext cx="2874995" cy="2649902"/>
          </a:xfrm>
          <a:prstGeom prst="rect">
            <a:avLst/>
          </a:prstGeom>
        </p:spPr>
        <p:txBody>
          <a:bodyPr tIns="0" anchor="t">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8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a:rPr>
              <a:t>Usage for core artifacts</a:t>
            </a:r>
            <a: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a:rPr>
              <a:t>: </a:t>
            </a:r>
          </a:p>
          <a:p>
            <a:pPr marL="228600" marR="0" lvl="0" indent="-228600" algn="l" defTabSz="932742" rtl="0" eaLnBrk="1" fontAlgn="auto" latinLnBrk="0" hangingPunct="1">
              <a:lnSpc>
                <a:spcPct val="100000"/>
              </a:lnSpc>
              <a:spcBef>
                <a:spcPts val="0"/>
              </a:spcBef>
              <a:spcAft>
                <a:spcPts val="1200"/>
              </a:spcAft>
              <a:buClrTx/>
              <a:buSzPct val="90000"/>
              <a:buFont typeface="Wingdings" panose="05000000000000000000" pitchFamily="2" charset="2"/>
              <a:buChar char=""/>
              <a:tabLst/>
              <a:defRPr/>
            </a:pPr>
            <a: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a:rPr>
              <a:t>Dashboards, reports, </a:t>
            </a:r>
            <a:b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a:rPr>
            </a:br>
            <a: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a:rPr>
              <a:t>datasets, workspaces</a:t>
            </a:r>
          </a:p>
          <a:p>
            <a:pPr marL="228600" marR="0" lvl="0" indent="-228600" algn="l" defTabSz="932742" rtl="0" eaLnBrk="1" fontAlgn="auto" latinLnBrk="0" hangingPunct="1">
              <a:lnSpc>
                <a:spcPct val="100000"/>
              </a:lnSpc>
              <a:spcBef>
                <a:spcPts val="0"/>
              </a:spcBef>
              <a:spcAft>
                <a:spcPts val="1200"/>
              </a:spcAft>
              <a:buClrTx/>
              <a:buSzPct val="90000"/>
              <a:buFont typeface="Wingdings" panose="05000000000000000000" pitchFamily="2" charset="2"/>
              <a:buChar char=""/>
              <a:tabLst/>
              <a:defRPr/>
            </a:pPr>
            <a: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a:rPr>
              <a:t>Information </a:t>
            </a:r>
            <a:b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a:rPr>
            </a:br>
            <a: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a:rPr>
              <a:t>protection coverage</a:t>
            </a:r>
          </a:p>
          <a:p>
            <a:pPr marL="228600" marR="0" lvl="0" indent="-228600" algn="l" defTabSz="932742" rtl="0" eaLnBrk="1" fontAlgn="auto" latinLnBrk="0" hangingPunct="1">
              <a:lnSpc>
                <a:spcPct val="100000"/>
              </a:lnSpc>
              <a:spcBef>
                <a:spcPts val="0"/>
              </a:spcBef>
              <a:spcAft>
                <a:spcPts val="1200"/>
              </a:spcAft>
              <a:buClrTx/>
              <a:buSzPct val="90000"/>
              <a:buFont typeface="Wingdings" panose="05000000000000000000" pitchFamily="2" charset="2"/>
              <a:buChar char=""/>
              <a:tabLst/>
              <a:defRPr/>
            </a:pPr>
            <a: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a:rPr>
              <a:t>Custom visual usage</a:t>
            </a:r>
          </a:p>
          <a:p>
            <a:pPr marL="228600" marR="0" lvl="0" indent="-228600" algn="l" defTabSz="932742" rtl="0" eaLnBrk="1" fontAlgn="auto" latinLnBrk="0" hangingPunct="1">
              <a:lnSpc>
                <a:spcPct val="100000"/>
              </a:lnSpc>
              <a:spcBef>
                <a:spcPts val="0"/>
              </a:spcBef>
              <a:spcAft>
                <a:spcPts val="1200"/>
              </a:spcAft>
              <a:buClrTx/>
              <a:buSzPct val="90000"/>
              <a:buFont typeface="Wingdings" panose="05000000000000000000" pitchFamily="2" charset="2"/>
              <a:buChar char=""/>
              <a:tabLst/>
              <a:defRPr/>
            </a:pPr>
            <a: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a:rPr>
              <a:t>Data exportable to Excel</a:t>
            </a:r>
          </a:p>
        </p:txBody>
      </p:sp>
      <p:pic>
        <p:nvPicPr>
          <p:cNvPr id="6" name="Picture 5">
            <a:extLst>
              <a:ext uri="{FF2B5EF4-FFF2-40B4-BE49-F238E27FC236}">
                <a16:creationId xmlns:a16="http://schemas.microsoft.com/office/drawing/2014/main" id="{BBFDBD22-57F3-4F91-B444-40E8FA769129}"/>
              </a:ext>
            </a:extLst>
          </p:cNvPr>
          <p:cNvPicPr>
            <a:picLocks noChangeAspect="1"/>
          </p:cNvPicPr>
          <p:nvPr/>
        </p:nvPicPr>
        <p:blipFill rotWithShape="1">
          <a:blip r:embed="rId3"/>
          <a:srcRect r="6012"/>
          <a:stretch/>
        </p:blipFill>
        <p:spPr>
          <a:xfrm>
            <a:off x="3505936" y="1772079"/>
            <a:ext cx="8686064" cy="5085922"/>
          </a:xfrm>
          <a:prstGeom prst="rect">
            <a:avLst/>
          </a:prstGeom>
        </p:spPr>
      </p:pic>
    </p:spTree>
    <p:extLst>
      <p:ext uri="{BB962C8B-B14F-4D97-AF65-F5344CB8AC3E}">
        <p14:creationId xmlns:p14="http://schemas.microsoft.com/office/powerpoint/2010/main" val="345041236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ight Brace 2">
            <a:extLst>
              <a:ext uri="{FF2B5EF4-FFF2-40B4-BE49-F238E27FC236}">
                <a16:creationId xmlns:a16="http://schemas.microsoft.com/office/drawing/2014/main" id="{981AD308-0B37-4CFD-860A-5DE19ACBDA68}"/>
              </a:ext>
            </a:extLst>
          </p:cNvPr>
          <p:cNvSpPr/>
          <p:nvPr/>
        </p:nvSpPr>
        <p:spPr>
          <a:xfrm>
            <a:off x="7919713" y="1410322"/>
            <a:ext cx="488408" cy="4645607"/>
          </a:xfrm>
          <a:prstGeom prst="rightBrace">
            <a:avLst>
              <a:gd name="adj1" fmla="val 8333"/>
              <a:gd name="adj2" fmla="val 50588"/>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Arrow: Down 3">
            <a:extLst>
              <a:ext uri="{FF2B5EF4-FFF2-40B4-BE49-F238E27FC236}">
                <a16:creationId xmlns:a16="http://schemas.microsoft.com/office/drawing/2014/main" id="{31CB01E0-64DD-4D61-A12E-DB3FA0463F70}"/>
              </a:ext>
            </a:extLst>
          </p:cNvPr>
          <p:cNvSpPr/>
          <p:nvPr/>
        </p:nvSpPr>
        <p:spPr bwMode="auto">
          <a:xfrm>
            <a:off x="3704492" y="2512552"/>
            <a:ext cx="379045" cy="567926"/>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Arrow: Down 19">
            <a:extLst>
              <a:ext uri="{FF2B5EF4-FFF2-40B4-BE49-F238E27FC236}">
                <a16:creationId xmlns:a16="http://schemas.microsoft.com/office/drawing/2014/main" id="{2BE8ED99-0E32-4868-B381-CB2B663B5BCC}"/>
              </a:ext>
            </a:extLst>
          </p:cNvPr>
          <p:cNvSpPr/>
          <p:nvPr/>
        </p:nvSpPr>
        <p:spPr bwMode="auto">
          <a:xfrm>
            <a:off x="3704492" y="4370116"/>
            <a:ext cx="379045" cy="567926"/>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8">
            <a:extLst>
              <a:ext uri="{FF2B5EF4-FFF2-40B4-BE49-F238E27FC236}">
                <a16:creationId xmlns:a16="http://schemas.microsoft.com/office/drawing/2014/main" id="{F756FE9B-C7F2-4AF5-BF70-CEE0F887333E}"/>
              </a:ext>
            </a:extLst>
          </p:cNvPr>
          <p:cNvSpPr>
            <a:spLocks noGrp="1"/>
          </p:cNvSpPr>
          <p:nvPr>
            <p:ph type="title"/>
          </p:nvPr>
        </p:nvSpPr>
        <p:spPr>
          <a:xfrm>
            <a:off x="588263" y="457200"/>
            <a:ext cx="11018520" cy="553998"/>
          </a:xfrm>
        </p:spPr>
        <p:txBody>
          <a:bodyPr/>
          <a:lstStyle/>
          <a:p>
            <a:r>
              <a:rPr lang="en-US"/>
              <a:t>Power BI helps protect your data</a:t>
            </a:r>
          </a:p>
        </p:txBody>
      </p:sp>
      <p:grpSp>
        <p:nvGrpSpPr>
          <p:cNvPr id="48" name="Group 47">
            <a:extLst>
              <a:ext uri="{FF2B5EF4-FFF2-40B4-BE49-F238E27FC236}">
                <a16:creationId xmlns:a16="http://schemas.microsoft.com/office/drawing/2014/main" id="{CE0A911E-CF84-4D3B-B94D-1FEA3DEB8748}"/>
              </a:ext>
            </a:extLst>
          </p:cNvPr>
          <p:cNvGrpSpPr/>
          <p:nvPr/>
        </p:nvGrpSpPr>
        <p:grpSpPr>
          <a:xfrm>
            <a:off x="538226" y="1383370"/>
            <a:ext cx="6343220" cy="1076503"/>
            <a:chOff x="538226" y="1377394"/>
            <a:chExt cx="6343220" cy="1076503"/>
          </a:xfrm>
        </p:grpSpPr>
        <p:sp>
          <p:nvSpPr>
            <p:cNvPr id="7" name="Rectangle: Rounded Corners 4">
              <a:extLst>
                <a:ext uri="{FF2B5EF4-FFF2-40B4-BE49-F238E27FC236}">
                  <a16:creationId xmlns:a16="http://schemas.microsoft.com/office/drawing/2014/main" id="{B2C8BD9B-6B09-4C94-B5F1-971DAE16C18C}"/>
                </a:ext>
              </a:extLst>
            </p:cNvPr>
            <p:cNvSpPr txBox="1"/>
            <p:nvPr/>
          </p:nvSpPr>
          <p:spPr>
            <a:xfrm>
              <a:off x="588263" y="1377394"/>
              <a:ext cx="6293183" cy="1076503"/>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2000" b="1" kern="1200">
                  <a:gradFill>
                    <a:gsLst>
                      <a:gs pos="83000">
                        <a:schemeClr val="tx1"/>
                      </a:gs>
                      <a:gs pos="100000">
                        <a:schemeClr val="tx1"/>
                      </a:gs>
                    </a:gsLst>
                    <a:lin ang="5400000" scaled="1"/>
                  </a:gradFill>
                </a:rPr>
                <a:t>    Protect data within Power BI</a:t>
              </a:r>
            </a:p>
            <a:p>
              <a:pPr marL="0" lvl="1" algn="l" defTabSz="666750">
                <a:spcBef>
                  <a:spcPct val="0"/>
                </a:spcBef>
                <a:spcAft>
                  <a:spcPts val="600"/>
                </a:spcAft>
                <a:buClr>
                  <a:schemeClr val="tx1"/>
                </a:buClr>
                <a:buSzPct val="90000"/>
              </a:pPr>
              <a:r>
                <a:rPr lang="en-US" sz="1600" kern="1200">
                  <a:gradFill>
                    <a:gsLst>
                      <a:gs pos="83000">
                        <a:schemeClr val="tx1"/>
                      </a:gs>
                      <a:gs pos="100000">
                        <a:schemeClr val="tx1"/>
                      </a:gs>
                    </a:gsLst>
                    <a:lin ang="5400000" scaled="1"/>
                  </a:gradFill>
                </a:rPr>
                <a:t>Access permissions, row-level security, </a:t>
              </a:r>
              <a:r>
                <a:rPr lang="en-US" sz="1600" i="0" kern="1200">
                  <a:gradFill>
                    <a:gsLst>
                      <a:gs pos="83000">
                        <a:schemeClr val="tx1"/>
                      </a:gs>
                      <a:gs pos="100000">
                        <a:schemeClr val="tx1"/>
                      </a:gs>
                    </a:gsLst>
                    <a:lin ang="5400000" scaled="1"/>
                  </a:gradFill>
                </a:rPr>
                <a:t>encrypted data </a:t>
              </a:r>
              <a:r>
                <a:rPr lang="en-US" sz="1600">
                  <a:gradFill>
                    <a:gsLst>
                      <a:gs pos="83000">
                        <a:schemeClr val="tx1"/>
                      </a:gs>
                      <a:gs pos="100000">
                        <a:schemeClr val="tx1"/>
                      </a:gs>
                    </a:gsLst>
                    <a:lin ang="5400000" scaled="1"/>
                  </a:gradFill>
                </a:rPr>
                <a:t>at </a:t>
              </a:r>
              <a:r>
                <a:rPr lang="en-US" sz="1600" i="0" kern="1200">
                  <a:gradFill>
                    <a:gsLst>
                      <a:gs pos="83000">
                        <a:schemeClr val="tx1"/>
                      </a:gs>
                      <a:gs pos="100000">
                        <a:schemeClr val="tx1"/>
                      </a:gs>
                    </a:gsLst>
                    <a:lin ang="5400000" scaled="1"/>
                  </a:gradFill>
                </a:rPr>
                <a:t>rest</a:t>
              </a:r>
              <a:endParaRPr lang="en-US" sz="1600" kern="1200">
                <a:gradFill>
                  <a:gsLst>
                    <a:gs pos="83000">
                      <a:schemeClr val="tx1"/>
                    </a:gs>
                    <a:gs pos="100000">
                      <a:schemeClr val="tx1"/>
                    </a:gs>
                  </a:gsLst>
                  <a:lin ang="5400000" scaled="1"/>
                </a:gradFill>
              </a:endParaRPr>
            </a:p>
            <a:p>
              <a:pPr marL="0" lvl="1" algn="l" defTabSz="666750">
                <a:spcBef>
                  <a:spcPct val="0"/>
                </a:spcBef>
                <a:spcAft>
                  <a:spcPts val="600"/>
                </a:spcAft>
                <a:buClr>
                  <a:schemeClr val="tx1"/>
                </a:buClr>
                <a:buSzPct val="90000"/>
              </a:pPr>
              <a:r>
                <a:rPr lang="en-US" sz="1600" i="1" kern="1200">
                  <a:gradFill>
                    <a:gsLst>
                      <a:gs pos="83000">
                        <a:schemeClr val="accent1"/>
                      </a:gs>
                      <a:gs pos="100000">
                        <a:schemeClr val="accent1"/>
                      </a:gs>
                    </a:gsLst>
                    <a:lin ang="5400000" scaled="1"/>
                  </a:gradFill>
                </a:rPr>
                <a:t>New</a:t>
              </a:r>
              <a:r>
                <a:rPr lang="en-US" sz="1600" i="1" kern="1200">
                  <a:gradFill>
                    <a:gsLst>
                      <a:gs pos="83000">
                        <a:schemeClr val="tx1"/>
                      </a:gs>
                      <a:gs pos="100000">
                        <a:schemeClr val="tx1"/>
                      </a:gs>
                    </a:gsLst>
                    <a:lin ang="5400000" scaled="1"/>
                  </a:gradFill>
                </a:rPr>
                <a:t> – Bring your own encryption key</a:t>
              </a:r>
              <a:endParaRPr lang="en-US" sz="1600" kern="1200">
                <a:gradFill>
                  <a:gsLst>
                    <a:gs pos="83000">
                      <a:schemeClr val="tx1"/>
                    </a:gs>
                    <a:gs pos="100000">
                      <a:schemeClr val="tx1"/>
                    </a:gs>
                  </a:gsLst>
                  <a:lin ang="5400000" scaled="1"/>
                </a:gradFill>
              </a:endParaRPr>
            </a:p>
          </p:txBody>
        </p:sp>
        <p:sp>
          <p:nvSpPr>
            <p:cNvPr id="22" name="Shield_EA18">
              <a:extLst>
                <a:ext uri="{FF2B5EF4-FFF2-40B4-BE49-F238E27FC236}">
                  <a16:creationId xmlns:a16="http://schemas.microsoft.com/office/drawing/2014/main" id="{AF6935C2-6C57-4CD7-B71F-EB12F2B70DE4}"/>
                </a:ext>
              </a:extLst>
            </p:cNvPr>
            <p:cNvSpPr>
              <a:spLocks noChangeAspect="1"/>
            </p:cNvSpPr>
            <p:nvPr/>
          </p:nvSpPr>
          <p:spPr bwMode="auto">
            <a:xfrm>
              <a:off x="538226" y="1408267"/>
              <a:ext cx="311088" cy="331205"/>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1"/>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gradFill>
                  <a:gsLst>
                    <a:gs pos="0">
                      <a:srgbClr val="505050"/>
                    </a:gs>
                    <a:gs pos="100000">
                      <a:srgbClr val="505050"/>
                    </a:gs>
                  </a:gsLst>
                </a:gradFill>
                <a:effectLst/>
                <a:uLnTx/>
                <a:uFillTx/>
              </a:endParaRPr>
            </a:p>
          </p:txBody>
        </p:sp>
      </p:grpSp>
      <p:grpSp>
        <p:nvGrpSpPr>
          <p:cNvPr id="49" name="Group 48">
            <a:extLst>
              <a:ext uri="{FF2B5EF4-FFF2-40B4-BE49-F238E27FC236}">
                <a16:creationId xmlns:a16="http://schemas.microsoft.com/office/drawing/2014/main" id="{1560505E-A80F-4866-ABFB-D9262265BD94}"/>
              </a:ext>
            </a:extLst>
          </p:cNvPr>
          <p:cNvGrpSpPr/>
          <p:nvPr/>
        </p:nvGrpSpPr>
        <p:grpSpPr>
          <a:xfrm>
            <a:off x="538163" y="3082310"/>
            <a:ext cx="6343283" cy="1213493"/>
            <a:chOff x="538163" y="3082310"/>
            <a:chExt cx="6343283" cy="1213493"/>
          </a:xfrm>
        </p:grpSpPr>
        <p:sp>
          <p:nvSpPr>
            <p:cNvPr id="13" name="Rectangle: Rounded Corners 4">
              <a:extLst>
                <a:ext uri="{FF2B5EF4-FFF2-40B4-BE49-F238E27FC236}">
                  <a16:creationId xmlns:a16="http://schemas.microsoft.com/office/drawing/2014/main" id="{9D94DD5D-D79A-4E48-8B13-5484E5CE4009}"/>
                </a:ext>
              </a:extLst>
            </p:cNvPr>
            <p:cNvSpPr txBox="1"/>
            <p:nvPr/>
          </p:nvSpPr>
          <p:spPr>
            <a:xfrm>
              <a:off x="588263" y="3170449"/>
              <a:ext cx="6293183" cy="1125354"/>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lvl="0" defTabSz="844550">
                <a:lnSpc>
                  <a:spcPct val="90000"/>
                </a:lnSpc>
                <a:spcBef>
                  <a:spcPct val="0"/>
                </a:spcBef>
                <a:spcAft>
                  <a:spcPct val="35000"/>
                </a:spcAft>
              </a:pPr>
              <a:r>
                <a:rPr lang="en-US" sz="2000" b="1">
                  <a:gradFill>
                    <a:gsLst>
                      <a:gs pos="83000">
                        <a:schemeClr val="accent1"/>
                      </a:gs>
                      <a:gs pos="100000">
                        <a:schemeClr val="accent1"/>
                      </a:gs>
                    </a:gsLst>
                    <a:lin ang="5400000" scaled="1"/>
                  </a:gradFill>
                </a:rPr>
                <a:t>    New</a:t>
              </a:r>
              <a:r>
                <a:rPr lang="en-US" sz="2000" b="1">
                  <a:gradFill>
                    <a:gsLst>
                      <a:gs pos="83000">
                        <a:schemeClr val="tx1"/>
                      </a:gs>
                      <a:gs pos="100000">
                        <a:schemeClr val="tx1"/>
                      </a:gs>
                    </a:gsLst>
                    <a:lin ang="5400000" scaled="1"/>
                  </a:gradFill>
                </a:rPr>
                <a:t> – Monitor &amp; protect user activity on sensitive data in real time</a:t>
              </a:r>
            </a:p>
            <a:p>
              <a:pPr marL="0" lvl="1" defTabSz="666750">
                <a:spcBef>
                  <a:spcPct val="0"/>
                </a:spcBef>
                <a:spcAft>
                  <a:spcPts val="600"/>
                </a:spcAft>
              </a:pPr>
              <a:r>
                <a:rPr lang="en-US" sz="1600" i="1">
                  <a:gradFill>
                    <a:gsLst>
                      <a:gs pos="83000">
                        <a:schemeClr val="tx1"/>
                      </a:gs>
                      <a:gs pos="100000">
                        <a:schemeClr val="tx1"/>
                      </a:gs>
                    </a:gsLst>
                    <a:lin ang="5400000" scaled="1"/>
                  </a:gradFill>
                </a:rPr>
                <a:t>New at Ignite - </a:t>
              </a:r>
              <a:r>
                <a:rPr lang="en-US" sz="1600">
                  <a:gradFill>
                    <a:gsLst>
                      <a:gs pos="83000">
                        <a:schemeClr val="tx1"/>
                      </a:gs>
                      <a:gs pos="100000">
                        <a:schemeClr val="tx1"/>
                      </a:gs>
                    </a:gsLst>
                    <a:lin ang="5400000" scaled="1"/>
                  </a:gradFill>
                </a:rPr>
                <a:t>Real time session monitoring and risk remediation leveraging Microsoft’s cloud app security</a:t>
              </a:r>
            </a:p>
          </p:txBody>
        </p:sp>
        <p:grpSp>
          <p:nvGrpSpPr>
            <p:cNvPr id="32" name="Group 31">
              <a:extLst>
                <a:ext uri="{FF2B5EF4-FFF2-40B4-BE49-F238E27FC236}">
                  <a16:creationId xmlns:a16="http://schemas.microsoft.com/office/drawing/2014/main" id="{4FDC46CA-E4AC-47D7-8722-6A6B09DBDB4E}"/>
                </a:ext>
              </a:extLst>
            </p:cNvPr>
            <p:cNvGrpSpPr/>
            <p:nvPr/>
          </p:nvGrpSpPr>
          <p:grpSpPr>
            <a:xfrm>
              <a:off x="538163" y="3082310"/>
              <a:ext cx="346075" cy="325438"/>
              <a:chOff x="538163" y="3062288"/>
              <a:chExt cx="346075" cy="325438"/>
            </a:xfrm>
          </p:grpSpPr>
          <p:sp>
            <p:nvSpPr>
              <p:cNvPr id="25" name="Freeform 5">
                <a:extLst>
                  <a:ext uri="{FF2B5EF4-FFF2-40B4-BE49-F238E27FC236}">
                    <a16:creationId xmlns:a16="http://schemas.microsoft.com/office/drawing/2014/main" id="{AA7E39A3-972A-4CD7-A09C-DC3F60D9743E}"/>
                  </a:ext>
                </a:extLst>
              </p:cNvPr>
              <p:cNvSpPr>
                <a:spLocks/>
              </p:cNvSpPr>
              <p:nvPr/>
            </p:nvSpPr>
            <p:spPr bwMode="auto">
              <a:xfrm>
                <a:off x="714375" y="3136900"/>
                <a:ext cx="150813" cy="74613"/>
              </a:xfrm>
              <a:custGeom>
                <a:avLst/>
                <a:gdLst>
                  <a:gd name="T0" fmla="*/ 77 w 153"/>
                  <a:gd name="T1" fmla="*/ 0 h 76"/>
                  <a:gd name="T2" fmla="*/ 77 w 153"/>
                  <a:gd name="T3" fmla="*/ 0 h 76"/>
                  <a:gd name="T4" fmla="*/ 0 w 153"/>
                  <a:gd name="T5" fmla="*/ 38 h 76"/>
                  <a:gd name="T6" fmla="*/ 77 w 153"/>
                  <a:gd name="T7" fmla="*/ 76 h 76"/>
                  <a:gd name="T8" fmla="*/ 153 w 153"/>
                  <a:gd name="T9" fmla="*/ 38 h 76"/>
                  <a:gd name="T10" fmla="*/ 77 w 153"/>
                  <a:gd name="T11" fmla="*/ 0 h 76"/>
                </a:gdLst>
                <a:ahLst/>
                <a:cxnLst>
                  <a:cxn ang="0">
                    <a:pos x="T0" y="T1"/>
                  </a:cxn>
                  <a:cxn ang="0">
                    <a:pos x="T2" y="T3"/>
                  </a:cxn>
                  <a:cxn ang="0">
                    <a:pos x="T4" y="T5"/>
                  </a:cxn>
                  <a:cxn ang="0">
                    <a:pos x="T6" y="T7"/>
                  </a:cxn>
                  <a:cxn ang="0">
                    <a:pos x="T8" y="T9"/>
                  </a:cxn>
                  <a:cxn ang="0">
                    <a:pos x="T10" y="T11"/>
                  </a:cxn>
                </a:cxnLst>
                <a:rect l="0" t="0" r="r" b="b"/>
                <a:pathLst>
                  <a:path w="153" h="76">
                    <a:moveTo>
                      <a:pt x="77" y="0"/>
                    </a:moveTo>
                    <a:lnTo>
                      <a:pt x="77" y="0"/>
                    </a:lnTo>
                    <a:lnTo>
                      <a:pt x="0" y="38"/>
                    </a:lnTo>
                    <a:lnTo>
                      <a:pt x="77" y="76"/>
                    </a:lnTo>
                    <a:lnTo>
                      <a:pt x="153" y="38"/>
                    </a:lnTo>
                    <a:lnTo>
                      <a:pt x="77"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7BFC7C3-B363-4933-BA2E-AA5F265E749A}"/>
                  </a:ext>
                </a:extLst>
              </p:cNvPr>
              <p:cNvSpPr>
                <a:spLocks/>
              </p:cNvSpPr>
              <p:nvPr/>
            </p:nvSpPr>
            <p:spPr bwMode="auto">
              <a:xfrm>
                <a:off x="714375" y="3233738"/>
                <a:ext cx="79375" cy="153988"/>
              </a:xfrm>
              <a:custGeom>
                <a:avLst/>
                <a:gdLst>
                  <a:gd name="T0" fmla="*/ 80 w 80"/>
                  <a:gd name="T1" fmla="*/ 0 h 157"/>
                  <a:gd name="T2" fmla="*/ 80 w 80"/>
                  <a:gd name="T3" fmla="*/ 0 h 157"/>
                  <a:gd name="T4" fmla="*/ 0 w 80"/>
                  <a:gd name="T5" fmla="*/ 40 h 157"/>
                  <a:gd name="T6" fmla="*/ 0 w 80"/>
                  <a:gd name="T7" fmla="*/ 157 h 157"/>
                  <a:gd name="T8" fmla="*/ 80 w 80"/>
                  <a:gd name="T9" fmla="*/ 117 h 157"/>
                  <a:gd name="T10" fmla="*/ 80 w 80"/>
                  <a:gd name="T11" fmla="*/ 0 h 157"/>
                </a:gdLst>
                <a:ahLst/>
                <a:cxnLst>
                  <a:cxn ang="0">
                    <a:pos x="T0" y="T1"/>
                  </a:cxn>
                  <a:cxn ang="0">
                    <a:pos x="T2" y="T3"/>
                  </a:cxn>
                  <a:cxn ang="0">
                    <a:pos x="T4" y="T5"/>
                  </a:cxn>
                  <a:cxn ang="0">
                    <a:pos x="T6" y="T7"/>
                  </a:cxn>
                  <a:cxn ang="0">
                    <a:pos x="T8" y="T9"/>
                  </a:cxn>
                  <a:cxn ang="0">
                    <a:pos x="T10" y="T11"/>
                  </a:cxn>
                </a:cxnLst>
                <a:rect l="0" t="0" r="r" b="b"/>
                <a:pathLst>
                  <a:path w="80" h="157">
                    <a:moveTo>
                      <a:pt x="80" y="0"/>
                    </a:moveTo>
                    <a:lnTo>
                      <a:pt x="80" y="0"/>
                    </a:lnTo>
                    <a:lnTo>
                      <a:pt x="0" y="40"/>
                    </a:lnTo>
                    <a:lnTo>
                      <a:pt x="0" y="157"/>
                    </a:lnTo>
                    <a:lnTo>
                      <a:pt x="80" y="117"/>
                    </a:lnTo>
                    <a:lnTo>
                      <a:pt x="8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67955B00-A98E-4244-9153-16FFEA3C5A22}"/>
                  </a:ext>
                </a:extLst>
              </p:cNvPr>
              <p:cNvSpPr>
                <a:spLocks/>
              </p:cNvSpPr>
              <p:nvPr/>
            </p:nvSpPr>
            <p:spPr bwMode="auto">
              <a:xfrm>
                <a:off x="609600" y="3233738"/>
                <a:ext cx="77788" cy="153988"/>
              </a:xfrm>
              <a:custGeom>
                <a:avLst/>
                <a:gdLst>
                  <a:gd name="T0" fmla="*/ 80 w 80"/>
                  <a:gd name="T1" fmla="*/ 40 h 157"/>
                  <a:gd name="T2" fmla="*/ 80 w 80"/>
                  <a:gd name="T3" fmla="*/ 40 h 157"/>
                  <a:gd name="T4" fmla="*/ 0 w 80"/>
                  <a:gd name="T5" fmla="*/ 0 h 157"/>
                  <a:gd name="T6" fmla="*/ 0 w 80"/>
                  <a:gd name="T7" fmla="*/ 117 h 157"/>
                  <a:gd name="T8" fmla="*/ 80 w 80"/>
                  <a:gd name="T9" fmla="*/ 157 h 157"/>
                  <a:gd name="T10" fmla="*/ 80 w 80"/>
                  <a:gd name="T11" fmla="*/ 40 h 157"/>
                </a:gdLst>
                <a:ahLst/>
                <a:cxnLst>
                  <a:cxn ang="0">
                    <a:pos x="T0" y="T1"/>
                  </a:cxn>
                  <a:cxn ang="0">
                    <a:pos x="T2" y="T3"/>
                  </a:cxn>
                  <a:cxn ang="0">
                    <a:pos x="T4" y="T5"/>
                  </a:cxn>
                  <a:cxn ang="0">
                    <a:pos x="T6" y="T7"/>
                  </a:cxn>
                  <a:cxn ang="0">
                    <a:pos x="T8" y="T9"/>
                  </a:cxn>
                  <a:cxn ang="0">
                    <a:pos x="T10" y="T11"/>
                  </a:cxn>
                </a:cxnLst>
                <a:rect l="0" t="0" r="r" b="b"/>
                <a:pathLst>
                  <a:path w="80" h="157">
                    <a:moveTo>
                      <a:pt x="80" y="40"/>
                    </a:moveTo>
                    <a:lnTo>
                      <a:pt x="80" y="40"/>
                    </a:lnTo>
                    <a:lnTo>
                      <a:pt x="0" y="0"/>
                    </a:lnTo>
                    <a:lnTo>
                      <a:pt x="0" y="117"/>
                    </a:lnTo>
                    <a:lnTo>
                      <a:pt x="80" y="157"/>
                    </a:lnTo>
                    <a:lnTo>
                      <a:pt x="80" y="4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8F55103A-DF05-4B05-A839-9AD8E3E10E29}"/>
                  </a:ext>
                </a:extLst>
              </p:cNvPr>
              <p:cNvSpPr>
                <a:spLocks/>
              </p:cNvSpPr>
              <p:nvPr/>
            </p:nvSpPr>
            <p:spPr bwMode="auto">
              <a:xfrm>
                <a:off x="538163" y="3136900"/>
                <a:ext cx="152400" cy="74613"/>
              </a:xfrm>
              <a:custGeom>
                <a:avLst/>
                <a:gdLst>
                  <a:gd name="T0" fmla="*/ 0 w 154"/>
                  <a:gd name="T1" fmla="*/ 38 h 76"/>
                  <a:gd name="T2" fmla="*/ 0 w 154"/>
                  <a:gd name="T3" fmla="*/ 38 h 76"/>
                  <a:gd name="T4" fmla="*/ 77 w 154"/>
                  <a:gd name="T5" fmla="*/ 76 h 76"/>
                  <a:gd name="T6" fmla="*/ 154 w 154"/>
                  <a:gd name="T7" fmla="*/ 38 h 76"/>
                  <a:gd name="T8" fmla="*/ 77 w 154"/>
                  <a:gd name="T9" fmla="*/ 0 h 76"/>
                  <a:gd name="T10" fmla="*/ 0 w 154"/>
                  <a:gd name="T11" fmla="*/ 38 h 76"/>
                </a:gdLst>
                <a:ahLst/>
                <a:cxnLst>
                  <a:cxn ang="0">
                    <a:pos x="T0" y="T1"/>
                  </a:cxn>
                  <a:cxn ang="0">
                    <a:pos x="T2" y="T3"/>
                  </a:cxn>
                  <a:cxn ang="0">
                    <a:pos x="T4" y="T5"/>
                  </a:cxn>
                  <a:cxn ang="0">
                    <a:pos x="T6" y="T7"/>
                  </a:cxn>
                  <a:cxn ang="0">
                    <a:pos x="T8" y="T9"/>
                  </a:cxn>
                  <a:cxn ang="0">
                    <a:pos x="T10" y="T11"/>
                  </a:cxn>
                </a:cxnLst>
                <a:rect l="0" t="0" r="r" b="b"/>
                <a:pathLst>
                  <a:path w="154" h="76">
                    <a:moveTo>
                      <a:pt x="0" y="38"/>
                    </a:moveTo>
                    <a:lnTo>
                      <a:pt x="0" y="38"/>
                    </a:lnTo>
                    <a:lnTo>
                      <a:pt x="77" y="76"/>
                    </a:lnTo>
                    <a:lnTo>
                      <a:pt x="154" y="38"/>
                    </a:lnTo>
                    <a:lnTo>
                      <a:pt x="77" y="0"/>
                    </a:lnTo>
                    <a:lnTo>
                      <a:pt x="0" y="38"/>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47CC2776-D135-4581-BFFE-D04032E95887}"/>
                  </a:ext>
                </a:extLst>
              </p:cNvPr>
              <p:cNvSpPr>
                <a:spLocks/>
              </p:cNvSpPr>
              <p:nvPr/>
            </p:nvSpPr>
            <p:spPr bwMode="auto">
              <a:xfrm>
                <a:off x="715963" y="3062288"/>
                <a:ext cx="61913" cy="60325"/>
              </a:xfrm>
              <a:custGeom>
                <a:avLst/>
                <a:gdLst>
                  <a:gd name="T0" fmla="*/ 48 w 62"/>
                  <a:gd name="T1" fmla="*/ 25 h 61"/>
                  <a:gd name="T2" fmla="*/ 48 w 62"/>
                  <a:gd name="T3" fmla="*/ 25 h 61"/>
                  <a:gd name="T4" fmla="*/ 41 w 62"/>
                  <a:gd name="T5" fmla="*/ 21 h 61"/>
                  <a:gd name="T6" fmla="*/ 37 w 62"/>
                  <a:gd name="T7" fmla="*/ 14 h 61"/>
                  <a:gd name="T8" fmla="*/ 35 w 62"/>
                  <a:gd name="T9" fmla="*/ 3 h 61"/>
                  <a:gd name="T10" fmla="*/ 31 w 62"/>
                  <a:gd name="T11" fmla="*/ 0 h 61"/>
                  <a:gd name="T12" fmla="*/ 28 w 62"/>
                  <a:gd name="T13" fmla="*/ 3 h 61"/>
                  <a:gd name="T14" fmla="*/ 25 w 62"/>
                  <a:gd name="T15" fmla="*/ 14 h 61"/>
                  <a:gd name="T16" fmla="*/ 21 w 62"/>
                  <a:gd name="T17" fmla="*/ 21 h 61"/>
                  <a:gd name="T18" fmla="*/ 14 w 62"/>
                  <a:gd name="T19" fmla="*/ 25 h 61"/>
                  <a:gd name="T20" fmla="*/ 3 w 62"/>
                  <a:gd name="T21" fmla="*/ 27 h 61"/>
                  <a:gd name="T22" fmla="*/ 0 w 62"/>
                  <a:gd name="T23" fmla="*/ 31 h 61"/>
                  <a:gd name="T24" fmla="*/ 3 w 62"/>
                  <a:gd name="T25" fmla="*/ 34 h 61"/>
                  <a:gd name="T26" fmla="*/ 14 w 62"/>
                  <a:gd name="T27" fmla="*/ 37 h 61"/>
                  <a:gd name="T28" fmla="*/ 21 w 62"/>
                  <a:gd name="T29" fmla="*/ 41 h 61"/>
                  <a:gd name="T30" fmla="*/ 25 w 62"/>
                  <a:gd name="T31" fmla="*/ 48 h 61"/>
                  <a:gd name="T32" fmla="*/ 28 w 62"/>
                  <a:gd name="T33" fmla="*/ 58 h 61"/>
                  <a:gd name="T34" fmla="*/ 31 w 62"/>
                  <a:gd name="T35" fmla="*/ 61 h 61"/>
                  <a:gd name="T36" fmla="*/ 35 w 62"/>
                  <a:gd name="T37" fmla="*/ 58 h 61"/>
                  <a:gd name="T38" fmla="*/ 37 w 62"/>
                  <a:gd name="T39" fmla="*/ 48 h 61"/>
                  <a:gd name="T40" fmla="*/ 41 w 62"/>
                  <a:gd name="T41" fmla="*/ 41 h 61"/>
                  <a:gd name="T42" fmla="*/ 48 w 62"/>
                  <a:gd name="T43" fmla="*/ 37 h 61"/>
                  <a:gd name="T44" fmla="*/ 59 w 62"/>
                  <a:gd name="T45" fmla="*/ 34 h 61"/>
                  <a:gd name="T46" fmla="*/ 62 w 62"/>
                  <a:gd name="T47" fmla="*/ 31 h 61"/>
                  <a:gd name="T48" fmla="*/ 59 w 62"/>
                  <a:gd name="T49" fmla="*/ 27 h 61"/>
                  <a:gd name="T50" fmla="*/ 48 w 62"/>
                  <a:gd name="T51" fmla="*/ 2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1">
                    <a:moveTo>
                      <a:pt x="48" y="25"/>
                    </a:moveTo>
                    <a:lnTo>
                      <a:pt x="48" y="25"/>
                    </a:lnTo>
                    <a:cubicBezTo>
                      <a:pt x="45" y="24"/>
                      <a:pt x="43" y="22"/>
                      <a:pt x="41" y="21"/>
                    </a:cubicBezTo>
                    <a:cubicBezTo>
                      <a:pt x="40" y="19"/>
                      <a:pt x="38" y="17"/>
                      <a:pt x="37" y="14"/>
                    </a:cubicBezTo>
                    <a:cubicBezTo>
                      <a:pt x="36" y="11"/>
                      <a:pt x="35" y="8"/>
                      <a:pt x="35" y="3"/>
                    </a:cubicBezTo>
                    <a:cubicBezTo>
                      <a:pt x="34" y="1"/>
                      <a:pt x="33" y="0"/>
                      <a:pt x="31" y="0"/>
                    </a:cubicBezTo>
                    <a:cubicBezTo>
                      <a:pt x="29" y="0"/>
                      <a:pt x="28" y="1"/>
                      <a:pt x="28" y="3"/>
                    </a:cubicBezTo>
                    <a:cubicBezTo>
                      <a:pt x="27" y="8"/>
                      <a:pt x="26" y="11"/>
                      <a:pt x="25" y="14"/>
                    </a:cubicBezTo>
                    <a:cubicBezTo>
                      <a:pt x="24" y="17"/>
                      <a:pt x="23" y="19"/>
                      <a:pt x="21" y="21"/>
                    </a:cubicBezTo>
                    <a:cubicBezTo>
                      <a:pt x="19" y="22"/>
                      <a:pt x="17" y="24"/>
                      <a:pt x="14" y="25"/>
                    </a:cubicBezTo>
                    <a:cubicBezTo>
                      <a:pt x="12" y="26"/>
                      <a:pt x="8" y="26"/>
                      <a:pt x="3" y="27"/>
                    </a:cubicBezTo>
                    <a:cubicBezTo>
                      <a:pt x="1" y="28"/>
                      <a:pt x="0" y="29"/>
                      <a:pt x="0" y="31"/>
                    </a:cubicBezTo>
                    <a:cubicBezTo>
                      <a:pt x="0" y="33"/>
                      <a:pt x="1" y="34"/>
                      <a:pt x="3" y="34"/>
                    </a:cubicBezTo>
                    <a:cubicBezTo>
                      <a:pt x="8" y="35"/>
                      <a:pt x="12" y="36"/>
                      <a:pt x="14" y="37"/>
                    </a:cubicBezTo>
                    <a:cubicBezTo>
                      <a:pt x="17" y="38"/>
                      <a:pt x="19" y="39"/>
                      <a:pt x="21" y="41"/>
                    </a:cubicBezTo>
                    <a:cubicBezTo>
                      <a:pt x="23" y="43"/>
                      <a:pt x="24" y="45"/>
                      <a:pt x="25" y="48"/>
                    </a:cubicBezTo>
                    <a:cubicBezTo>
                      <a:pt x="26" y="50"/>
                      <a:pt x="27" y="54"/>
                      <a:pt x="28" y="58"/>
                    </a:cubicBezTo>
                    <a:cubicBezTo>
                      <a:pt x="28" y="60"/>
                      <a:pt x="29" y="61"/>
                      <a:pt x="31" y="61"/>
                    </a:cubicBezTo>
                    <a:cubicBezTo>
                      <a:pt x="33" y="61"/>
                      <a:pt x="34" y="60"/>
                      <a:pt x="35" y="58"/>
                    </a:cubicBezTo>
                    <a:cubicBezTo>
                      <a:pt x="35" y="54"/>
                      <a:pt x="36" y="50"/>
                      <a:pt x="37" y="48"/>
                    </a:cubicBezTo>
                    <a:cubicBezTo>
                      <a:pt x="38" y="45"/>
                      <a:pt x="40" y="43"/>
                      <a:pt x="41" y="41"/>
                    </a:cubicBezTo>
                    <a:cubicBezTo>
                      <a:pt x="43" y="39"/>
                      <a:pt x="45" y="38"/>
                      <a:pt x="48" y="37"/>
                    </a:cubicBezTo>
                    <a:cubicBezTo>
                      <a:pt x="51" y="36"/>
                      <a:pt x="54" y="35"/>
                      <a:pt x="59" y="34"/>
                    </a:cubicBezTo>
                    <a:cubicBezTo>
                      <a:pt x="61" y="34"/>
                      <a:pt x="62" y="33"/>
                      <a:pt x="62" y="31"/>
                    </a:cubicBezTo>
                    <a:cubicBezTo>
                      <a:pt x="62" y="29"/>
                      <a:pt x="61" y="28"/>
                      <a:pt x="59" y="27"/>
                    </a:cubicBezTo>
                    <a:cubicBezTo>
                      <a:pt x="54" y="26"/>
                      <a:pt x="51" y="26"/>
                      <a:pt x="48" y="25"/>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0D1B3B4C-52D0-4964-B158-1123E3676CF8}"/>
                  </a:ext>
                </a:extLst>
              </p:cNvPr>
              <p:cNvSpPr>
                <a:spLocks/>
              </p:cNvSpPr>
              <p:nvPr/>
            </p:nvSpPr>
            <p:spPr bwMode="auto">
              <a:xfrm>
                <a:off x="671513" y="3195638"/>
                <a:ext cx="61913" cy="60325"/>
              </a:xfrm>
              <a:custGeom>
                <a:avLst/>
                <a:gdLst>
                  <a:gd name="T0" fmla="*/ 25 w 62"/>
                  <a:gd name="T1" fmla="*/ 47 h 61"/>
                  <a:gd name="T2" fmla="*/ 25 w 62"/>
                  <a:gd name="T3" fmla="*/ 47 h 61"/>
                  <a:gd name="T4" fmla="*/ 28 w 62"/>
                  <a:gd name="T5" fmla="*/ 58 h 61"/>
                  <a:gd name="T6" fmla="*/ 31 w 62"/>
                  <a:gd name="T7" fmla="*/ 61 h 61"/>
                  <a:gd name="T8" fmla="*/ 34 w 62"/>
                  <a:gd name="T9" fmla="*/ 58 h 61"/>
                  <a:gd name="T10" fmla="*/ 37 w 62"/>
                  <a:gd name="T11" fmla="*/ 47 h 61"/>
                  <a:gd name="T12" fmla="*/ 41 w 62"/>
                  <a:gd name="T13" fmla="*/ 40 h 61"/>
                  <a:gd name="T14" fmla="*/ 48 w 62"/>
                  <a:gd name="T15" fmla="*/ 37 h 61"/>
                  <a:gd name="T16" fmla="*/ 59 w 62"/>
                  <a:gd name="T17" fmla="*/ 34 h 61"/>
                  <a:gd name="T18" fmla="*/ 62 w 62"/>
                  <a:gd name="T19" fmla="*/ 30 h 61"/>
                  <a:gd name="T20" fmla="*/ 59 w 62"/>
                  <a:gd name="T21" fmla="*/ 27 h 61"/>
                  <a:gd name="T22" fmla="*/ 48 w 62"/>
                  <a:gd name="T23" fmla="*/ 24 h 61"/>
                  <a:gd name="T24" fmla="*/ 41 w 62"/>
                  <a:gd name="T25" fmla="*/ 20 h 61"/>
                  <a:gd name="T26" fmla="*/ 37 w 62"/>
                  <a:gd name="T27" fmla="*/ 14 h 61"/>
                  <a:gd name="T28" fmla="*/ 34 w 62"/>
                  <a:gd name="T29" fmla="*/ 3 h 61"/>
                  <a:gd name="T30" fmla="*/ 31 w 62"/>
                  <a:gd name="T31" fmla="*/ 0 h 61"/>
                  <a:gd name="T32" fmla="*/ 28 w 62"/>
                  <a:gd name="T33" fmla="*/ 3 h 61"/>
                  <a:gd name="T34" fmla="*/ 25 w 62"/>
                  <a:gd name="T35" fmla="*/ 14 h 61"/>
                  <a:gd name="T36" fmla="*/ 21 w 62"/>
                  <a:gd name="T37" fmla="*/ 20 h 61"/>
                  <a:gd name="T38" fmla="*/ 14 w 62"/>
                  <a:gd name="T39" fmla="*/ 24 h 61"/>
                  <a:gd name="T40" fmla="*/ 3 w 62"/>
                  <a:gd name="T41" fmla="*/ 27 h 61"/>
                  <a:gd name="T42" fmla="*/ 0 w 62"/>
                  <a:gd name="T43" fmla="*/ 30 h 61"/>
                  <a:gd name="T44" fmla="*/ 3 w 62"/>
                  <a:gd name="T45" fmla="*/ 34 h 61"/>
                  <a:gd name="T46" fmla="*/ 14 w 62"/>
                  <a:gd name="T47" fmla="*/ 37 h 61"/>
                  <a:gd name="T48" fmla="*/ 21 w 62"/>
                  <a:gd name="T49" fmla="*/ 40 h 61"/>
                  <a:gd name="T50" fmla="*/ 25 w 62"/>
                  <a:gd name="T51" fmla="*/ 4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1">
                    <a:moveTo>
                      <a:pt x="25" y="47"/>
                    </a:moveTo>
                    <a:lnTo>
                      <a:pt x="25" y="47"/>
                    </a:lnTo>
                    <a:cubicBezTo>
                      <a:pt x="26" y="50"/>
                      <a:pt x="27" y="54"/>
                      <a:pt x="28" y="58"/>
                    </a:cubicBezTo>
                    <a:cubicBezTo>
                      <a:pt x="28" y="60"/>
                      <a:pt x="29" y="61"/>
                      <a:pt x="31" y="61"/>
                    </a:cubicBezTo>
                    <a:cubicBezTo>
                      <a:pt x="33" y="61"/>
                      <a:pt x="34" y="60"/>
                      <a:pt x="34" y="58"/>
                    </a:cubicBezTo>
                    <a:cubicBezTo>
                      <a:pt x="35" y="54"/>
                      <a:pt x="36" y="50"/>
                      <a:pt x="37" y="47"/>
                    </a:cubicBezTo>
                    <a:cubicBezTo>
                      <a:pt x="38" y="44"/>
                      <a:pt x="39" y="42"/>
                      <a:pt x="41" y="40"/>
                    </a:cubicBezTo>
                    <a:cubicBezTo>
                      <a:pt x="43" y="39"/>
                      <a:pt x="45" y="38"/>
                      <a:pt x="48" y="37"/>
                    </a:cubicBezTo>
                    <a:cubicBezTo>
                      <a:pt x="50" y="36"/>
                      <a:pt x="54" y="35"/>
                      <a:pt x="59" y="34"/>
                    </a:cubicBezTo>
                    <a:cubicBezTo>
                      <a:pt x="61" y="33"/>
                      <a:pt x="62" y="32"/>
                      <a:pt x="62" y="30"/>
                    </a:cubicBezTo>
                    <a:cubicBezTo>
                      <a:pt x="62" y="29"/>
                      <a:pt x="61" y="28"/>
                      <a:pt x="59" y="27"/>
                    </a:cubicBezTo>
                    <a:cubicBezTo>
                      <a:pt x="54" y="26"/>
                      <a:pt x="50" y="25"/>
                      <a:pt x="48" y="24"/>
                    </a:cubicBezTo>
                    <a:cubicBezTo>
                      <a:pt x="45" y="23"/>
                      <a:pt x="43" y="22"/>
                      <a:pt x="41" y="20"/>
                    </a:cubicBezTo>
                    <a:cubicBezTo>
                      <a:pt x="39" y="19"/>
                      <a:pt x="38" y="16"/>
                      <a:pt x="37" y="14"/>
                    </a:cubicBezTo>
                    <a:cubicBezTo>
                      <a:pt x="36" y="11"/>
                      <a:pt x="35" y="7"/>
                      <a:pt x="34" y="3"/>
                    </a:cubicBezTo>
                    <a:cubicBezTo>
                      <a:pt x="34" y="1"/>
                      <a:pt x="33" y="0"/>
                      <a:pt x="31" y="0"/>
                    </a:cubicBezTo>
                    <a:cubicBezTo>
                      <a:pt x="29" y="0"/>
                      <a:pt x="28" y="1"/>
                      <a:pt x="28" y="3"/>
                    </a:cubicBezTo>
                    <a:cubicBezTo>
                      <a:pt x="27" y="7"/>
                      <a:pt x="26" y="11"/>
                      <a:pt x="25" y="14"/>
                    </a:cubicBezTo>
                    <a:cubicBezTo>
                      <a:pt x="24" y="16"/>
                      <a:pt x="22" y="19"/>
                      <a:pt x="21" y="20"/>
                    </a:cubicBezTo>
                    <a:cubicBezTo>
                      <a:pt x="19" y="22"/>
                      <a:pt x="17" y="23"/>
                      <a:pt x="14" y="24"/>
                    </a:cubicBezTo>
                    <a:cubicBezTo>
                      <a:pt x="11" y="25"/>
                      <a:pt x="8" y="26"/>
                      <a:pt x="3" y="27"/>
                    </a:cubicBezTo>
                    <a:cubicBezTo>
                      <a:pt x="1" y="28"/>
                      <a:pt x="0" y="29"/>
                      <a:pt x="0" y="30"/>
                    </a:cubicBezTo>
                    <a:cubicBezTo>
                      <a:pt x="0" y="32"/>
                      <a:pt x="1" y="33"/>
                      <a:pt x="3" y="34"/>
                    </a:cubicBezTo>
                    <a:cubicBezTo>
                      <a:pt x="8" y="35"/>
                      <a:pt x="11" y="36"/>
                      <a:pt x="14" y="37"/>
                    </a:cubicBezTo>
                    <a:cubicBezTo>
                      <a:pt x="17" y="38"/>
                      <a:pt x="19" y="39"/>
                      <a:pt x="21" y="40"/>
                    </a:cubicBezTo>
                    <a:cubicBezTo>
                      <a:pt x="22" y="42"/>
                      <a:pt x="24" y="44"/>
                      <a:pt x="25" y="4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871D0E6F-E807-4911-803F-8752B93F2FF6}"/>
                  </a:ext>
                </a:extLst>
              </p:cNvPr>
              <p:cNvSpPr>
                <a:spLocks/>
              </p:cNvSpPr>
              <p:nvPr/>
            </p:nvSpPr>
            <p:spPr bwMode="auto">
              <a:xfrm>
                <a:off x="825500" y="3221038"/>
                <a:ext cx="58738" cy="60325"/>
              </a:xfrm>
              <a:custGeom>
                <a:avLst/>
                <a:gdLst>
                  <a:gd name="T0" fmla="*/ 3 w 61"/>
                  <a:gd name="T1" fmla="*/ 34 h 62"/>
                  <a:gd name="T2" fmla="*/ 3 w 61"/>
                  <a:gd name="T3" fmla="*/ 34 h 62"/>
                  <a:gd name="T4" fmla="*/ 14 w 61"/>
                  <a:gd name="T5" fmla="*/ 37 h 62"/>
                  <a:gd name="T6" fmla="*/ 21 w 61"/>
                  <a:gd name="T7" fmla="*/ 41 h 62"/>
                  <a:gd name="T8" fmla="*/ 25 w 61"/>
                  <a:gd name="T9" fmla="*/ 48 h 62"/>
                  <a:gd name="T10" fmla="*/ 27 w 61"/>
                  <a:gd name="T11" fmla="*/ 59 h 62"/>
                  <a:gd name="T12" fmla="*/ 31 w 61"/>
                  <a:gd name="T13" fmla="*/ 62 h 62"/>
                  <a:gd name="T14" fmla="*/ 34 w 61"/>
                  <a:gd name="T15" fmla="*/ 59 h 62"/>
                  <a:gd name="T16" fmla="*/ 37 w 61"/>
                  <a:gd name="T17" fmla="*/ 48 h 62"/>
                  <a:gd name="T18" fmla="*/ 41 w 61"/>
                  <a:gd name="T19" fmla="*/ 41 h 62"/>
                  <a:gd name="T20" fmla="*/ 48 w 61"/>
                  <a:gd name="T21" fmla="*/ 37 h 62"/>
                  <a:gd name="T22" fmla="*/ 59 w 61"/>
                  <a:gd name="T23" fmla="*/ 34 h 62"/>
                  <a:gd name="T24" fmla="*/ 61 w 61"/>
                  <a:gd name="T25" fmla="*/ 31 h 62"/>
                  <a:gd name="T26" fmla="*/ 59 w 61"/>
                  <a:gd name="T27" fmla="*/ 28 h 62"/>
                  <a:gd name="T28" fmla="*/ 48 w 61"/>
                  <a:gd name="T29" fmla="*/ 25 h 62"/>
                  <a:gd name="T30" fmla="*/ 41 w 61"/>
                  <a:gd name="T31" fmla="*/ 21 h 62"/>
                  <a:gd name="T32" fmla="*/ 37 w 61"/>
                  <a:gd name="T33" fmla="*/ 14 h 62"/>
                  <a:gd name="T34" fmla="*/ 34 w 61"/>
                  <a:gd name="T35" fmla="*/ 3 h 62"/>
                  <a:gd name="T36" fmla="*/ 31 w 61"/>
                  <a:gd name="T37" fmla="*/ 0 h 62"/>
                  <a:gd name="T38" fmla="*/ 27 w 61"/>
                  <a:gd name="T39" fmla="*/ 3 h 62"/>
                  <a:gd name="T40" fmla="*/ 25 w 61"/>
                  <a:gd name="T41" fmla="*/ 14 h 62"/>
                  <a:gd name="T42" fmla="*/ 21 w 61"/>
                  <a:gd name="T43" fmla="*/ 21 h 62"/>
                  <a:gd name="T44" fmla="*/ 14 w 61"/>
                  <a:gd name="T45" fmla="*/ 25 h 62"/>
                  <a:gd name="T46" fmla="*/ 3 w 61"/>
                  <a:gd name="T47" fmla="*/ 28 h 62"/>
                  <a:gd name="T48" fmla="*/ 0 w 61"/>
                  <a:gd name="T49" fmla="*/ 31 h 62"/>
                  <a:gd name="T50" fmla="*/ 3 w 61"/>
                  <a:gd name="T51"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62">
                    <a:moveTo>
                      <a:pt x="3" y="34"/>
                    </a:moveTo>
                    <a:lnTo>
                      <a:pt x="3" y="34"/>
                    </a:lnTo>
                    <a:cubicBezTo>
                      <a:pt x="8" y="35"/>
                      <a:pt x="11" y="36"/>
                      <a:pt x="14" y="37"/>
                    </a:cubicBezTo>
                    <a:cubicBezTo>
                      <a:pt x="17" y="38"/>
                      <a:pt x="19" y="40"/>
                      <a:pt x="21" y="41"/>
                    </a:cubicBezTo>
                    <a:cubicBezTo>
                      <a:pt x="22" y="43"/>
                      <a:pt x="24" y="45"/>
                      <a:pt x="25" y="48"/>
                    </a:cubicBezTo>
                    <a:cubicBezTo>
                      <a:pt x="26" y="51"/>
                      <a:pt x="27" y="54"/>
                      <a:pt x="27" y="59"/>
                    </a:cubicBezTo>
                    <a:cubicBezTo>
                      <a:pt x="28" y="61"/>
                      <a:pt x="29" y="62"/>
                      <a:pt x="31" y="62"/>
                    </a:cubicBezTo>
                    <a:cubicBezTo>
                      <a:pt x="32" y="62"/>
                      <a:pt x="34" y="61"/>
                      <a:pt x="34" y="59"/>
                    </a:cubicBezTo>
                    <a:cubicBezTo>
                      <a:pt x="35" y="54"/>
                      <a:pt x="36" y="51"/>
                      <a:pt x="37" y="48"/>
                    </a:cubicBezTo>
                    <a:cubicBezTo>
                      <a:pt x="38" y="45"/>
                      <a:pt x="39" y="43"/>
                      <a:pt x="41" y="41"/>
                    </a:cubicBezTo>
                    <a:cubicBezTo>
                      <a:pt x="43" y="40"/>
                      <a:pt x="45" y="38"/>
                      <a:pt x="48" y="37"/>
                    </a:cubicBezTo>
                    <a:cubicBezTo>
                      <a:pt x="50" y="36"/>
                      <a:pt x="54" y="35"/>
                      <a:pt x="59" y="34"/>
                    </a:cubicBezTo>
                    <a:cubicBezTo>
                      <a:pt x="61" y="34"/>
                      <a:pt x="61" y="33"/>
                      <a:pt x="61" y="31"/>
                    </a:cubicBezTo>
                    <a:cubicBezTo>
                      <a:pt x="61" y="29"/>
                      <a:pt x="61" y="28"/>
                      <a:pt x="59" y="28"/>
                    </a:cubicBezTo>
                    <a:cubicBezTo>
                      <a:pt x="54" y="27"/>
                      <a:pt x="50" y="26"/>
                      <a:pt x="48" y="25"/>
                    </a:cubicBezTo>
                    <a:cubicBezTo>
                      <a:pt x="45" y="24"/>
                      <a:pt x="43" y="23"/>
                      <a:pt x="41" y="21"/>
                    </a:cubicBezTo>
                    <a:cubicBezTo>
                      <a:pt x="39" y="19"/>
                      <a:pt x="38" y="17"/>
                      <a:pt x="37" y="14"/>
                    </a:cubicBezTo>
                    <a:cubicBezTo>
                      <a:pt x="36" y="12"/>
                      <a:pt x="35" y="8"/>
                      <a:pt x="34" y="3"/>
                    </a:cubicBezTo>
                    <a:cubicBezTo>
                      <a:pt x="34" y="1"/>
                      <a:pt x="32" y="0"/>
                      <a:pt x="31" y="0"/>
                    </a:cubicBezTo>
                    <a:cubicBezTo>
                      <a:pt x="29" y="0"/>
                      <a:pt x="28" y="1"/>
                      <a:pt x="27" y="3"/>
                    </a:cubicBezTo>
                    <a:cubicBezTo>
                      <a:pt x="27" y="8"/>
                      <a:pt x="26" y="12"/>
                      <a:pt x="25" y="14"/>
                    </a:cubicBezTo>
                    <a:cubicBezTo>
                      <a:pt x="24" y="17"/>
                      <a:pt x="22" y="19"/>
                      <a:pt x="21" y="21"/>
                    </a:cubicBezTo>
                    <a:cubicBezTo>
                      <a:pt x="19" y="23"/>
                      <a:pt x="17" y="24"/>
                      <a:pt x="14" y="25"/>
                    </a:cubicBezTo>
                    <a:cubicBezTo>
                      <a:pt x="11" y="26"/>
                      <a:pt x="8" y="27"/>
                      <a:pt x="3" y="28"/>
                    </a:cubicBezTo>
                    <a:cubicBezTo>
                      <a:pt x="1" y="28"/>
                      <a:pt x="0" y="29"/>
                      <a:pt x="0" y="31"/>
                    </a:cubicBezTo>
                    <a:cubicBezTo>
                      <a:pt x="0" y="33"/>
                      <a:pt x="1" y="34"/>
                      <a:pt x="3" y="34"/>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50" name="Group 49">
            <a:extLst>
              <a:ext uri="{FF2B5EF4-FFF2-40B4-BE49-F238E27FC236}">
                <a16:creationId xmlns:a16="http://schemas.microsoft.com/office/drawing/2014/main" id="{BAC5B616-E1F1-4A99-B343-B7CDD470FC08}"/>
              </a:ext>
            </a:extLst>
          </p:cNvPr>
          <p:cNvGrpSpPr/>
          <p:nvPr/>
        </p:nvGrpSpPr>
        <p:grpSpPr>
          <a:xfrm>
            <a:off x="538163" y="4939711"/>
            <a:ext cx="6343283" cy="1197997"/>
            <a:chOff x="538163" y="4939711"/>
            <a:chExt cx="6343283" cy="1197997"/>
          </a:xfrm>
        </p:grpSpPr>
        <p:sp>
          <p:nvSpPr>
            <p:cNvPr id="19" name="Rectangle: Rounded Corners 4">
              <a:extLst>
                <a:ext uri="{FF2B5EF4-FFF2-40B4-BE49-F238E27FC236}">
                  <a16:creationId xmlns:a16="http://schemas.microsoft.com/office/drawing/2014/main" id="{162D5F40-1A0C-4803-989D-FB5C0C76337C}"/>
                </a:ext>
              </a:extLst>
            </p:cNvPr>
            <p:cNvSpPr txBox="1"/>
            <p:nvPr/>
          </p:nvSpPr>
          <p:spPr>
            <a:xfrm>
              <a:off x="588263" y="5012354"/>
              <a:ext cx="6293183" cy="1125354"/>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lvl="0" defTabSz="844550">
                <a:lnSpc>
                  <a:spcPct val="90000"/>
                </a:lnSpc>
                <a:spcBef>
                  <a:spcPct val="0"/>
                </a:spcBef>
                <a:spcAft>
                  <a:spcPct val="35000"/>
                </a:spcAft>
              </a:pPr>
              <a:r>
                <a:rPr lang="en-US" sz="2000" b="1">
                  <a:gradFill>
                    <a:gsLst>
                      <a:gs pos="83000">
                        <a:schemeClr val="accent1"/>
                      </a:gs>
                      <a:gs pos="100000">
                        <a:schemeClr val="accent1"/>
                      </a:gs>
                    </a:gsLst>
                    <a:lin ang="5400000" scaled="1"/>
                  </a:gradFill>
                </a:rPr>
                <a:t>    New</a:t>
              </a:r>
              <a:r>
                <a:rPr lang="en-US" sz="2000" b="1">
                  <a:gradFill>
                    <a:gsLst>
                      <a:gs pos="83000">
                        <a:schemeClr val="tx1"/>
                      </a:gs>
                      <a:gs pos="100000">
                        <a:schemeClr val="tx1"/>
                      </a:gs>
                    </a:gsLst>
                    <a:lin ang="5400000" scaled="1"/>
                  </a:gradFill>
                </a:rPr>
                <a:t> – Protect data outside of Power BI</a:t>
              </a:r>
            </a:p>
            <a:p>
              <a:pPr marL="0" lvl="1" defTabSz="666750">
                <a:spcBef>
                  <a:spcPct val="0"/>
                </a:spcBef>
                <a:spcAft>
                  <a:spcPts val="600"/>
                </a:spcAft>
              </a:pPr>
              <a:r>
                <a:rPr lang="en-US" sz="1600" i="1">
                  <a:gradFill>
                    <a:gsLst>
                      <a:gs pos="83000">
                        <a:schemeClr val="tx1"/>
                      </a:gs>
                      <a:gs pos="100000">
                        <a:schemeClr val="tx1"/>
                      </a:gs>
                    </a:gsLst>
                    <a:lin ang="5400000" scaled="1"/>
                  </a:gradFill>
                </a:rPr>
                <a:t>New at Ignite- </a:t>
              </a:r>
              <a:r>
                <a:rPr lang="en-US" sz="1600">
                  <a:gradFill>
                    <a:gsLst>
                      <a:gs pos="83000">
                        <a:schemeClr val="tx1"/>
                      </a:gs>
                      <a:gs pos="100000">
                        <a:schemeClr val="tx1"/>
                      </a:gs>
                    </a:gsLst>
                    <a:lin ang="5400000" scaled="1"/>
                  </a:gradFill>
                </a:rPr>
                <a:t>Classify and label sensitive in Power BI leveraging the taxonomy and policies used in Office 365 apps like Excel, </a:t>
              </a:r>
              <a:br>
                <a:rPr lang="en-US" sz="1600">
                  <a:gradFill>
                    <a:gsLst>
                      <a:gs pos="83000">
                        <a:schemeClr val="tx1"/>
                      </a:gs>
                      <a:gs pos="100000">
                        <a:schemeClr val="tx1"/>
                      </a:gs>
                    </a:gsLst>
                    <a:lin ang="5400000" scaled="1"/>
                  </a:gradFill>
                </a:rPr>
              </a:br>
              <a:r>
                <a:rPr lang="en-US" sz="1600">
                  <a:gradFill>
                    <a:gsLst>
                      <a:gs pos="83000">
                        <a:schemeClr val="tx1"/>
                      </a:gs>
                      <a:gs pos="100000">
                        <a:schemeClr val="tx1"/>
                      </a:gs>
                    </a:gsLst>
                    <a:lin ang="5400000" scaled="1"/>
                  </a:gradFill>
                </a:rPr>
                <a:t>PowerPoint and Outlook </a:t>
              </a:r>
            </a:p>
          </p:txBody>
        </p:sp>
        <p:grpSp>
          <p:nvGrpSpPr>
            <p:cNvPr id="33" name="Group 32">
              <a:extLst>
                <a:ext uri="{FF2B5EF4-FFF2-40B4-BE49-F238E27FC236}">
                  <a16:creationId xmlns:a16="http://schemas.microsoft.com/office/drawing/2014/main" id="{8F4EC1E5-F33B-4332-BF2B-63058C1D4E92}"/>
                </a:ext>
              </a:extLst>
            </p:cNvPr>
            <p:cNvGrpSpPr/>
            <p:nvPr/>
          </p:nvGrpSpPr>
          <p:grpSpPr>
            <a:xfrm>
              <a:off x="538163" y="4939711"/>
              <a:ext cx="346075" cy="325438"/>
              <a:chOff x="538163" y="3062288"/>
              <a:chExt cx="346075" cy="325438"/>
            </a:xfrm>
          </p:grpSpPr>
          <p:sp>
            <p:nvSpPr>
              <p:cNvPr id="34" name="Freeform 5">
                <a:extLst>
                  <a:ext uri="{FF2B5EF4-FFF2-40B4-BE49-F238E27FC236}">
                    <a16:creationId xmlns:a16="http://schemas.microsoft.com/office/drawing/2014/main" id="{A90D2C2B-7E77-4CE2-B5E7-1783523301B8}"/>
                  </a:ext>
                </a:extLst>
              </p:cNvPr>
              <p:cNvSpPr>
                <a:spLocks/>
              </p:cNvSpPr>
              <p:nvPr/>
            </p:nvSpPr>
            <p:spPr bwMode="auto">
              <a:xfrm>
                <a:off x="714375" y="3136900"/>
                <a:ext cx="150813" cy="74613"/>
              </a:xfrm>
              <a:custGeom>
                <a:avLst/>
                <a:gdLst>
                  <a:gd name="T0" fmla="*/ 77 w 153"/>
                  <a:gd name="T1" fmla="*/ 0 h 76"/>
                  <a:gd name="T2" fmla="*/ 77 w 153"/>
                  <a:gd name="T3" fmla="*/ 0 h 76"/>
                  <a:gd name="T4" fmla="*/ 0 w 153"/>
                  <a:gd name="T5" fmla="*/ 38 h 76"/>
                  <a:gd name="T6" fmla="*/ 77 w 153"/>
                  <a:gd name="T7" fmla="*/ 76 h 76"/>
                  <a:gd name="T8" fmla="*/ 153 w 153"/>
                  <a:gd name="T9" fmla="*/ 38 h 76"/>
                  <a:gd name="T10" fmla="*/ 77 w 153"/>
                  <a:gd name="T11" fmla="*/ 0 h 76"/>
                </a:gdLst>
                <a:ahLst/>
                <a:cxnLst>
                  <a:cxn ang="0">
                    <a:pos x="T0" y="T1"/>
                  </a:cxn>
                  <a:cxn ang="0">
                    <a:pos x="T2" y="T3"/>
                  </a:cxn>
                  <a:cxn ang="0">
                    <a:pos x="T4" y="T5"/>
                  </a:cxn>
                  <a:cxn ang="0">
                    <a:pos x="T6" y="T7"/>
                  </a:cxn>
                  <a:cxn ang="0">
                    <a:pos x="T8" y="T9"/>
                  </a:cxn>
                  <a:cxn ang="0">
                    <a:pos x="T10" y="T11"/>
                  </a:cxn>
                </a:cxnLst>
                <a:rect l="0" t="0" r="r" b="b"/>
                <a:pathLst>
                  <a:path w="153" h="76">
                    <a:moveTo>
                      <a:pt x="77" y="0"/>
                    </a:moveTo>
                    <a:lnTo>
                      <a:pt x="77" y="0"/>
                    </a:lnTo>
                    <a:lnTo>
                      <a:pt x="0" y="38"/>
                    </a:lnTo>
                    <a:lnTo>
                      <a:pt x="77" y="76"/>
                    </a:lnTo>
                    <a:lnTo>
                      <a:pt x="153" y="38"/>
                    </a:lnTo>
                    <a:lnTo>
                      <a:pt x="77"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6">
                <a:extLst>
                  <a:ext uri="{FF2B5EF4-FFF2-40B4-BE49-F238E27FC236}">
                    <a16:creationId xmlns:a16="http://schemas.microsoft.com/office/drawing/2014/main" id="{8F59B0A7-251C-49F4-9435-3BC1530431FD}"/>
                  </a:ext>
                </a:extLst>
              </p:cNvPr>
              <p:cNvSpPr>
                <a:spLocks/>
              </p:cNvSpPr>
              <p:nvPr/>
            </p:nvSpPr>
            <p:spPr bwMode="auto">
              <a:xfrm>
                <a:off x="714375" y="3233738"/>
                <a:ext cx="79375" cy="153988"/>
              </a:xfrm>
              <a:custGeom>
                <a:avLst/>
                <a:gdLst>
                  <a:gd name="T0" fmla="*/ 80 w 80"/>
                  <a:gd name="T1" fmla="*/ 0 h 157"/>
                  <a:gd name="T2" fmla="*/ 80 w 80"/>
                  <a:gd name="T3" fmla="*/ 0 h 157"/>
                  <a:gd name="T4" fmla="*/ 0 w 80"/>
                  <a:gd name="T5" fmla="*/ 40 h 157"/>
                  <a:gd name="T6" fmla="*/ 0 w 80"/>
                  <a:gd name="T7" fmla="*/ 157 h 157"/>
                  <a:gd name="T8" fmla="*/ 80 w 80"/>
                  <a:gd name="T9" fmla="*/ 117 h 157"/>
                  <a:gd name="T10" fmla="*/ 80 w 80"/>
                  <a:gd name="T11" fmla="*/ 0 h 157"/>
                </a:gdLst>
                <a:ahLst/>
                <a:cxnLst>
                  <a:cxn ang="0">
                    <a:pos x="T0" y="T1"/>
                  </a:cxn>
                  <a:cxn ang="0">
                    <a:pos x="T2" y="T3"/>
                  </a:cxn>
                  <a:cxn ang="0">
                    <a:pos x="T4" y="T5"/>
                  </a:cxn>
                  <a:cxn ang="0">
                    <a:pos x="T6" y="T7"/>
                  </a:cxn>
                  <a:cxn ang="0">
                    <a:pos x="T8" y="T9"/>
                  </a:cxn>
                  <a:cxn ang="0">
                    <a:pos x="T10" y="T11"/>
                  </a:cxn>
                </a:cxnLst>
                <a:rect l="0" t="0" r="r" b="b"/>
                <a:pathLst>
                  <a:path w="80" h="157">
                    <a:moveTo>
                      <a:pt x="80" y="0"/>
                    </a:moveTo>
                    <a:lnTo>
                      <a:pt x="80" y="0"/>
                    </a:lnTo>
                    <a:lnTo>
                      <a:pt x="0" y="40"/>
                    </a:lnTo>
                    <a:lnTo>
                      <a:pt x="0" y="157"/>
                    </a:lnTo>
                    <a:lnTo>
                      <a:pt x="80" y="117"/>
                    </a:lnTo>
                    <a:lnTo>
                      <a:pt x="8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7">
                <a:extLst>
                  <a:ext uri="{FF2B5EF4-FFF2-40B4-BE49-F238E27FC236}">
                    <a16:creationId xmlns:a16="http://schemas.microsoft.com/office/drawing/2014/main" id="{BE2D6170-D110-41BF-B988-DEBE9B2D1A19}"/>
                  </a:ext>
                </a:extLst>
              </p:cNvPr>
              <p:cNvSpPr>
                <a:spLocks/>
              </p:cNvSpPr>
              <p:nvPr/>
            </p:nvSpPr>
            <p:spPr bwMode="auto">
              <a:xfrm>
                <a:off x="609600" y="3233738"/>
                <a:ext cx="77788" cy="153988"/>
              </a:xfrm>
              <a:custGeom>
                <a:avLst/>
                <a:gdLst>
                  <a:gd name="T0" fmla="*/ 80 w 80"/>
                  <a:gd name="T1" fmla="*/ 40 h 157"/>
                  <a:gd name="T2" fmla="*/ 80 w 80"/>
                  <a:gd name="T3" fmla="*/ 40 h 157"/>
                  <a:gd name="T4" fmla="*/ 0 w 80"/>
                  <a:gd name="T5" fmla="*/ 0 h 157"/>
                  <a:gd name="T6" fmla="*/ 0 w 80"/>
                  <a:gd name="T7" fmla="*/ 117 h 157"/>
                  <a:gd name="T8" fmla="*/ 80 w 80"/>
                  <a:gd name="T9" fmla="*/ 157 h 157"/>
                  <a:gd name="T10" fmla="*/ 80 w 80"/>
                  <a:gd name="T11" fmla="*/ 40 h 157"/>
                </a:gdLst>
                <a:ahLst/>
                <a:cxnLst>
                  <a:cxn ang="0">
                    <a:pos x="T0" y="T1"/>
                  </a:cxn>
                  <a:cxn ang="0">
                    <a:pos x="T2" y="T3"/>
                  </a:cxn>
                  <a:cxn ang="0">
                    <a:pos x="T4" y="T5"/>
                  </a:cxn>
                  <a:cxn ang="0">
                    <a:pos x="T6" y="T7"/>
                  </a:cxn>
                  <a:cxn ang="0">
                    <a:pos x="T8" y="T9"/>
                  </a:cxn>
                  <a:cxn ang="0">
                    <a:pos x="T10" y="T11"/>
                  </a:cxn>
                </a:cxnLst>
                <a:rect l="0" t="0" r="r" b="b"/>
                <a:pathLst>
                  <a:path w="80" h="157">
                    <a:moveTo>
                      <a:pt x="80" y="40"/>
                    </a:moveTo>
                    <a:lnTo>
                      <a:pt x="80" y="40"/>
                    </a:lnTo>
                    <a:lnTo>
                      <a:pt x="0" y="0"/>
                    </a:lnTo>
                    <a:lnTo>
                      <a:pt x="0" y="117"/>
                    </a:lnTo>
                    <a:lnTo>
                      <a:pt x="80" y="157"/>
                    </a:lnTo>
                    <a:lnTo>
                      <a:pt x="80" y="4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8">
                <a:extLst>
                  <a:ext uri="{FF2B5EF4-FFF2-40B4-BE49-F238E27FC236}">
                    <a16:creationId xmlns:a16="http://schemas.microsoft.com/office/drawing/2014/main" id="{4FC81BF1-C0D0-4DEC-B74E-9AAC4CEC1B4A}"/>
                  </a:ext>
                </a:extLst>
              </p:cNvPr>
              <p:cNvSpPr>
                <a:spLocks/>
              </p:cNvSpPr>
              <p:nvPr/>
            </p:nvSpPr>
            <p:spPr bwMode="auto">
              <a:xfrm>
                <a:off x="538163" y="3136900"/>
                <a:ext cx="152400" cy="74613"/>
              </a:xfrm>
              <a:custGeom>
                <a:avLst/>
                <a:gdLst>
                  <a:gd name="T0" fmla="*/ 0 w 154"/>
                  <a:gd name="T1" fmla="*/ 38 h 76"/>
                  <a:gd name="T2" fmla="*/ 0 w 154"/>
                  <a:gd name="T3" fmla="*/ 38 h 76"/>
                  <a:gd name="T4" fmla="*/ 77 w 154"/>
                  <a:gd name="T5" fmla="*/ 76 h 76"/>
                  <a:gd name="T6" fmla="*/ 154 w 154"/>
                  <a:gd name="T7" fmla="*/ 38 h 76"/>
                  <a:gd name="T8" fmla="*/ 77 w 154"/>
                  <a:gd name="T9" fmla="*/ 0 h 76"/>
                  <a:gd name="T10" fmla="*/ 0 w 154"/>
                  <a:gd name="T11" fmla="*/ 38 h 76"/>
                </a:gdLst>
                <a:ahLst/>
                <a:cxnLst>
                  <a:cxn ang="0">
                    <a:pos x="T0" y="T1"/>
                  </a:cxn>
                  <a:cxn ang="0">
                    <a:pos x="T2" y="T3"/>
                  </a:cxn>
                  <a:cxn ang="0">
                    <a:pos x="T4" y="T5"/>
                  </a:cxn>
                  <a:cxn ang="0">
                    <a:pos x="T6" y="T7"/>
                  </a:cxn>
                  <a:cxn ang="0">
                    <a:pos x="T8" y="T9"/>
                  </a:cxn>
                  <a:cxn ang="0">
                    <a:pos x="T10" y="T11"/>
                  </a:cxn>
                </a:cxnLst>
                <a:rect l="0" t="0" r="r" b="b"/>
                <a:pathLst>
                  <a:path w="154" h="76">
                    <a:moveTo>
                      <a:pt x="0" y="38"/>
                    </a:moveTo>
                    <a:lnTo>
                      <a:pt x="0" y="38"/>
                    </a:lnTo>
                    <a:lnTo>
                      <a:pt x="77" y="76"/>
                    </a:lnTo>
                    <a:lnTo>
                      <a:pt x="154" y="38"/>
                    </a:lnTo>
                    <a:lnTo>
                      <a:pt x="77" y="0"/>
                    </a:lnTo>
                    <a:lnTo>
                      <a:pt x="0" y="38"/>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9">
                <a:extLst>
                  <a:ext uri="{FF2B5EF4-FFF2-40B4-BE49-F238E27FC236}">
                    <a16:creationId xmlns:a16="http://schemas.microsoft.com/office/drawing/2014/main" id="{68799454-F341-4A6A-BDD7-7F2A0F5E4162}"/>
                  </a:ext>
                </a:extLst>
              </p:cNvPr>
              <p:cNvSpPr>
                <a:spLocks/>
              </p:cNvSpPr>
              <p:nvPr/>
            </p:nvSpPr>
            <p:spPr bwMode="auto">
              <a:xfrm>
                <a:off x="715963" y="3062288"/>
                <a:ext cx="61913" cy="60325"/>
              </a:xfrm>
              <a:custGeom>
                <a:avLst/>
                <a:gdLst>
                  <a:gd name="T0" fmla="*/ 48 w 62"/>
                  <a:gd name="T1" fmla="*/ 25 h 61"/>
                  <a:gd name="T2" fmla="*/ 48 w 62"/>
                  <a:gd name="T3" fmla="*/ 25 h 61"/>
                  <a:gd name="T4" fmla="*/ 41 w 62"/>
                  <a:gd name="T5" fmla="*/ 21 h 61"/>
                  <a:gd name="T6" fmla="*/ 37 w 62"/>
                  <a:gd name="T7" fmla="*/ 14 h 61"/>
                  <a:gd name="T8" fmla="*/ 35 w 62"/>
                  <a:gd name="T9" fmla="*/ 3 h 61"/>
                  <a:gd name="T10" fmla="*/ 31 w 62"/>
                  <a:gd name="T11" fmla="*/ 0 h 61"/>
                  <a:gd name="T12" fmla="*/ 28 w 62"/>
                  <a:gd name="T13" fmla="*/ 3 h 61"/>
                  <a:gd name="T14" fmla="*/ 25 w 62"/>
                  <a:gd name="T15" fmla="*/ 14 h 61"/>
                  <a:gd name="T16" fmla="*/ 21 w 62"/>
                  <a:gd name="T17" fmla="*/ 21 h 61"/>
                  <a:gd name="T18" fmla="*/ 14 w 62"/>
                  <a:gd name="T19" fmla="*/ 25 h 61"/>
                  <a:gd name="T20" fmla="*/ 3 w 62"/>
                  <a:gd name="T21" fmla="*/ 27 h 61"/>
                  <a:gd name="T22" fmla="*/ 0 w 62"/>
                  <a:gd name="T23" fmla="*/ 31 h 61"/>
                  <a:gd name="T24" fmla="*/ 3 w 62"/>
                  <a:gd name="T25" fmla="*/ 34 h 61"/>
                  <a:gd name="T26" fmla="*/ 14 w 62"/>
                  <a:gd name="T27" fmla="*/ 37 h 61"/>
                  <a:gd name="T28" fmla="*/ 21 w 62"/>
                  <a:gd name="T29" fmla="*/ 41 h 61"/>
                  <a:gd name="T30" fmla="*/ 25 w 62"/>
                  <a:gd name="T31" fmla="*/ 48 h 61"/>
                  <a:gd name="T32" fmla="*/ 28 w 62"/>
                  <a:gd name="T33" fmla="*/ 58 h 61"/>
                  <a:gd name="T34" fmla="*/ 31 w 62"/>
                  <a:gd name="T35" fmla="*/ 61 h 61"/>
                  <a:gd name="T36" fmla="*/ 35 w 62"/>
                  <a:gd name="T37" fmla="*/ 58 h 61"/>
                  <a:gd name="T38" fmla="*/ 37 w 62"/>
                  <a:gd name="T39" fmla="*/ 48 h 61"/>
                  <a:gd name="T40" fmla="*/ 41 w 62"/>
                  <a:gd name="T41" fmla="*/ 41 h 61"/>
                  <a:gd name="T42" fmla="*/ 48 w 62"/>
                  <a:gd name="T43" fmla="*/ 37 h 61"/>
                  <a:gd name="T44" fmla="*/ 59 w 62"/>
                  <a:gd name="T45" fmla="*/ 34 h 61"/>
                  <a:gd name="T46" fmla="*/ 62 w 62"/>
                  <a:gd name="T47" fmla="*/ 31 h 61"/>
                  <a:gd name="T48" fmla="*/ 59 w 62"/>
                  <a:gd name="T49" fmla="*/ 27 h 61"/>
                  <a:gd name="T50" fmla="*/ 48 w 62"/>
                  <a:gd name="T51" fmla="*/ 2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1">
                    <a:moveTo>
                      <a:pt x="48" y="25"/>
                    </a:moveTo>
                    <a:lnTo>
                      <a:pt x="48" y="25"/>
                    </a:lnTo>
                    <a:cubicBezTo>
                      <a:pt x="45" y="24"/>
                      <a:pt x="43" y="22"/>
                      <a:pt x="41" y="21"/>
                    </a:cubicBezTo>
                    <a:cubicBezTo>
                      <a:pt x="40" y="19"/>
                      <a:pt x="38" y="17"/>
                      <a:pt x="37" y="14"/>
                    </a:cubicBezTo>
                    <a:cubicBezTo>
                      <a:pt x="36" y="11"/>
                      <a:pt x="35" y="8"/>
                      <a:pt x="35" y="3"/>
                    </a:cubicBezTo>
                    <a:cubicBezTo>
                      <a:pt x="34" y="1"/>
                      <a:pt x="33" y="0"/>
                      <a:pt x="31" y="0"/>
                    </a:cubicBezTo>
                    <a:cubicBezTo>
                      <a:pt x="29" y="0"/>
                      <a:pt x="28" y="1"/>
                      <a:pt x="28" y="3"/>
                    </a:cubicBezTo>
                    <a:cubicBezTo>
                      <a:pt x="27" y="8"/>
                      <a:pt x="26" y="11"/>
                      <a:pt x="25" y="14"/>
                    </a:cubicBezTo>
                    <a:cubicBezTo>
                      <a:pt x="24" y="17"/>
                      <a:pt x="23" y="19"/>
                      <a:pt x="21" y="21"/>
                    </a:cubicBezTo>
                    <a:cubicBezTo>
                      <a:pt x="19" y="22"/>
                      <a:pt x="17" y="24"/>
                      <a:pt x="14" y="25"/>
                    </a:cubicBezTo>
                    <a:cubicBezTo>
                      <a:pt x="12" y="26"/>
                      <a:pt x="8" y="26"/>
                      <a:pt x="3" y="27"/>
                    </a:cubicBezTo>
                    <a:cubicBezTo>
                      <a:pt x="1" y="28"/>
                      <a:pt x="0" y="29"/>
                      <a:pt x="0" y="31"/>
                    </a:cubicBezTo>
                    <a:cubicBezTo>
                      <a:pt x="0" y="33"/>
                      <a:pt x="1" y="34"/>
                      <a:pt x="3" y="34"/>
                    </a:cubicBezTo>
                    <a:cubicBezTo>
                      <a:pt x="8" y="35"/>
                      <a:pt x="12" y="36"/>
                      <a:pt x="14" y="37"/>
                    </a:cubicBezTo>
                    <a:cubicBezTo>
                      <a:pt x="17" y="38"/>
                      <a:pt x="19" y="39"/>
                      <a:pt x="21" y="41"/>
                    </a:cubicBezTo>
                    <a:cubicBezTo>
                      <a:pt x="23" y="43"/>
                      <a:pt x="24" y="45"/>
                      <a:pt x="25" y="48"/>
                    </a:cubicBezTo>
                    <a:cubicBezTo>
                      <a:pt x="26" y="50"/>
                      <a:pt x="27" y="54"/>
                      <a:pt x="28" y="58"/>
                    </a:cubicBezTo>
                    <a:cubicBezTo>
                      <a:pt x="28" y="60"/>
                      <a:pt x="29" y="61"/>
                      <a:pt x="31" y="61"/>
                    </a:cubicBezTo>
                    <a:cubicBezTo>
                      <a:pt x="33" y="61"/>
                      <a:pt x="34" y="60"/>
                      <a:pt x="35" y="58"/>
                    </a:cubicBezTo>
                    <a:cubicBezTo>
                      <a:pt x="35" y="54"/>
                      <a:pt x="36" y="50"/>
                      <a:pt x="37" y="48"/>
                    </a:cubicBezTo>
                    <a:cubicBezTo>
                      <a:pt x="38" y="45"/>
                      <a:pt x="40" y="43"/>
                      <a:pt x="41" y="41"/>
                    </a:cubicBezTo>
                    <a:cubicBezTo>
                      <a:pt x="43" y="39"/>
                      <a:pt x="45" y="38"/>
                      <a:pt x="48" y="37"/>
                    </a:cubicBezTo>
                    <a:cubicBezTo>
                      <a:pt x="51" y="36"/>
                      <a:pt x="54" y="35"/>
                      <a:pt x="59" y="34"/>
                    </a:cubicBezTo>
                    <a:cubicBezTo>
                      <a:pt x="61" y="34"/>
                      <a:pt x="62" y="33"/>
                      <a:pt x="62" y="31"/>
                    </a:cubicBezTo>
                    <a:cubicBezTo>
                      <a:pt x="62" y="29"/>
                      <a:pt x="61" y="28"/>
                      <a:pt x="59" y="27"/>
                    </a:cubicBezTo>
                    <a:cubicBezTo>
                      <a:pt x="54" y="26"/>
                      <a:pt x="51" y="26"/>
                      <a:pt x="48" y="25"/>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10">
                <a:extLst>
                  <a:ext uri="{FF2B5EF4-FFF2-40B4-BE49-F238E27FC236}">
                    <a16:creationId xmlns:a16="http://schemas.microsoft.com/office/drawing/2014/main" id="{AF4BE139-9E34-4FFC-B397-BECA64B58E5D}"/>
                  </a:ext>
                </a:extLst>
              </p:cNvPr>
              <p:cNvSpPr>
                <a:spLocks/>
              </p:cNvSpPr>
              <p:nvPr/>
            </p:nvSpPr>
            <p:spPr bwMode="auto">
              <a:xfrm>
                <a:off x="671513" y="3195638"/>
                <a:ext cx="61913" cy="60325"/>
              </a:xfrm>
              <a:custGeom>
                <a:avLst/>
                <a:gdLst>
                  <a:gd name="T0" fmla="*/ 25 w 62"/>
                  <a:gd name="T1" fmla="*/ 47 h 61"/>
                  <a:gd name="T2" fmla="*/ 25 w 62"/>
                  <a:gd name="T3" fmla="*/ 47 h 61"/>
                  <a:gd name="T4" fmla="*/ 28 w 62"/>
                  <a:gd name="T5" fmla="*/ 58 h 61"/>
                  <a:gd name="T6" fmla="*/ 31 w 62"/>
                  <a:gd name="T7" fmla="*/ 61 h 61"/>
                  <a:gd name="T8" fmla="*/ 34 w 62"/>
                  <a:gd name="T9" fmla="*/ 58 h 61"/>
                  <a:gd name="T10" fmla="*/ 37 w 62"/>
                  <a:gd name="T11" fmla="*/ 47 h 61"/>
                  <a:gd name="T12" fmla="*/ 41 w 62"/>
                  <a:gd name="T13" fmla="*/ 40 h 61"/>
                  <a:gd name="T14" fmla="*/ 48 w 62"/>
                  <a:gd name="T15" fmla="*/ 37 h 61"/>
                  <a:gd name="T16" fmla="*/ 59 w 62"/>
                  <a:gd name="T17" fmla="*/ 34 h 61"/>
                  <a:gd name="T18" fmla="*/ 62 w 62"/>
                  <a:gd name="T19" fmla="*/ 30 h 61"/>
                  <a:gd name="T20" fmla="*/ 59 w 62"/>
                  <a:gd name="T21" fmla="*/ 27 h 61"/>
                  <a:gd name="T22" fmla="*/ 48 w 62"/>
                  <a:gd name="T23" fmla="*/ 24 h 61"/>
                  <a:gd name="T24" fmla="*/ 41 w 62"/>
                  <a:gd name="T25" fmla="*/ 20 h 61"/>
                  <a:gd name="T26" fmla="*/ 37 w 62"/>
                  <a:gd name="T27" fmla="*/ 14 h 61"/>
                  <a:gd name="T28" fmla="*/ 34 w 62"/>
                  <a:gd name="T29" fmla="*/ 3 h 61"/>
                  <a:gd name="T30" fmla="*/ 31 w 62"/>
                  <a:gd name="T31" fmla="*/ 0 h 61"/>
                  <a:gd name="T32" fmla="*/ 28 w 62"/>
                  <a:gd name="T33" fmla="*/ 3 h 61"/>
                  <a:gd name="T34" fmla="*/ 25 w 62"/>
                  <a:gd name="T35" fmla="*/ 14 h 61"/>
                  <a:gd name="T36" fmla="*/ 21 w 62"/>
                  <a:gd name="T37" fmla="*/ 20 h 61"/>
                  <a:gd name="T38" fmla="*/ 14 w 62"/>
                  <a:gd name="T39" fmla="*/ 24 h 61"/>
                  <a:gd name="T40" fmla="*/ 3 w 62"/>
                  <a:gd name="T41" fmla="*/ 27 h 61"/>
                  <a:gd name="T42" fmla="*/ 0 w 62"/>
                  <a:gd name="T43" fmla="*/ 30 h 61"/>
                  <a:gd name="T44" fmla="*/ 3 w 62"/>
                  <a:gd name="T45" fmla="*/ 34 h 61"/>
                  <a:gd name="T46" fmla="*/ 14 w 62"/>
                  <a:gd name="T47" fmla="*/ 37 h 61"/>
                  <a:gd name="T48" fmla="*/ 21 w 62"/>
                  <a:gd name="T49" fmla="*/ 40 h 61"/>
                  <a:gd name="T50" fmla="*/ 25 w 62"/>
                  <a:gd name="T51" fmla="*/ 4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1">
                    <a:moveTo>
                      <a:pt x="25" y="47"/>
                    </a:moveTo>
                    <a:lnTo>
                      <a:pt x="25" y="47"/>
                    </a:lnTo>
                    <a:cubicBezTo>
                      <a:pt x="26" y="50"/>
                      <a:pt x="27" y="54"/>
                      <a:pt x="28" y="58"/>
                    </a:cubicBezTo>
                    <a:cubicBezTo>
                      <a:pt x="28" y="60"/>
                      <a:pt x="29" y="61"/>
                      <a:pt x="31" y="61"/>
                    </a:cubicBezTo>
                    <a:cubicBezTo>
                      <a:pt x="33" y="61"/>
                      <a:pt x="34" y="60"/>
                      <a:pt x="34" y="58"/>
                    </a:cubicBezTo>
                    <a:cubicBezTo>
                      <a:pt x="35" y="54"/>
                      <a:pt x="36" y="50"/>
                      <a:pt x="37" y="47"/>
                    </a:cubicBezTo>
                    <a:cubicBezTo>
                      <a:pt x="38" y="44"/>
                      <a:pt x="39" y="42"/>
                      <a:pt x="41" y="40"/>
                    </a:cubicBezTo>
                    <a:cubicBezTo>
                      <a:pt x="43" y="39"/>
                      <a:pt x="45" y="38"/>
                      <a:pt x="48" y="37"/>
                    </a:cubicBezTo>
                    <a:cubicBezTo>
                      <a:pt x="50" y="36"/>
                      <a:pt x="54" y="35"/>
                      <a:pt x="59" y="34"/>
                    </a:cubicBezTo>
                    <a:cubicBezTo>
                      <a:pt x="61" y="33"/>
                      <a:pt x="62" y="32"/>
                      <a:pt x="62" y="30"/>
                    </a:cubicBezTo>
                    <a:cubicBezTo>
                      <a:pt x="62" y="29"/>
                      <a:pt x="61" y="28"/>
                      <a:pt x="59" y="27"/>
                    </a:cubicBezTo>
                    <a:cubicBezTo>
                      <a:pt x="54" y="26"/>
                      <a:pt x="50" y="25"/>
                      <a:pt x="48" y="24"/>
                    </a:cubicBezTo>
                    <a:cubicBezTo>
                      <a:pt x="45" y="23"/>
                      <a:pt x="43" y="22"/>
                      <a:pt x="41" y="20"/>
                    </a:cubicBezTo>
                    <a:cubicBezTo>
                      <a:pt x="39" y="19"/>
                      <a:pt x="38" y="16"/>
                      <a:pt x="37" y="14"/>
                    </a:cubicBezTo>
                    <a:cubicBezTo>
                      <a:pt x="36" y="11"/>
                      <a:pt x="35" y="7"/>
                      <a:pt x="34" y="3"/>
                    </a:cubicBezTo>
                    <a:cubicBezTo>
                      <a:pt x="34" y="1"/>
                      <a:pt x="33" y="0"/>
                      <a:pt x="31" y="0"/>
                    </a:cubicBezTo>
                    <a:cubicBezTo>
                      <a:pt x="29" y="0"/>
                      <a:pt x="28" y="1"/>
                      <a:pt x="28" y="3"/>
                    </a:cubicBezTo>
                    <a:cubicBezTo>
                      <a:pt x="27" y="7"/>
                      <a:pt x="26" y="11"/>
                      <a:pt x="25" y="14"/>
                    </a:cubicBezTo>
                    <a:cubicBezTo>
                      <a:pt x="24" y="16"/>
                      <a:pt x="22" y="19"/>
                      <a:pt x="21" y="20"/>
                    </a:cubicBezTo>
                    <a:cubicBezTo>
                      <a:pt x="19" y="22"/>
                      <a:pt x="17" y="23"/>
                      <a:pt x="14" y="24"/>
                    </a:cubicBezTo>
                    <a:cubicBezTo>
                      <a:pt x="11" y="25"/>
                      <a:pt x="8" y="26"/>
                      <a:pt x="3" y="27"/>
                    </a:cubicBezTo>
                    <a:cubicBezTo>
                      <a:pt x="1" y="28"/>
                      <a:pt x="0" y="29"/>
                      <a:pt x="0" y="30"/>
                    </a:cubicBezTo>
                    <a:cubicBezTo>
                      <a:pt x="0" y="32"/>
                      <a:pt x="1" y="33"/>
                      <a:pt x="3" y="34"/>
                    </a:cubicBezTo>
                    <a:cubicBezTo>
                      <a:pt x="8" y="35"/>
                      <a:pt x="11" y="36"/>
                      <a:pt x="14" y="37"/>
                    </a:cubicBezTo>
                    <a:cubicBezTo>
                      <a:pt x="17" y="38"/>
                      <a:pt x="19" y="39"/>
                      <a:pt x="21" y="40"/>
                    </a:cubicBezTo>
                    <a:cubicBezTo>
                      <a:pt x="22" y="42"/>
                      <a:pt x="24" y="44"/>
                      <a:pt x="25" y="4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11">
                <a:extLst>
                  <a:ext uri="{FF2B5EF4-FFF2-40B4-BE49-F238E27FC236}">
                    <a16:creationId xmlns:a16="http://schemas.microsoft.com/office/drawing/2014/main" id="{387490E0-30F6-40F7-B55E-A9E4D9A9498F}"/>
                  </a:ext>
                </a:extLst>
              </p:cNvPr>
              <p:cNvSpPr>
                <a:spLocks/>
              </p:cNvSpPr>
              <p:nvPr/>
            </p:nvSpPr>
            <p:spPr bwMode="auto">
              <a:xfrm>
                <a:off x="825500" y="3221038"/>
                <a:ext cx="58738" cy="60325"/>
              </a:xfrm>
              <a:custGeom>
                <a:avLst/>
                <a:gdLst>
                  <a:gd name="T0" fmla="*/ 3 w 61"/>
                  <a:gd name="T1" fmla="*/ 34 h 62"/>
                  <a:gd name="T2" fmla="*/ 3 w 61"/>
                  <a:gd name="T3" fmla="*/ 34 h 62"/>
                  <a:gd name="T4" fmla="*/ 14 w 61"/>
                  <a:gd name="T5" fmla="*/ 37 h 62"/>
                  <a:gd name="T6" fmla="*/ 21 w 61"/>
                  <a:gd name="T7" fmla="*/ 41 h 62"/>
                  <a:gd name="T8" fmla="*/ 25 w 61"/>
                  <a:gd name="T9" fmla="*/ 48 h 62"/>
                  <a:gd name="T10" fmla="*/ 27 w 61"/>
                  <a:gd name="T11" fmla="*/ 59 h 62"/>
                  <a:gd name="T12" fmla="*/ 31 w 61"/>
                  <a:gd name="T13" fmla="*/ 62 h 62"/>
                  <a:gd name="T14" fmla="*/ 34 w 61"/>
                  <a:gd name="T15" fmla="*/ 59 h 62"/>
                  <a:gd name="T16" fmla="*/ 37 w 61"/>
                  <a:gd name="T17" fmla="*/ 48 h 62"/>
                  <a:gd name="T18" fmla="*/ 41 w 61"/>
                  <a:gd name="T19" fmla="*/ 41 h 62"/>
                  <a:gd name="T20" fmla="*/ 48 w 61"/>
                  <a:gd name="T21" fmla="*/ 37 h 62"/>
                  <a:gd name="T22" fmla="*/ 59 w 61"/>
                  <a:gd name="T23" fmla="*/ 34 h 62"/>
                  <a:gd name="T24" fmla="*/ 61 w 61"/>
                  <a:gd name="T25" fmla="*/ 31 h 62"/>
                  <a:gd name="T26" fmla="*/ 59 w 61"/>
                  <a:gd name="T27" fmla="*/ 28 h 62"/>
                  <a:gd name="T28" fmla="*/ 48 w 61"/>
                  <a:gd name="T29" fmla="*/ 25 h 62"/>
                  <a:gd name="T30" fmla="*/ 41 w 61"/>
                  <a:gd name="T31" fmla="*/ 21 h 62"/>
                  <a:gd name="T32" fmla="*/ 37 w 61"/>
                  <a:gd name="T33" fmla="*/ 14 h 62"/>
                  <a:gd name="T34" fmla="*/ 34 w 61"/>
                  <a:gd name="T35" fmla="*/ 3 h 62"/>
                  <a:gd name="T36" fmla="*/ 31 w 61"/>
                  <a:gd name="T37" fmla="*/ 0 h 62"/>
                  <a:gd name="T38" fmla="*/ 27 w 61"/>
                  <a:gd name="T39" fmla="*/ 3 h 62"/>
                  <a:gd name="T40" fmla="*/ 25 w 61"/>
                  <a:gd name="T41" fmla="*/ 14 h 62"/>
                  <a:gd name="T42" fmla="*/ 21 w 61"/>
                  <a:gd name="T43" fmla="*/ 21 h 62"/>
                  <a:gd name="T44" fmla="*/ 14 w 61"/>
                  <a:gd name="T45" fmla="*/ 25 h 62"/>
                  <a:gd name="T46" fmla="*/ 3 w 61"/>
                  <a:gd name="T47" fmla="*/ 28 h 62"/>
                  <a:gd name="T48" fmla="*/ 0 w 61"/>
                  <a:gd name="T49" fmla="*/ 31 h 62"/>
                  <a:gd name="T50" fmla="*/ 3 w 61"/>
                  <a:gd name="T51"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62">
                    <a:moveTo>
                      <a:pt x="3" y="34"/>
                    </a:moveTo>
                    <a:lnTo>
                      <a:pt x="3" y="34"/>
                    </a:lnTo>
                    <a:cubicBezTo>
                      <a:pt x="8" y="35"/>
                      <a:pt x="11" y="36"/>
                      <a:pt x="14" y="37"/>
                    </a:cubicBezTo>
                    <a:cubicBezTo>
                      <a:pt x="17" y="38"/>
                      <a:pt x="19" y="40"/>
                      <a:pt x="21" y="41"/>
                    </a:cubicBezTo>
                    <a:cubicBezTo>
                      <a:pt x="22" y="43"/>
                      <a:pt x="24" y="45"/>
                      <a:pt x="25" y="48"/>
                    </a:cubicBezTo>
                    <a:cubicBezTo>
                      <a:pt x="26" y="51"/>
                      <a:pt x="27" y="54"/>
                      <a:pt x="27" y="59"/>
                    </a:cubicBezTo>
                    <a:cubicBezTo>
                      <a:pt x="28" y="61"/>
                      <a:pt x="29" y="62"/>
                      <a:pt x="31" y="62"/>
                    </a:cubicBezTo>
                    <a:cubicBezTo>
                      <a:pt x="32" y="62"/>
                      <a:pt x="34" y="61"/>
                      <a:pt x="34" y="59"/>
                    </a:cubicBezTo>
                    <a:cubicBezTo>
                      <a:pt x="35" y="54"/>
                      <a:pt x="36" y="51"/>
                      <a:pt x="37" y="48"/>
                    </a:cubicBezTo>
                    <a:cubicBezTo>
                      <a:pt x="38" y="45"/>
                      <a:pt x="39" y="43"/>
                      <a:pt x="41" y="41"/>
                    </a:cubicBezTo>
                    <a:cubicBezTo>
                      <a:pt x="43" y="40"/>
                      <a:pt x="45" y="38"/>
                      <a:pt x="48" y="37"/>
                    </a:cubicBezTo>
                    <a:cubicBezTo>
                      <a:pt x="50" y="36"/>
                      <a:pt x="54" y="35"/>
                      <a:pt x="59" y="34"/>
                    </a:cubicBezTo>
                    <a:cubicBezTo>
                      <a:pt x="61" y="34"/>
                      <a:pt x="61" y="33"/>
                      <a:pt x="61" y="31"/>
                    </a:cubicBezTo>
                    <a:cubicBezTo>
                      <a:pt x="61" y="29"/>
                      <a:pt x="61" y="28"/>
                      <a:pt x="59" y="28"/>
                    </a:cubicBezTo>
                    <a:cubicBezTo>
                      <a:pt x="54" y="27"/>
                      <a:pt x="50" y="26"/>
                      <a:pt x="48" y="25"/>
                    </a:cubicBezTo>
                    <a:cubicBezTo>
                      <a:pt x="45" y="24"/>
                      <a:pt x="43" y="23"/>
                      <a:pt x="41" y="21"/>
                    </a:cubicBezTo>
                    <a:cubicBezTo>
                      <a:pt x="39" y="19"/>
                      <a:pt x="38" y="17"/>
                      <a:pt x="37" y="14"/>
                    </a:cubicBezTo>
                    <a:cubicBezTo>
                      <a:pt x="36" y="12"/>
                      <a:pt x="35" y="8"/>
                      <a:pt x="34" y="3"/>
                    </a:cubicBezTo>
                    <a:cubicBezTo>
                      <a:pt x="34" y="1"/>
                      <a:pt x="32" y="0"/>
                      <a:pt x="31" y="0"/>
                    </a:cubicBezTo>
                    <a:cubicBezTo>
                      <a:pt x="29" y="0"/>
                      <a:pt x="28" y="1"/>
                      <a:pt x="27" y="3"/>
                    </a:cubicBezTo>
                    <a:cubicBezTo>
                      <a:pt x="27" y="8"/>
                      <a:pt x="26" y="12"/>
                      <a:pt x="25" y="14"/>
                    </a:cubicBezTo>
                    <a:cubicBezTo>
                      <a:pt x="24" y="17"/>
                      <a:pt x="22" y="19"/>
                      <a:pt x="21" y="21"/>
                    </a:cubicBezTo>
                    <a:cubicBezTo>
                      <a:pt x="19" y="23"/>
                      <a:pt x="17" y="24"/>
                      <a:pt x="14" y="25"/>
                    </a:cubicBezTo>
                    <a:cubicBezTo>
                      <a:pt x="11" y="26"/>
                      <a:pt x="8" y="27"/>
                      <a:pt x="3" y="28"/>
                    </a:cubicBezTo>
                    <a:cubicBezTo>
                      <a:pt x="1" y="28"/>
                      <a:pt x="0" y="29"/>
                      <a:pt x="0" y="31"/>
                    </a:cubicBezTo>
                    <a:cubicBezTo>
                      <a:pt x="0" y="33"/>
                      <a:pt x="1" y="34"/>
                      <a:pt x="3" y="34"/>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51" name="Group 50">
            <a:extLst>
              <a:ext uri="{FF2B5EF4-FFF2-40B4-BE49-F238E27FC236}">
                <a16:creationId xmlns:a16="http://schemas.microsoft.com/office/drawing/2014/main" id="{A6B6E297-159A-4A5C-9587-E37D6AC7B34E}"/>
              </a:ext>
            </a:extLst>
          </p:cNvPr>
          <p:cNvGrpSpPr/>
          <p:nvPr/>
        </p:nvGrpSpPr>
        <p:grpSpPr>
          <a:xfrm>
            <a:off x="8900070" y="1585863"/>
            <a:ext cx="2703667" cy="4294524"/>
            <a:chOff x="8900070" y="1585863"/>
            <a:chExt cx="2703667" cy="4294524"/>
          </a:xfrm>
        </p:grpSpPr>
        <p:sp>
          <p:nvSpPr>
            <p:cNvPr id="16" name="Rectangle: Rounded Corners 4">
              <a:extLst>
                <a:ext uri="{FF2B5EF4-FFF2-40B4-BE49-F238E27FC236}">
                  <a16:creationId xmlns:a16="http://schemas.microsoft.com/office/drawing/2014/main" id="{9218CE9C-9824-412F-B78B-A6D7776EB1E2}"/>
                </a:ext>
              </a:extLst>
            </p:cNvPr>
            <p:cNvSpPr txBox="1"/>
            <p:nvPr/>
          </p:nvSpPr>
          <p:spPr>
            <a:xfrm>
              <a:off x="8945884" y="1585863"/>
              <a:ext cx="2657853" cy="4294524"/>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2000" b="1" kern="1200">
                  <a:gradFill>
                    <a:gsLst>
                      <a:gs pos="83000">
                        <a:schemeClr val="tx1"/>
                      </a:gs>
                      <a:gs pos="100000">
                        <a:schemeClr val="tx1"/>
                      </a:gs>
                    </a:gsLst>
                    <a:lin ang="5400000" scaled="1"/>
                  </a:gradFill>
                </a:rPr>
                <a:t>    Admin Oversight</a:t>
              </a:r>
              <a:r>
                <a:rPr lang="en-US" sz="2000" kern="1200">
                  <a:gradFill>
                    <a:gsLst>
                      <a:gs pos="83000">
                        <a:schemeClr val="tx1"/>
                      </a:gs>
                      <a:gs pos="100000">
                        <a:schemeClr val="tx1"/>
                      </a:gs>
                    </a:gsLst>
                    <a:lin ang="5400000" scaled="1"/>
                  </a:gradFill>
                </a:rPr>
                <a:t> </a:t>
              </a:r>
            </a:p>
            <a:p>
              <a:pPr marL="0" lvl="1" algn="l" defTabSz="666750">
                <a:spcBef>
                  <a:spcPct val="0"/>
                </a:spcBef>
                <a:spcAft>
                  <a:spcPts val="600"/>
                </a:spcAft>
              </a:pPr>
              <a:r>
                <a:rPr lang="en-US" sz="1600" kern="1200">
                  <a:gradFill>
                    <a:gsLst>
                      <a:gs pos="83000">
                        <a:schemeClr val="tx1"/>
                      </a:gs>
                      <a:gs pos="100000">
                        <a:schemeClr val="tx1"/>
                      </a:gs>
                    </a:gsLst>
                    <a:lin ang="5400000" scaled="1"/>
                  </a:gradFill>
                </a:rPr>
                <a:t>Audit logs, Usage metrics, Admin APIs</a:t>
              </a:r>
              <a:r>
                <a:rPr lang="en-US" sz="1600" i="0" kern="1200">
                  <a:gradFill>
                    <a:gsLst>
                      <a:gs pos="83000">
                        <a:schemeClr val="tx1"/>
                      </a:gs>
                      <a:gs pos="100000">
                        <a:schemeClr val="tx1"/>
                      </a:gs>
                    </a:gsLst>
                    <a:lin ang="5400000" scaled="1"/>
                  </a:gradFill>
                </a:rPr>
                <a:t>, etc. [Existing]</a:t>
              </a:r>
              <a:endParaRPr lang="en-US" sz="1600" kern="1200">
                <a:gradFill>
                  <a:gsLst>
                    <a:gs pos="83000">
                      <a:schemeClr val="tx1"/>
                    </a:gs>
                    <a:gs pos="100000">
                      <a:schemeClr val="tx1"/>
                    </a:gs>
                  </a:gsLst>
                  <a:lin ang="5400000" scaled="1"/>
                </a:gradFill>
              </a:endParaRPr>
            </a:p>
            <a:p>
              <a:pPr marL="0" lvl="1" algn="l" defTabSz="666750">
                <a:spcBef>
                  <a:spcPct val="0"/>
                </a:spcBef>
                <a:spcAft>
                  <a:spcPts val="600"/>
                </a:spcAft>
              </a:pPr>
              <a:r>
                <a:rPr lang="en-US" sz="1600" i="1" kern="1200">
                  <a:gradFill>
                    <a:gsLst>
                      <a:gs pos="83000">
                        <a:schemeClr val="tx1"/>
                      </a:gs>
                      <a:gs pos="100000">
                        <a:schemeClr val="tx1"/>
                      </a:gs>
                    </a:gsLst>
                    <a:lin ang="5400000" scaled="1"/>
                  </a:gradFill>
                </a:rPr>
                <a:t>Near term roadmap - </a:t>
              </a:r>
              <a:r>
                <a:rPr lang="en-US" sz="1600" kern="1200">
                  <a:gradFill>
                    <a:gsLst>
                      <a:gs pos="83000">
                        <a:schemeClr val="tx1"/>
                      </a:gs>
                      <a:gs pos="100000">
                        <a:schemeClr val="tx1"/>
                      </a:gs>
                    </a:gsLst>
                    <a:lin ang="5400000" scaled="1"/>
                  </a:gradFill>
                </a:rPr>
                <a:t>Admin oversight over sensitive data inventory </a:t>
              </a:r>
              <a:br>
                <a:rPr lang="en-US" sz="1600" kern="1200">
                  <a:gradFill>
                    <a:gsLst>
                      <a:gs pos="83000">
                        <a:schemeClr val="tx1"/>
                      </a:gs>
                      <a:gs pos="100000">
                        <a:schemeClr val="tx1"/>
                      </a:gs>
                    </a:gsLst>
                    <a:lin ang="5400000" scaled="1"/>
                  </a:gradFill>
                </a:rPr>
              </a:br>
              <a:r>
                <a:rPr lang="en-US" sz="1600" kern="1200">
                  <a:gradFill>
                    <a:gsLst>
                      <a:gs pos="83000">
                        <a:schemeClr val="tx1"/>
                      </a:gs>
                      <a:gs pos="100000">
                        <a:schemeClr val="tx1"/>
                      </a:gs>
                    </a:gsLst>
                    <a:lin ang="5400000" scaled="1"/>
                  </a:gradFill>
                </a:rPr>
                <a:t>and consumption</a:t>
              </a:r>
              <a:endParaRPr lang="en-US" sz="1600" i="1" kern="1200">
                <a:gradFill>
                  <a:gsLst>
                    <a:gs pos="83000">
                      <a:schemeClr val="tx1"/>
                    </a:gs>
                    <a:gs pos="100000">
                      <a:schemeClr val="tx1"/>
                    </a:gs>
                  </a:gsLst>
                  <a:lin ang="5400000" scaled="1"/>
                </a:gradFill>
              </a:endParaRPr>
            </a:p>
            <a:p>
              <a:pPr marL="0" lvl="1" algn="l" defTabSz="666750">
                <a:spcBef>
                  <a:spcPct val="0"/>
                </a:spcBef>
                <a:spcAft>
                  <a:spcPts val="600"/>
                </a:spcAft>
              </a:pPr>
              <a:r>
                <a:rPr lang="en-US" sz="1600" i="1">
                  <a:gradFill>
                    <a:gsLst>
                      <a:gs pos="83000">
                        <a:schemeClr val="accent1"/>
                      </a:gs>
                      <a:gs pos="100000">
                        <a:schemeClr val="accent1"/>
                      </a:gs>
                    </a:gsLst>
                    <a:lin ang="5400000" scaled="1"/>
                  </a:gradFill>
                </a:rPr>
                <a:t>New</a:t>
              </a:r>
              <a:r>
                <a:rPr lang="en-US" sz="1600" i="1" kern="1200">
                  <a:gradFill>
                    <a:gsLst>
                      <a:gs pos="83000">
                        <a:schemeClr val="tx1"/>
                      </a:gs>
                      <a:gs pos="100000">
                        <a:schemeClr val="tx1"/>
                      </a:gs>
                    </a:gsLst>
                    <a:lin ang="5400000" scaled="1"/>
                  </a:gradFill>
                </a:rPr>
                <a:t> – Protection reporting in Power BI &amp; </a:t>
              </a:r>
              <a:r>
                <a:rPr lang="en-US" sz="1600" kern="1200">
                  <a:gradFill>
                    <a:gsLst>
                      <a:gs pos="83000">
                        <a:schemeClr val="tx1"/>
                      </a:gs>
                      <a:gs pos="100000">
                        <a:schemeClr val="tx1"/>
                      </a:gs>
                    </a:gsLst>
                    <a:lin ang="5400000" scaled="1"/>
                  </a:gradFill>
                </a:rPr>
                <a:t>Security </a:t>
              </a:r>
              <a:br>
                <a:rPr lang="en-US" sz="1600" kern="1200">
                  <a:gradFill>
                    <a:gsLst>
                      <a:gs pos="83000">
                        <a:schemeClr val="tx1"/>
                      </a:gs>
                      <a:gs pos="100000">
                        <a:schemeClr val="tx1"/>
                      </a:gs>
                    </a:gsLst>
                    <a:lin ang="5400000" scaled="1"/>
                  </a:gradFill>
                </a:rPr>
              </a:br>
              <a:r>
                <a:rPr lang="en-US" sz="1600" kern="1200">
                  <a:gradFill>
                    <a:gsLst>
                      <a:gs pos="83000">
                        <a:schemeClr val="tx1"/>
                      </a:gs>
                      <a:gs pos="100000">
                        <a:schemeClr val="tx1"/>
                      </a:gs>
                    </a:gsLst>
                    <a:lin ang="5400000" scaled="1"/>
                  </a:gradFill>
                </a:rPr>
                <a:t>investigation capabilities leveraging Microsoft Cloud App Security</a:t>
              </a:r>
              <a:r>
                <a:rPr lang="en-US" sz="1600" i="1" kern="1200">
                  <a:gradFill>
                    <a:gsLst>
                      <a:gs pos="83000">
                        <a:schemeClr val="tx1"/>
                      </a:gs>
                      <a:gs pos="100000">
                        <a:schemeClr val="tx1"/>
                      </a:gs>
                    </a:gsLst>
                    <a:lin ang="5400000" scaled="1"/>
                  </a:gradFill>
                </a:rPr>
                <a:t> </a:t>
              </a:r>
            </a:p>
          </p:txBody>
        </p:sp>
        <p:grpSp>
          <p:nvGrpSpPr>
            <p:cNvPr id="47" name="Group 46">
              <a:extLst>
                <a:ext uri="{FF2B5EF4-FFF2-40B4-BE49-F238E27FC236}">
                  <a16:creationId xmlns:a16="http://schemas.microsoft.com/office/drawing/2014/main" id="{3A9BD9D1-1C2A-4775-8C08-DFAF70210AB1}"/>
                </a:ext>
              </a:extLst>
            </p:cNvPr>
            <p:cNvGrpSpPr/>
            <p:nvPr/>
          </p:nvGrpSpPr>
          <p:grpSpPr>
            <a:xfrm>
              <a:off x="8900070" y="2291024"/>
              <a:ext cx="346609" cy="194269"/>
              <a:chOff x="8283575" y="2217738"/>
              <a:chExt cx="393700" cy="220663"/>
            </a:xfrm>
          </p:grpSpPr>
          <p:sp>
            <p:nvSpPr>
              <p:cNvPr id="44" name="Freeform 15">
                <a:extLst>
                  <a:ext uri="{FF2B5EF4-FFF2-40B4-BE49-F238E27FC236}">
                    <a16:creationId xmlns:a16="http://schemas.microsoft.com/office/drawing/2014/main" id="{20810B5F-6131-4BBB-A658-C995AFD33D7D}"/>
                  </a:ext>
                </a:extLst>
              </p:cNvPr>
              <p:cNvSpPr>
                <a:spLocks noEditPoints="1"/>
              </p:cNvSpPr>
              <p:nvPr/>
            </p:nvSpPr>
            <p:spPr bwMode="auto">
              <a:xfrm>
                <a:off x="8283575" y="2290763"/>
                <a:ext cx="393700" cy="147638"/>
              </a:xfrm>
              <a:custGeom>
                <a:avLst/>
                <a:gdLst>
                  <a:gd name="T0" fmla="*/ 137 w 400"/>
                  <a:gd name="T1" fmla="*/ 25 h 150"/>
                  <a:gd name="T2" fmla="*/ 155 w 400"/>
                  <a:gd name="T3" fmla="*/ 32 h 150"/>
                  <a:gd name="T4" fmla="*/ 162 w 400"/>
                  <a:gd name="T5" fmla="*/ 50 h 150"/>
                  <a:gd name="T6" fmla="*/ 157 w 400"/>
                  <a:gd name="T7" fmla="*/ 86 h 150"/>
                  <a:gd name="T8" fmla="*/ 124 w 400"/>
                  <a:gd name="T9" fmla="*/ 120 h 150"/>
                  <a:gd name="T10" fmla="*/ 76 w 400"/>
                  <a:gd name="T11" fmla="*/ 120 h 150"/>
                  <a:gd name="T12" fmla="*/ 42 w 400"/>
                  <a:gd name="T13" fmla="*/ 86 h 150"/>
                  <a:gd name="T14" fmla="*/ 37 w 400"/>
                  <a:gd name="T15" fmla="*/ 37 h 150"/>
                  <a:gd name="T16" fmla="*/ 50 w 400"/>
                  <a:gd name="T17" fmla="*/ 25 h 150"/>
                  <a:gd name="T18" fmla="*/ 237 w 400"/>
                  <a:gd name="T19" fmla="*/ 50 h 150"/>
                  <a:gd name="T20" fmla="*/ 239 w 400"/>
                  <a:gd name="T21" fmla="*/ 40 h 150"/>
                  <a:gd name="T22" fmla="*/ 253 w 400"/>
                  <a:gd name="T23" fmla="*/ 27 h 150"/>
                  <a:gd name="T24" fmla="*/ 364 w 400"/>
                  <a:gd name="T25" fmla="*/ 25 h 150"/>
                  <a:gd name="T26" fmla="*/ 362 w 400"/>
                  <a:gd name="T27" fmla="*/ 43 h 150"/>
                  <a:gd name="T28" fmla="*/ 362 w 400"/>
                  <a:gd name="T29" fmla="*/ 62 h 150"/>
                  <a:gd name="T30" fmla="*/ 344 w 400"/>
                  <a:gd name="T31" fmla="*/ 106 h 150"/>
                  <a:gd name="T32" fmla="*/ 300 w 400"/>
                  <a:gd name="T33" fmla="*/ 125 h 150"/>
                  <a:gd name="T34" fmla="*/ 256 w 400"/>
                  <a:gd name="T35" fmla="*/ 106 h 150"/>
                  <a:gd name="T36" fmla="*/ 237 w 400"/>
                  <a:gd name="T37" fmla="*/ 62 h 150"/>
                  <a:gd name="T38" fmla="*/ 0 w 400"/>
                  <a:gd name="T39" fmla="*/ 0 h 150"/>
                  <a:gd name="T40" fmla="*/ 0 w 400"/>
                  <a:gd name="T41" fmla="*/ 25 h 150"/>
                  <a:gd name="T42" fmla="*/ 12 w 400"/>
                  <a:gd name="T43" fmla="*/ 37 h 150"/>
                  <a:gd name="T44" fmla="*/ 19 w 400"/>
                  <a:gd name="T45" fmla="*/ 96 h 150"/>
                  <a:gd name="T46" fmla="*/ 66 w 400"/>
                  <a:gd name="T47" fmla="*/ 143 h 150"/>
                  <a:gd name="T48" fmla="*/ 134 w 400"/>
                  <a:gd name="T49" fmla="*/ 143 h 150"/>
                  <a:gd name="T50" fmla="*/ 180 w 400"/>
                  <a:gd name="T51" fmla="*/ 96 h 150"/>
                  <a:gd name="T52" fmla="*/ 191 w 400"/>
                  <a:gd name="T53" fmla="*/ 53 h 150"/>
                  <a:gd name="T54" fmla="*/ 209 w 400"/>
                  <a:gd name="T55" fmla="*/ 53 h 150"/>
                  <a:gd name="T56" fmla="*/ 219 w 400"/>
                  <a:gd name="T57" fmla="*/ 96 h 150"/>
                  <a:gd name="T58" fmla="*/ 266 w 400"/>
                  <a:gd name="T59" fmla="*/ 143 h 150"/>
                  <a:gd name="T60" fmla="*/ 334 w 400"/>
                  <a:gd name="T61" fmla="*/ 143 h 150"/>
                  <a:gd name="T62" fmla="*/ 380 w 400"/>
                  <a:gd name="T63" fmla="*/ 96 h 150"/>
                  <a:gd name="T64" fmla="*/ 387 w 400"/>
                  <a:gd name="T65" fmla="*/ 37 h 150"/>
                  <a:gd name="T66" fmla="*/ 400 w 400"/>
                  <a:gd name="T67" fmla="*/ 25 h 150"/>
                  <a:gd name="T68" fmla="*/ 347 w 400"/>
                  <a:gd name="T69" fmla="*/ 0 h 150"/>
                  <a:gd name="T70" fmla="*/ 250 w 400"/>
                  <a:gd name="T71" fmla="*/ 0 h 150"/>
                  <a:gd name="T72" fmla="*/ 227 w 400"/>
                  <a:gd name="T73" fmla="*/ 6 h 150"/>
                  <a:gd name="T74" fmla="*/ 214 w 400"/>
                  <a:gd name="T75" fmla="*/ 18 h 150"/>
                  <a:gd name="T76" fmla="*/ 200 w 400"/>
                  <a:gd name="T77" fmla="*/ 25 h 150"/>
                  <a:gd name="T78" fmla="*/ 186 w 400"/>
                  <a:gd name="T79" fmla="*/ 18 h 150"/>
                  <a:gd name="T80" fmla="*/ 172 w 400"/>
                  <a:gd name="T81" fmla="*/ 6 h 150"/>
                  <a:gd name="T82" fmla="*/ 150 w 400"/>
                  <a:gd name="T83" fmla="*/ 0 h 150"/>
                  <a:gd name="T84" fmla="*/ 53 w 400"/>
                  <a:gd name="T85"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0" h="150">
                    <a:moveTo>
                      <a:pt x="137" y="25"/>
                    </a:moveTo>
                    <a:lnTo>
                      <a:pt x="137" y="25"/>
                    </a:lnTo>
                    <a:cubicBezTo>
                      <a:pt x="141" y="25"/>
                      <a:pt x="144" y="25"/>
                      <a:pt x="147" y="27"/>
                    </a:cubicBezTo>
                    <a:cubicBezTo>
                      <a:pt x="150" y="28"/>
                      <a:pt x="153" y="30"/>
                      <a:pt x="155" y="32"/>
                    </a:cubicBezTo>
                    <a:cubicBezTo>
                      <a:pt x="157" y="34"/>
                      <a:pt x="159" y="37"/>
                      <a:pt x="160" y="40"/>
                    </a:cubicBezTo>
                    <a:cubicBezTo>
                      <a:pt x="162" y="43"/>
                      <a:pt x="162" y="46"/>
                      <a:pt x="162" y="50"/>
                    </a:cubicBezTo>
                    <a:lnTo>
                      <a:pt x="162" y="62"/>
                    </a:lnTo>
                    <a:cubicBezTo>
                      <a:pt x="162" y="71"/>
                      <a:pt x="161" y="79"/>
                      <a:pt x="157" y="86"/>
                    </a:cubicBezTo>
                    <a:cubicBezTo>
                      <a:pt x="154" y="94"/>
                      <a:pt x="150" y="101"/>
                      <a:pt x="144" y="106"/>
                    </a:cubicBezTo>
                    <a:cubicBezTo>
                      <a:pt x="138" y="112"/>
                      <a:pt x="132" y="117"/>
                      <a:pt x="124" y="120"/>
                    </a:cubicBezTo>
                    <a:cubicBezTo>
                      <a:pt x="117" y="123"/>
                      <a:pt x="108" y="125"/>
                      <a:pt x="100" y="125"/>
                    </a:cubicBezTo>
                    <a:cubicBezTo>
                      <a:pt x="91" y="125"/>
                      <a:pt x="83" y="123"/>
                      <a:pt x="76" y="120"/>
                    </a:cubicBezTo>
                    <a:cubicBezTo>
                      <a:pt x="68" y="117"/>
                      <a:pt x="61" y="112"/>
                      <a:pt x="56" y="106"/>
                    </a:cubicBezTo>
                    <a:cubicBezTo>
                      <a:pt x="50" y="101"/>
                      <a:pt x="45" y="94"/>
                      <a:pt x="42" y="86"/>
                    </a:cubicBezTo>
                    <a:cubicBezTo>
                      <a:pt x="39" y="79"/>
                      <a:pt x="37" y="71"/>
                      <a:pt x="37" y="62"/>
                    </a:cubicBezTo>
                    <a:lnTo>
                      <a:pt x="37" y="37"/>
                    </a:lnTo>
                    <a:cubicBezTo>
                      <a:pt x="37" y="34"/>
                      <a:pt x="39" y="31"/>
                      <a:pt x="41" y="28"/>
                    </a:cubicBezTo>
                    <a:cubicBezTo>
                      <a:pt x="44" y="26"/>
                      <a:pt x="46" y="25"/>
                      <a:pt x="50" y="25"/>
                    </a:cubicBezTo>
                    <a:lnTo>
                      <a:pt x="137" y="25"/>
                    </a:lnTo>
                    <a:close/>
                    <a:moveTo>
                      <a:pt x="237" y="50"/>
                    </a:moveTo>
                    <a:lnTo>
                      <a:pt x="237" y="50"/>
                    </a:lnTo>
                    <a:cubicBezTo>
                      <a:pt x="237" y="46"/>
                      <a:pt x="238" y="43"/>
                      <a:pt x="239" y="40"/>
                    </a:cubicBezTo>
                    <a:cubicBezTo>
                      <a:pt x="241" y="37"/>
                      <a:pt x="242" y="34"/>
                      <a:pt x="245" y="32"/>
                    </a:cubicBezTo>
                    <a:cubicBezTo>
                      <a:pt x="247" y="30"/>
                      <a:pt x="250" y="28"/>
                      <a:pt x="253" y="27"/>
                    </a:cubicBezTo>
                    <a:cubicBezTo>
                      <a:pt x="256" y="25"/>
                      <a:pt x="259" y="25"/>
                      <a:pt x="262" y="25"/>
                    </a:cubicBezTo>
                    <a:lnTo>
                      <a:pt x="364" y="25"/>
                    </a:lnTo>
                    <a:cubicBezTo>
                      <a:pt x="363" y="27"/>
                      <a:pt x="363" y="30"/>
                      <a:pt x="362" y="34"/>
                    </a:cubicBezTo>
                    <a:cubicBezTo>
                      <a:pt x="362" y="37"/>
                      <a:pt x="362" y="40"/>
                      <a:pt x="362" y="43"/>
                    </a:cubicBezTo>
                    <a:cubicBezTo>
                      <a:pt x="362" y="46"/>
                      <a:pt x="362" y="50"/>
                      <a:pt x="362" y="53"/>
                    </a:cubicBezTo>
                    <a:cubicBezTo>
                      <a:pt x="362" y="56"/>
                      <a:pt x="362" y="59"/>
                      <a:pt x="362" y="62"/>
                    </a:cubicBezTo>
                    <a:cubicBezTo>
                      <a:pt x="362" y="71"/>
                      <a:pt x="361" y="79"/>
                      <a:pt x="357" y="86"/>
                    </a:cubicBezTo>
                    <a:cubicBezTo>
                      <a:pt x="354" y="94"/>
                      <a:pt x="350" y="101"/>
                      <a:pt x="344" y="106"/>
                    </a:cubicBezTo>
                    <a:cubicBezTo>
                      <a:pt x="338" y="112"/>
                      <a:pt x="332" y="117"/>
                      <a:pt x="324" y="120"/>
                    </a:cubicBezTo>
                    <a:cubicBezTo>
                      <a:pt x="317" y="123"/>
                      <a:pt x="308" y="125"/>
                      <a:pt x="300" y="125"/>
                    </a:cubicBezTo>
                    <a:cubicBezTo>
                      <a:pt x="291" y="125"/>
                      <a:pt x="283" y="123"/>
                      <a:pt x="276" y="120"/>
                    </a:cubicBezTo>
                    <a:cubicBezTo>
                      <a:pt x="268" y="117"/>
                      <a:pt x="261" y="112"/>
                      <a:pt x="256" y="106"/>
                    </a:cubicBezTo>
                    <a:cubicBezTo>
                      <a:pt x="250" y="101"/>
                      <a:pt x="245" y="94"/>
                      <a:pt x="242" y="86"/>
                    </a:cubicBezTo>
                    <a:cubicBezTo>
                      <a:pt x="239" y="79"/>
                      <a:pt x="237" y="71"/>
                      <a:pt x="237" y="62"/>
                    </a:cubicBezTo>
                    <a:lnTo>
                      <a:pt x="237" y="50"/>
                    </a:lnTo>
                    <a:close/>
                    <a:moveTo>
                      <a:pt x="0" y="0"/>
                    </a:moveTo>
                    <a:lnTo>
                      <a:pt x="0" y="0"/>
                    </a:lnTo>
                    <a:lnTo>
                      <a:pt x="0" y="25"/>
                    </a:lnTo>
                    <a:cubicBezTo>
                      <a:pt x="3" y="25"/>
                      <a:pt x="6" y="26"/>
                      <a:pt x="9" y="28"/>
                    </a:cubicBezTo>
                    <a:cubicBezTo>
                      <a:pt x="11" y="31"/>
                      <a:pt x="12" y="34"/>
                      <a:pt x="12" y="37"/>
                    </a:cubicBezTo>
                    <a:lnTo>
                      <a:pt x="12" y="62"/>
                    </a:lnTo>
                    <a:cubicBezTo>
                      <a:pt x="12" y="74"/>
                      <a:pt x="15" y="86"/>
                      <a:pt x="19" y="96"/>
                    </a:cubicBezTo>
                    <a:cubicBezTo>
                      <a:pt x="24" y="107"/>
                      <a:pt x="30" y="116"/>
                      <a:pt x="38" y="124"/>
                    </a:cubicBezTo>
                    <a:cubicBezTo>
                      <a:pt x="46" y="132"/>
                      <a:pt x="55" y="138"/>
                      <a:pt x="66" y="143"/>
                    </a:cubicBezTo>
                    <a:cubicBezTo>
                      <a:pt x="76" y="147"/>
                      <a:pt x="88" y="150"/>
                      <a:pt x="100" y="150"/>
                    </a:cubicBezTo>
                    <a:cubicBezTo>
                      <a:pt x="112" y="150"/>
                      <a:pt x="123" y="147"/>
                      <a:pt x="134" y="143"/>
                    </a:cubicBezTo>
                    <a:cubicBezTo>
                      <a:pt x="145" y="138"/>
                      <a:pt x="154" y="132"/>
                      <a:pt x="162" y="124"/>
                    </a:cubicBezTo>
                    <a:cubicBezTo>
                      <a:pt x="170" y="116"/>
                      <a:pt x="176" y="107"/>
                      <a:pt x="180" y="96"/>
                    </a:cubicBezTo>
                    <a:cubicBezTo>
                      <a:pt x="185" y="86"/>
                      <a:pt x="187" y="74"/>
                      <a:pt x="187" y="62"/>
                    </a:cubicBezTo>
                    <a:cubicBezTo>
                      <a:pt x="187" y="59"/>
                      <a:pt x="189" y="56"/>
                      <a:pt x="191" y="53"/>
                    </a:cubicBezTo>
                    <a:cubicBezTo>
                      <a:pt x="194" y="51"/>
                      <a:pt x="196" y="50"/>
                      <a:pt x="200" y="50"/>
                    </a:cubicBezTo>
                    <a:cubicBezTo>
                      <a:pt x="203" y="50"/>
                      <a:pt x="206" y="51"/>
                      <a:pt x="209" y="53"/>
                    </a:cubicBezTo>
                    <a:cubicBezTo>
                      <a:pt x="211" y="56"/>
                      <a:pt x="212" y="59"/>
                      <a:pt x="212" y="62"/>
                    </a:cubicBezTo>
                    <a:cubicBezTo>
                      <a:pt x="212" y="74"/>
                      <a:pt x="215" y="86"/>
                      <a:pt x="219" y="96"/>
                    </a:cubicBezTo>
                    <a:cubicBezTo>
                      <a:pt x="224" y="107"/>
                      <a:pt x="230" y="116"/>
                      <a:pt x="238" y="124"/>
                    </a:cubicBezTo>
                    <a:cubicBezTo>
                      <a:pt x="246" y="132"/>
                      <a:pt x="255" y="138"/>
                      <a:pt x="266" y="143"/>
                    </a:cubicBezTo>
                    <a:cubicBezTo>
                      <a:pt x="276" y="147"/>
                      <a:pt x="288" y="150"/>
                      <a:pt x="300" y="150"/>
                    </a:cubicBezTo>
                    <a:cubicBezTo>
                      <a:pt x="312" y="150"/>
                      <a:pt x="323" y="147"/>
                      <a:pt x="334" y="143"/>
                    </a:cubicBezTo>
                    <a:cubicBezTo>
                      <a:pt x="345" y="138"/>
                      <a:pt x="354" y="132"/>
                      <a:pt x="362" y="124"/>
                    </a:cubicBezTo>
                    <a:cubicBezTo>
                      <a:pt x="370" y="116"/>
                      <a:pt x="376" y="107"/>
                      <a:pt x="380" y="96"/>
                    </a:cubicBezTo>
                    <a:cubicBezTo>
                      <a:pt x="385" y="86"/>
                      <a:pt x="387" y="74"/>
                      <a:pt x="387" y="62"/>
                    </a:cubicBezTo>
                    <a:lnTo>
                      <a:pt x="387" y="37"/>
                    </a:lnTo>
                    <a:cubicBezTo>
                      <a:pt x="387" y="34"/>
                      <a:pt x="389" y="31"/>
                      <a:pt x="391" y="28"/>
                    </a:cubicBezTo>
                    <a:cubicBezTo>
                      <a:pt x="394" y="26"/>
                      <a:pt x="396" y="25"/>
                      <a:pt x="400" y="25"/>
                    </a:cubicBezTo>
                    <a:lnTo>
                      <a:pt x="400" y="0"/>
                    </a:lnTo>
                    <a:lnTo>
                      <a:pt x="347" y="0"/>
                    </a:lnTo>
                    <a:lnTo>
                      <a:pt x="347" y="0"/>
                    </a:lnTo>
                    <a:lnTo>
                      <a:pt x="250" y="0"/>
                    </a:lnTo>
                    <a:cubicBezTo>
                      <a:pt x="245" y="0"/>
                      <a:pt x="241" y="0"/>
                      <a:pt x="237" y="2"/>
                    </a:cubicBezTo>
                    <a:cubicBezTo>
                      <a:pt x="233" y="3"/>
                      <a:pt x="230" y="4"/>
                      <a:pt x="227" y="6"/>
                    </a:cubicBezTo>
                    <a:cubicBezTo>
                      <a:pt x="225" y="8"/>
                      <a:pt x="222" y="10"/>
                      <a:pt x="220" y="12"/>
                    </a:cubicBezTo>
                    <a:cubicBezTo>
                      <a:pt x="218" y="14"/>
                      <a:pt x="216" y="16"/>
                      <a:pt x="214" y="18"/>
                    </a:cubicBezTo>
                    <a:cubicBezTo>
                      <a:pt x="212" y="20"/>
                      <a:pt x="209" y="22"/>
                      <a:pt x="207" y="23"/>
                    </a:cubicBezTo>
                    <a:cubicBezTo>
                      <a:pt x="205" y="24"/>
                      <a:pt x="203" y="25"/>
                      <a:pt x="200" y="25"/>
                    </a:cubicBezTo>
                    <a:cubicBezTo>
                      <a:pt x="197" y="25"/>
                      <a:pt x="195" y="24"/>
                      <a:pt x="192" y="23"/>
                    </a:cubicBezTo>
                    <a:cubicBezTo>
                      <a:pt x="190" y="22"/>
                      <a:pt x="188" y="20"/>
                      <a:pt x="186" y="18"/>
                    </a:cubicBezTo>
                    <a:cubicBezTo>
                      <a:pt x="184" y="16"/>
                      <a:pt x="182" y="14"/>
                      <a:pt x="180" y="12"/>
                    </a:cubicBezTo>
                    <a:cubicBezTo>
                      <a:pt x="178" y="10"/>
                      <a:pt x="175" y="8"/>
                      <a:pt x="172" y="6"/>
                    </a:cubicBezTo>
                    <a:cubicBezTo>
                      <a:pt x="169" y="4"/>
                      <a:pt x="166" y="3"/>
                      <a:pt x="163" y="2"/>
                    </a:cubicBezTo>
                    <a:cubicBezTo>
                      <a:pt x="159" y="0"/>
                      <a:pt x="155" y="0"/>
                      <a:pt x="150" y="0"/>
                    </a:cubicBezTo>
                    <a:lnTo>
                      <a:pt x="53" y="0"/>
                    </a:lnTo>
                    <a:lnTo>
                      <a:pt x="53" y="0"/>
                    </a:ln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3C943BD9-2C01-4DDD-8C77-0C19976B0022}"/>
                  </a:ext>
                </a:extLst>
              </p:cNvPr>
              <p:cNvSpPr>
                <a:spLocks/>
              </p:cNvSpPr>
              <p:nvPr/>
            </p:nvSpPr>
            <p:spPr bwMode="auto">
              <a:xfrm>
                <a:off x="8283575" y="2217738"/>
                <a:ext cx="173038" cy="73025"/>
              </a:xfrm>
              <a:custGeom>
                <a:avLst/>
                <a:gdLst>
                  <a:gd name="T0" fmla="*/ 147 w 175"/>
                  <a:gd name="T1" fmla="*/ 27 h 75"/>
                  <a:gd name="T2" fmla="*/ 147 w 175"/>
                  <a:gd name="T3" fmla="*/ 27 h 75"/>
                  <a:gd name="T4" fmla="*/ 154 w 175"/>
                  <a:gd name="T5" fmla="*/ 34 h 75"/>
                  <a:gd name="T6" fmla="*/ 162 w 175"/>
                  <a:gd name="T7" fmla="*/ 37 h 75"/>
                  <a:gd name="T8" fmla="*/ 171 w 175"/>
                  <a:gd name="T9" fmla="*/ 33 h 75"/>
                  <a:gd name="T10" fmla="*/ 175 w 175"/>
                  <a:gd name="T11" fmla="*/ 25 h 75"/>
                  <a:gd name="T12" fmla="*/ 173 w 175"/>
                  <a:gd name="T13" fmla="*/ 19 h 75"/>
                  <a:gd name="T14" fmla="*/ 169 w 175"/>
                  <a:gd name="T15" fmla="*/ 13 h 75"/>
                  <a:gd name="T16" fmla="*/ 163 w 175"/>
                  <a:gd name="T17" fmla="*/ 8 h 75"/>
                  <a:gd name="T18" fmla="*/ 159 w 175"/>
                  <a:gd name="T19" fmla="*/ 3 h 75"/>
                  <a:gd name="T20" fmla="*/ 150 w 175"/>
                  <a:gd name="T21" fmla="*/ 0 h 75"/>
                  <a:gd name="T22" fmla="*/ 144 w 175"/>
                  <a:gd name="T23" fmla="*/ 1 h 75"/>
                  <a:gd name="T24" fmla="*/ 0 w 175"/>
                  <a:gd name="T25" fmla="*/ 73 h 75"/>
                  <a:gd name="T26" fmla="*/ 0 w 175"/>
                  <a:gd name="T27" fmla="*/ 75 h 75"/>
                  <a:gd name="T28" fmla="*/ 53 w 175"/>
                  <a:gd name="T29" fmla="*/ 75 h 75"/>
                  <a:gd name="T30" fmla="*/ 147 w 175"/>
                  <a:gd name="T31" fmla="*/ 2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75">
                    <a:moveTo>
                      <a:pt x="147" y="27"/>
                    </a:moveTo>
                    <a:lnTo>
                      <a:pt x="147" y="27"/>
                    </a:lnTo>
                    <a:cubicBezTo>
                      <a:pt x="150" y="30"/>
                      <a:pt x="152" y="32"/>
                      <a:pt x="154" y="34"/>
                    </a:cubicBezTo>
                    <a:cubicBezTo>
                      <a:pt x="156" y="36"/>
                      <a:pt x="159" y="37"/>
                      <a:pt x="162" y="37"/>
                    </a:cubicBezTo>
                    <a:cubicBezTo>
                      <a:pt x="166" y="37"/>
                      <a:pt x="169" y="36"/>
                      <a:pt x="171" y="33"/>
                    </a:cubicBezTo>
                    <a:cubicBezTo>
                      <a:pt x="174" y="31"/>
                      <a:pt x="175" y="28"/>
                      <a:pt x="175" y="25"/>
                    </a:cubicBezTo>
                    <a:cubicBezTo>
                      <a:pt x="175" y="23"/>
                      <a:pt x="174" y="21"/>
                      <a:pt x="173" y="19"/>
                    </a:cubicBezTo>
                    <a:cubicBezTo>
                      <a:pt x="172" y="17"/>
                      <a:pt x="170" y="15"/>
                      <a:pt x="169" y="13"/>
                    </a:cubicBezTo>
                    <a:cubicBezTo>
                      <a:pt x="167" y="11"/>
                      <a:pt x="165" y="9"/>
                      <a:pt x="163" y="8"/>
                    </a:cubicBezTo>
                    <a:cubicBezTo>
                      <a:pt x="162" y="6"/>
                      <a:pt x="160" y="5"/>
                      <a:pt x="159" y="3"/>
                    </a:cubicBezTo>
                    <a:cubicBezTo>
                      <a:pt x="156" y="1"/>
                      <a:pt x="153" y="0"/>
                      <a:pt x="150" y="0"/>
                    </a:cubicBezTo>
                    <a:cubicBezTo>
                      <a:pt x="148" y="0"/>
                      <a:pt x="146" y="0"/>
                      <a:pt x="144" y="1"/>
                    </a:cubicBezTo>
                    <a:lnTo>
                      <a:pt x="0" y="73"/>
                    </a:lnTo>
                    <a:lnTo>
                      <a:pt x="0" y="75"/>
                    </a:lnTo>
                    <a:lnTo>
                      <a:pt x="53" y="75"/>
                    </a:lnTo>
                    <a:lnTo>
                      <a:pt x="147" y="2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17">
                <a:extLst>
                  <a:ext uri="{FF2B5EF4-FFF2-40B4-BE49-F238E27FC236}">
                    <a16:creationId xmlns:a16="http://schemas.microsoft.com/office/drawing/2014/main" id="{9CD9881D-B9FE-4B60-A609-D3FF931A4D00}"/>
                  </a:ext>
                </a:extLst>
              </p:cNvPr>
              <p:cNvSpPr>
                <a:spLocks/>
              </p:cNvSpPr>
              <p:nvPr/>
            </p:nvSpPr>
            <p:spPr bwMode="auto">
              <a:xfrm>
                <a:off x="8505825" y="2217738"/>
                <a:ext cx="171450" cy="73025"/>
              </a:xfrm>
              <a:custGeom>
                <a:avLst/>
                <a:gdLst>
                  <a:gd name="T0" fmla="*/ 175 w 175"/>
                  <a:gd name="T1" fmla="*/ 73 h 75"/>
                  <a:gd name="T2" fmla="*/ 175 w 175"/>
                  <a:gd name="T3" fmla="*/ 73 h 75"/>
                  <a:gd name="T4" fmla="*/ 30 w 175"/>
                  <a:gd name="T5" fmla="*/ 1 h 75"/>
                  <a:gd name="T6" fmla="*/ 25 w 175"/>
                  <a:gd name="T7" fmla="*/ 0 h 75"/>
                  <a:gd name="T8" fmla="*/ 16 w 175"/>
                  <a:gd name="T9" fmla="*/ 3 h 75"/>
                  <a:gd name="T10" fmla="*/ 11 w 175"/>
                  <a:gd name="T11" fmla="*/ 8 h 75"/>
                  <a:gd name="T12" fmla="*/ 6 w 175"/>
                  <a:gd name="T13" fmla="*/ 13 h 75"/>
                  <a:gd name="T14" fmla="*/ 2 w 175"/>
                  <a:gd name="T15" fmla="*/ 19 h 75"/>
                  <a:gd name="T16" fmla="*/ 0 w 175"/>
                  <a:gd name="T17" fmla="*/ 25 h 75"/>
                  <a:gd name="T18" fmla="*/ 4 w 175"/>
                  <a:gd name="T19" fmla="*/ 33 h 75"/>
                  <a:gd name="T20" fmla="*/ 12 w 175"/>
                  <a:gd name="T21" fmla="*/ 37 h 75"/>
                  <a:gd name="T22" fmla="*/ 21 w 175"/>
                  <a:gd name="T23" fmla="*/ 34 h 75"/>
                  <a:gd name="T24" fmla="*/ 27 w 175"/>
                  <a:gd name="T25" fmla="*/ 27 h 75"/>
                  <a:gd name="T26" fmla="*/ 122 w 175"/>
                  <a:gd name="T27" fmla="*/ 75 h 75"/>
                  <a:gd name="T28" fmla="*/ 175 w 175"/>
                  <a:gd name="T29" fmla="*/ 75 h 75"/>
                  <a:gd name="T30" fmla="*/ 175 w 175"/>
                  <a:gd name="T31"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75">
                    <a:moveTo>
                      <a:pt x="175" y="73"/>
                    </a:moveTo>
                    <a:lnTo>
                      <a:pt x="175" y="73"/>
                    </a:lnTo>
                    <a:lnTo>
                      <a:pt x="30" y="1"/>
                    </a:lnTo>
                    <a:cubicBezTo>
                      <a:pt x="29" y="0"/>
                      <a:pt x="27" y="0"/>
                      <a:pt x="25" y="0"/>
                    </a:cubicBezTo>
                    <a:cubicBezTo>
                      <a:pt x="21" y="0"/>
                      <a:pt x="19" y="1"/>
                      <a:pt x="16" y="3"/>
                    </a:cubicBezTo>
                    <a:cubicBezTo>
                      <a:pt x="15" y="5"/>
                      <a:pt x="13" y="6"/>
                      <a:pt x="11" y="8"/>
                    </a:cubicBezTo>
                    <a:cubicBezTo>
                      <a:pt x="9" y="9"/>
                      <a:pt x="8" y="11"/>
                      <a:pt x="6" y="13"/>
                    </a:cubicBezTo>
                    <a:cubicBezTo>
                      <a:pt x="4" y="15"/>
                      <a:pt x="3" y="17"/>
                      <a:pt x="2" y="19"/>
                    </a:cubicBezTo>
                    <a:cubicBezTo>
                      <a:pt x="0" y="21"/>
                      <a:pt x="0" y="23"/>
                      <a:pt x="0" y="25"/>
                    </a:cubicBezTo>
                    <a:cubicBezTo>
                      <a:pt x="0" y="28"/>
                      <a:pt x="1" y="31"/>
                      <a:pt x="4" y="33"/>
                    </a:cubicBezTo>
                    <a:cubicBezTo>
                      <a:pt x="6" y="36"/>
                      <a:pt x="9" y="37"/>
                      <a:pt x="12" y="37"/>
                    </a:cubicBezTo>
                    <a:cubicBezTo>
                      <a:pt x="16" y="37"/>
                      <a:pt x="18" y="36"/>
                      <a:pt x="21" y="34"/>
                    </a:cubicBezTo>
                    <a:cubicBezTo>
                      <a:pt x="23" y="32"/>
                      <a:pt x="25" y="30"/>
                      <a:pt x="27" y="27"/>
                    </a:cubicBezTo>
                    <a:lnTo>
                      <a:pt x="122" y="75"/>
                    </a:lnTo>
                    <a:lnTo>
                      <a:pt x="175" y="75"/>
                    </a:lnTo>
                    <a:lnTo>
                      <a:pt x="175" y="7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20287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par>
                                <p:cTn id="13" presetID="10" presetClass="entr" presetSubtype="0" fill="hold" nodeType="withEffect">
                                  <p:stCondLst>
                                    <p:cond delay="50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up)">
                                      <p:cBhvr>
                                        <p:cTn id="20" dur="500"/>
                                        <p:tgtEl>
                                          <p:spTgt spid="20"/>
                                        </p:tgtEl>
                                      </p:cBhvr>
                                    </p:animEffect>
                                  </p:childTnLst>
                                </p:cTn>
                              </p:par>
                              <p:par>
                                <p:cTn id="21" presetID="10" presetClass="entr" presetSubtype="0" fill="hold" nodeType="withEffect">
                                  <p:stCondLst>
                                    <p:cond delay="500"/>
                                  </p:stCondLst>
                                  <p:childTnLst>
                                    <p:set>
                                      <p:cBhvr>
                                        <p:cTn id="22" dur="1" fill="hold">
                                          <p:stCondLst>
                                            <p:cond delay="0"/>
                                          </p:stCondLst>
                                        </p:cTn>
                                        <p:tgtEl>
                                          <p:spTgt spid="50"/>
                                        </p:tgtEl>
                                        <p:attrNameLst>
                                          <p:attrName>style.visibility</p:attrName>
                                        </p:attrNameLst>
                                      </p:cBhvr>
                                      <p:to>
                                        <p:strVal val="visible"/>
                                      </p:to>
                                    </p:set>
                                    <p:animEffect transition="in" filter="fade">
                                      <p:cBhvr>
                                        <p:cTn id="23" dur="500"/>
                                        <p:tgtEl>
                                          <p:spTgt spid="5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left)">
                                      <p:cBhvr>
                                        <p:cTn id="28" dur="500"/>
                                        <p:tgtEl>
                                          <p:spTgt spid="3"/>
                                        </p:tgtEl>
                                      </p:cBhvr>
                                    </p:animEffect>
                                  </p:childTnLst>
                                </p:cTn>
                              </p:par>
                              <p:par>
                                <p:cTn id="29" presetID="10" presetClass="entr" presetSubtype="0" fill="hold" nodeType="withEffect">
                                  <p:stCondLst>
                                    <p:cond delay="50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2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DC51F-DD07-4785-9604-50E7D0012C1C}"/>
              </a:ext>
            </a:extLst>
          </p:cNvPr>
          <p:cNvSpPr>
            <a:spLocks noGrp="1"/>
          </p:cNvSpPr>
          <p:nvPr>
            <p:ph type="title"/>
          </p:nvPr>
        </p:nvSpPr>
        <p:spPr>
          <a:xfrm>
            <a:off x="326136" y="120027"/>
            <a:ext cx="11542776" cy="1325563"/>
          </a:xfrm>
          <a:prstGeom prst="rect">
            <a:avLst/>
          </a:prstGeom>
        </p:spPr>
        <p:txBody>
          <a:bodyPr anchor="ctr">
            <a:normAutofit/>
          </a:bodyPr>
          <a:lstStyle/>
          <a:p>
            <a:r>
              <a:rPr lang="en-US"/>
              <a:t>Power BI helps protect your data</a:t>
            </a:r>
          </a:p>
        </p:txBody>
      </p:sp>
      <p:sp>
        <p:nvSpPr>
          <p:cNvPr id="22" name="Right Brace 21">
            <a:extLst>
              <a:ext uri="{FF2B5EF4-FFF2-40B4-BE49-F238E27FC236}">
                <a16:creationId xmlns:a16="http://schemas.microsoft.com/office/drawing/2014/main" id="{A7B5A888-A49E-4F0E-AFBA-FDD42A7BBA7B}"/>
              </a:ext>
            </a:extLst>
          </p:cNvPr>
          <p:cNvSpPr/>
          <p:nvPr/>
        </p:nvSpPr>
        <p:spPr>
          <a:xfrm>
            <a:off x="7919713" y="1410322"/>
            <a:ext cx="488408" cy="4645607"/>
          </a:xfrm>
          <a:prstGeom prst="rightBrace">
            <a:avLst>
              <a:gd name="adj1" fmla="val 8333"/>
              <a:gd name="adj2" fmla="val 50588"/>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6" name="Group 25">
            <a:extLst>
              <a:ext uri="{FF2B5EF4-FFF2-40B4-BE49-F238E27FC236}">
                <a16:creationId xmlns:a16="http://schemas.microsoft.com/office/drawing/2014/main" id="{53B3215D-D17F-47FA-A05D-E382C867549F}"/>
              </a:ext>
            </a:extLst>
          </p:cNvPr>
          <p:cNvGrpSpPr/>
          <p:nvPr/>
        </p:nvGrpSpPr>
        <p:grpSpPr>
          <a:xfrm>
            <a:off x="538226" y="1377394"/>
            <a:ext cx="6343220" cy="1076503"/>
            <a:chOff x="538226" y="1377394"/>
            <a:chExt cx="6343220" cy="1076503"/>
          </a:xfrm>
        </p:grpSpPr>
        <p:sp>
          <p:nvSpPr>
            <p:cNvPr id="27" name="Rectangle: Rounded Corners 4">
              <a:extLst>
                <a:ext uri="{FF2B5EF4-FFF2-40B4-BE49-F238E27FC236}">
                  <a16:creationId xmlns:a16="http://schemas.microsoft.com/office/drawing/2014/main" id="{C96919B4-BFA5-4ECF-93A9-906D5BF38A75}"/>
                </a:ext>
              </a:extLst>
            </p:cNvPr>
            <p:cNvSpPr txBox="1"/>
            <p:nvPr/>
          </p:nvSpPr>
          <p:spPr>
            <a:xfrm>
              <a:off x="588263" y="1377394"/>
              <a:ext cx="6293183" cy="1076503"/>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2000" b="1" kern="1200">
                  <a:gradFill>
                    <a:gsLst>
                      <a:gs pos="83000">
                        <a:schemeClr val="tx1"/>
                      </a:gs>
                      <a:gs pos="100000">
                        <a:schemeClr val="tx1"/>
                      </a:gs>
                    </a:gsLst>
                    <a:lin ang="5400000" scaled="1"/>
                  </a:gradFill>
                </a:rPr>
                <a:t>    Protect data within Power BI</a:t>
              </a:r>
            </a:p>
            <a:p>
              <a:pPr marL="0" lvl="1" algn="l" defTabSz="666750">
                <a:spcBef>
                  <a:spcPct val="0"/>
                </a:spcBef>
                <a:spcAft>
                  <a:spcPts val="600"/>
                </a:spcAft>
                <a:buClr>
                  <a:schemeClr val="tx1"/>
                </a:buClr>
                <a:buSzPct val="90000"/>
              </a:pPr>
              <a:r>
                <a:rPr lang="en-US" sz="1600" kern="1200">
                  <a:gradFill>
                    <a:gsLst>
                      <a:gs pos="83000">
                        <a:schemeClr val="tx1"/>
                      </a:gs>
                      <a:gs pos="100000">
                        <a:schemeClr val="tx1"/>
                      </a:gs>
                    </a:gsLst>
                    <a:lin ang="5400000" scaled="1"/>
                  </a:gradFill>
                </a:rPr>
                <a:t>Access permissions, row-level security, </a:t>
              </a:r>
              <a:r>
                <a:rPr lang="en-US" sz="1600" i="0" kern="1200">
                  <a:gradFill>
                    <a:gsLst>
                      <a:gs pos="83000">
                        <a:schemeClr val="tx1"/>
                      </a:gs>
                      <a:gs pos="100000">
                        <a:schemeClr val="tx1"/>
                      </a:gs>
                    </a:gsLst>
                    <a:lin ang="5400000" scaled="1"/>
                  </a:gradFill>
                </a:rPr>
                <a:t>encrypted data at rest</a:t>
              </a:r>
              <a:endParaRPr lang="en-US" sz="1600" kern="1200">
                <a:gradFill>
                  <a:gsLst>
                    <a:gs pos="83000">
                      <a:schemeClr val="tx1"/>
                    </a:gs>
                    <a:gs pos="100000">
                      <a:schemeClr val="tx1"/>
                    </a:gs>
                  </a:gsLst>
                  <a:lin ang="5400000" scaled="1"/>
                </a:gradFill>
              </a:endParaRPr>
            </a:p>
            <a:p>
              <a:pPr marL="0" lvl="1" algn="l" defTabSz="666750">
                <a:spcBef>
                  <a:spcPct val="0"/>
                </a:spcBef>
                <a:spcAft>
                  <a:spcPts val="600"/>
                </a:spcAft>
                <a:buClr>
                  <a:schemeClr val="tx1"/>
                </a:buClr>
                <a:buSzPct val="90000"/>
              </a:pPr>
              <a:r>
                <a:rPr lang="en-US" sz="1600" i="1" kern="1200">
                  <a:gradFill>
                    <a:gsLst>
                      <a:gs pos="83000">
                        <a:schemeClr val="accent1"/>
                      </a:gs>
                      <a:gs pos="100000">
                        <a:schemeClr val="accent1"/>
                      </a:gs>
                    </a:gsLst>
                    <a:lin ang="5400000" scaled="1"/>
                  </a:gradFill>
                </a:rPr>
                <a:t>New</a:t>
              </a:r>
              <a:r>
                <a:rPr lang="en-US" sz="1600" i="1" kern="1200">
                  <a:gradFill>
                    <a:gsLst>
                      <a:gs pos="83000">
                        <a:schemeClr val="tx1"/>
                      </a:gs>
                      <a:gs pos="100000">
                        <a:schemeClr val="tx1"/>
                      </a:gs>
                    </a:gsLst>
                    <a:lin ang="5400000" scaled="1"/>
                  </a:gradFill>
                </a:rPr>
                <a:t> – Bring your own encryption key</a:t>
              </a:r>
              <a:endParaRPr lang="en-US" sz="1600" kern="1200">
                <a:gradFill>
                  <a:gsLst>
                    <a:gs pos="83000">
                      <a:schemeClr val="tx1"/>
                    </a:gs>
                    <a:gs pos="100000">
                      <a:schemeClr val="tx1"/>
                    </a:gs>
                  </a:gsLst>
                  <a:lin ang="5400000" scaled="1"/>
                </a:gradFill>
              </a:endParaRPr>
            </a:p>
          </p:txBody>
        </p:sp>
        <p:sp>
          <p:nvSpPr>
            <p:cNvPr id="28" name="Shield_EA18">
              <a:extLst>
                <a:ext uri="{FF2B5EF4-FFF2-40B4-BE49-F238E27FC236}">
                  <a16:creationId xmlns:a16="http://schemas.microsoft.com/office/drawing/2014/main" id="{615467A2-729D-4DAD-8F2E-5465879A51DF}"/>
                </a:ext>
              </a:extLst>
            </p:cNvPr>
            <p:cNvSpPr>
              <a:spLocks noChangeAspect="1"/>
            </p:cNvSpPr>
            <p:nvPr/>
          </p:nvSpPr>
          <p:spPr bwMode="auto">
            <a:xfrm>
              <a:off x="538226" y="1408267"/>
              <a:ext cx="311088" cy="331205"/>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1"/>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gradFill>
                  <a:gsLst>
                    <a:gs pos="0">
                      <a:srgbClr val="505050"/>
                    </a:gs>
                    <a:gs pos="100000">
                      <a:srgbClr val="505050"/>
                    </a:gs>
                  </a:gsLst>
                </a:gradFill>
                <a:effectLst/>
                <a:uLnTx/>
                <a:uFillTx/>
              </a:endParaRPr>
            </a:p>
          </p:txBody>
        </p:sp>
      </p:grpSp>
      <p:grpSp>
        <p:nvGrpSpPr>
          <p:cNvPr id="29" name="Group 28">
            <a:extLst>
              <a:ext uri="{FF2B5EF4-FFF2-40B4-BE49-F238E27FC236}">
                <a16:creationId xmlns:a16="http://schemas.microsoft.com/office/drawing/2014/main" id="{2C6734EB-8282-4C05-A9F9-E9F6EA2E6306}"/>
              </a:ext>
            </a:extLst>
          </p:cNvPr>
          <p:cNvGrpSpPr/>
          <p:nvPr/>
        </p:nvGrpSpPr>
        <p:grpSpPr>
          <a:xfrm>
            <a:off x="538163" y="3082310"/>
            <a:ext cx="6343283" cy="1213493"/>
            <a:chOff x="538163" y="3082310"/>
            <a:chExt cx="6343283" cy="1213493"/>
          </a:xfrm>
        </p:grpSpPr>
        <p:sp>
          <p:nvSpPr>
            <p:cNvPr id="30" name="Rectangle: Rounded Corners 4">
              <a:extLst>
                <a:ext uri="{FF2B5EF4-FFF2-40B4-BE49-F238E27FC236}">
                  <a16:creationId xmlns:a16="http://schemas.microsoft.com/office/drawing/2014/main" id="{72917F60-61D4-46B2-8899-45532C00E89C}"/>
                </a:ext>
              </a:extLst>
            </p:cNvPr>
            <p:cNvSpPr txBox="1"/>
            <p:nvPr/>
          </p:nvSpPr>
          <p:spPr>
            <a:xfrm>
              <a:off x="588263" y="3170449"/>
              <a:ext cx="6293183" cy="1125354"/>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lvl="0" defTabSz="844550">
                <a:lnSpc>
                  <a:spcPct val="90000"/>
                </a:lnSpc>
                <a:spcBef>
                  <a:spcPct val="0"/>
                </a:spcBef>
                <a:spcAft>
                  <a:spcPct val="35000"/>
                </a:spcAft>
              </a:pPr>
              <a:r>
                <a:rPr lang="en-US" sz="2000" b="1">
                  <a:gradFill>
                    <a:gsLst>
                      <a:gs pos="83000">
                        <a:schemeClr val="accent1"/>
                      </a:gs>
                      <a:gs pos="100000">
                        <a:schemeClr val="accent1"/>
                      </a:gs>
                    </a:gsLst>
                    <a:lin ang="5400000" scaled="1"/>
                  </a:gradFill>
                </a:rPr>
                <a:t>    New</a:t>
              </a:r>
              <a:r>
                <a:rPr lang="en-US" sz="2000" b="1">
                  <a:gradFill>
                    <a:gsLst>
                      <a:gs pos="83000">
                        <a:schemeClr val="tx1"/>
                      </a:gs>
                      <a:gs pos="100000">
                        <a:schemeClr val="tx1"/>
                      </a:gs>
                    </a:gsLst>
                    <a:lin ang="5400000" scaled="1"/>
                  </a:gradFill>
                </a:rPr>
                <a:t> – Monitor &amp; protect user activity on sensitive data in real time</a:t>
              </a:r>
            </a:p>
            <a:p>
              <a:pPr marL="0" lvl="1" defTabSz="666750">
                <a:spcBef>
                  <a:spcPct val="0"/>
                </a:spcBef>
                <a:spcAft>
                  <a:spcPts val="600"/>
                </a:spcAft>
              </a:pPr>
              <a:r>
                <a:rPr lang="en-US" sz="1600" i="1">
                  <a:gradFill>
                    <a:gsLst>
                      <a:gs pos="83000">
                        <a:schemeClr val="tx1"/>
                      </a:gs>
                      <a:gs pos="100000">
                        <a:schemeClr val="tx1"/>
                      </a:gs>
                    </a:gsLst>
                    <a:lin ang="5400000" scaled="1"/>
                  </a:gradFill>
                </a:rPr>
                <a:t>New at Ignite - </a:t>
              </a:r>
              <a:r>
                <a:rPr lang="en-US" sz="1600">
                  <a:gradFill>
                    <a:gsLst>
                      <a:gs pos="83000">
                        <a:schemeClr val="tx1"/>
                      </a:gs>
                      <a:gs pos="100000">
                        <a:schemeClr val="tx1"/>
                      </a:gs>
                    </a:gsLst>
                    <a:lin ang="5400000" scaled="1"/>
                  </a:gradFill>
                </a:rPr>
                <a:t>Real time session monitoring and risk remediation leveraging Microsoft’s cloud app security</a:t>
              </a:r>
            </a:p>
          </p:txBody>
        </p:sp>
        <p:grpSp>
          <p:nvGrpSpPr>
            <p:cNvPr id="31" name="Group 30">
              <a:extLst>
                <a:ext uri="{FF2B5EF4-FFF2-40B4-BE49-F238E27FC236}">
                  <a16:creationId xmlns:a16="http://schemas.microsoft.com/office/drawing/2014/main" id="{1576C6DD-6D1B-43AC-BCBF-7F4B57FD5A7D}"/>
                </a:ext>
              </a:extLst>
            </p:cNvPr>
            <p:cNvGrpSpPr/>
            <p:nvPr/>
          </p:nvGrpSpPr>
          <p:grpSpPr>
            <a:xfrm>
              <a:off x="538163" y="3082310"/>
              <a:ext cx="346075" cy="325438"/>
              <a:chOff x="538163" y="3062288"/>
              <a:chExt cx="346075" cy="325438"/>
            </a:xfrm>
          </p:grpSpPr>
          <p:sp>
            <p:nvSpPr>
              <p:cNvPr id="32" name="Freeform 5">
                <a:extLst>
                  <a:ext uri="{FF2B5EF4-FFF2-40B4-BE49-F238E27FC236}">
                    <a16:creationId xmlns:a16="http://schemas.microsoft.com/office/drawing/2014/main" id="{B5166BEC-9426-49B5-B942-E1C6CBC62C91}"/>
                  </a:ext>
                </a:extLst>
              </p:cNvPr>
              <p:cNvSpPr>
                <a:spLocks/>
              </p:cNvSpPr>
              <p:nvPr/>
            </p:nvSpPr>
            <p:spPr bwMode="auto">
              <a:xfrm>
                <a:off x="714375" y="3136900"/>
                <a:ext cx="150813" cy="74613"/>
              </a:xfrm>
              <a:custGeom>
                <a:avLst/>
                <a:gdLst>
                  <a:gd name="T0" fmla="*/ 77 w 153"/>
                  <a:gd name="T1" fmla="*/ 0 h 76"/>
                  <a:gd name="T2" fmla="*/ 77 w 153"/>
                  <a:gd name="T3" fmla="*/ 0 h 76"/>
                  <a:gd name="T4" fmla="*/ 0 w 153"/>
                  <a:gd name="T5" fmla="*/ 38 h 76"/>
                  <a:gd name="T6" fmla="*/ 77 w 153"/>
                  <a:gd name="T7" fmla="*/ 76 h 76"/>
                  <a:gd name="T8" fmla="*/ 153 w 153"/>
                  <a:gd name="T9" fmla="*/ 38 h 76"/>
                  <a:gd name="T10" fmla="*/ 77 w 153"/>
                  <a:gd name="T11" fmla="*/ 0 h 76"/>
                </a:gdLst>
                <a:ahLst/>
                <a:cxnLst>
                  <a:cxn ang="0">
                    <a:pos x="T0" y="T1"/>
                  </a:cxn>
                  <a:cxn ang="0">
                    <a:pos x="T2" y="T3"/>
                  </a:cxn>
                  <a:cxn ang="0">
                    <a:pos x="T4" y="T5"/>
                  </a:cxn>
                  <a:cxn ang="0">
                    <a:pos x="T6" y="T7"/>
                  </a:cxn>
                  <a:cxn ang="0">
                    <a:pos x="T8" y="T9"/>
                  </a:cxn>
                  <a:cxn ang="0">
                    <a:pos x="T10" y="T11"/>
                  </a:cxn>
                </a:cxnLst>
                <a:rect l="0" t="0" r="r" b="b"/>
                <a:pathLst>
                  <a:path w="153" h="76">
                    <a:moveTo>
                      <a:pt x="77" y="0"/>
                    </a:moveTo>
                    <a:lnTo>
                      <a:pt x="77" y="0"/>
                    </a:lnTo>
                    <a:lnTo>
                      <a:pt x="0" y="38"/>
                    </a:lnTo>
                    <a:lnTo>
                      <a:pt x="77" y="76"/>
                    </a:lnTo>
                    <a:lnTo>
                      <a:pt x="153" y="38"/>
                    </a:lnTo>
                    <a:lnTo>
                      <a:pt x="77"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668DF7C5-4169-4184-9E0C-5556E598A922}"/>
                  </a:ext>
                </a:extLst>
              </p:cNvPr>
              <p:cNvSpPr>
                <a:spLocks/>
              </p:cNvSpPr>
              <p:nvPr/>
            </p:nvSpPr>
            <p:spPr bwMode="auto">
              <a:xfrm>
                <a:off x="714375" y="3233738"/>
                <a:ext cx="79375" cy="153988"/>
              </a:xfrm>
              <a:custGeom>
                <a:avLst/>
                <a:gdLst>
                  <a:gd name="T0" fmla="*/ 80 w 80"/>
                  <a:gd name="T1" fmla="*/ 0 h 157"/>
                  <a:gd name="T2" fmla="*/ 80 w 80"/>
                  <a:gd name="T3" fmla="*/ 0 h 157"/>
                  <a:gd name="T4" fmla="*/ 0 w 80"/>
                  <a:gd name="T5" fmla="*/ 40 h 157"/>
                  <a:gd name="T6" fmla="*/ 0 w 80"/>
                  <a:gd name="T7" fmla="*/ 157 h 157"/>
                  <a:gd name="T8" fmla="*/ 80 w 80"/>
                  <a:gd name="T9" fmla="*/ 117 h 157"/>
                  <a:gd name="T10" fmla="*/ 80 w 80"/>
                  <a:gd name="T11" fmla="*/ 0 h 157"/>
                </a:gdLst>
                <a:ahLst/>
                <a:cxnLst>
                  <a:cxn ang="0">
                    <a:pos x="T0" y="T1"/>
                  </a:cxn>
                  <a:cxn ang="0">
                    <a:pos x="T2" y="T3"/>
                  </a:cxn>
                  <a:cxn ang="0">
                    <a:pos x="T4" y="T5"/>
                  </a:cxn>
                  <a:cxn ang="0">
                    <a:pos x="T6" y="T7"/>
                  </a:cxn>
                  <a:cxn ang="0">
                    <a:pos x="T8" y="T9"/>
                  </a:cxn>
                  <a:cxn ang="0">
                    <a:pos x="T10" y="T11"/>
                  </a:cxn>
                </a:cxnLst>
                <a:rect l="0" t="0" r="r" b="b"/>
                <a:pathLst>
                  <a:path w="80" h="157">
                    <a:moveTo>
                      <a:pt x="80" y="0"/>
                    </a:moveTo>
                    <a:lnTo>
                      <a:pt x="80" y="0"/>
                    </a:lnTo>
                    <a:lnTo>
                      <a:pt x="0" y="40"/>
                    </a:lnTo>
                    <a:lnTo>
                      <a:pt x="0" y="157"/>
                    </a:lnTo>
                    <a:lnTo>
                      <a:pt x="80" y="117"/>
                    </a:lnTo>
                    <a:lnTo>
                      <a:pt x="8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423BC1CF-797D-4B57-B8E4-D0837356ECD7}"/>
                  </a:ext>
                </a:extLst>
              </p:cNvPr>
              <p:cNvSpPr>
                <a:spLocks/>
              </p:cNvSpPr>
              <p:nvPr/>
            </p:nvSpPr>
            <p:spPr bwMode="auto">
              <a:xfrm>
                <a:off x="609600" y="3233738"/>
                <a:ext cx="77788" cy="153988"/>
              </a:xfrm>
              <a:custGeom>
                <a:avLst/>
                <a:gdLst>
                  <a:gd name="T0" fmla="*/ 80 w 80"/>
                  <a:gd name="T1" fmla="*/ 40 h 157"/>
                  <a:gd name="T2" fmla="*/ 80 w 80"/>
                  <a:gd name="T3" fmla="*/ 40 h 157"/>
                  <a:gd name="T4" fmla="*/ 0 w 80"/>
                  <a:gd name="T5" fmla="*/ 0 h 157"/>
                  <a:gd name="T6" fmla="*/ 0 w 80"/>
                  <a:gd name="T7" fmla="*/ 117 h 157"/>
                  <a:gd name="T8" fmla="*/ 80 w 80"/>
                  <a:gd name="T9" fmla="*/ 157 h 157"/>
                  <a:gd name="T10" fmla="*/ 80 w 80"/>
                  <a:gd name="T11" fmla="*/ 40 h 157"/>
                </a:gdLst>
                <a:ahLst/>
                <a:cxnLst>
                  <a:cxn ang="0">
                    <a:pos x="T0" y="T1"/>
                  </a:cxn>
                  <a:cxn ang="0">
                    <a:pos x="T2" y="T3"/>
                  </a:cxn>
                  <a:cxn ang="0">
                    <a:pos x="T4" y="T5"/>
                  </a:cxn>
                  <a:cxn ang="0">
                    <a:pos x="T6" y="T7"/>
                  </a:cxn>
                  <a:cxn ang="0">
                    <a:pos x="T8" y="T9"/>
                  </a:cxn>
                  <a:cxn ang="0">
                    <a:pos x="T10" y="T11"/>
                  </a:cxn>
                </a:cxnLst>
                <a:rect l="0" t="0" r="r" b="b"/>
                <a:pathLst>
                  <a:path w="80" h="157">
                    <a:moveTo>
                      <a:pt x="80" y="40"/>
                    </a:moveTo>
                    <a:lnTo>
                      <a:pt x="80" y="40"/>
                    </a:lnTo>
                    <a:lnTo>
                      <a:pt x="0" y="0"/>
                    </a:lnTo>
                    <a:lnTo>
                      <a:pt x="0" y="117"/>
                    </a:lnTo>
                    <a:lnTo>
                      <a:pt x="80" y="157"/>
                    </a:lnTo>
                    <a:lnTo>
                      <a:pt x="80" y="4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35038905-3216-475F-B366-D1247D0B449E}"/>
                  </a:ext>
                </a:extLst>
              </p:cNvPr>
              <p:cNvSpPr>
                <a:spLocks/>
              </p:cNvSpPr>
              <p:nvPr/>
            </p:nvSpPr>
            <p:spPr bwMode="auto">
              <a:xfrm>
                <a:off x="538163" y="3136900"/>
                <a:ext cx="152400" cy="74613"/>
              </a:xfrm>
              <a:custGeom>
                <a:avLst/>
                <a:gdLst>
                  <a:gd name="T0" fmla="*/ 0 w 154"/>
                  <a:gd name="T1" fmla="*/ 38 h 76"/>
                  <a:gd name="T2" fmla="*/ 0 w 154"/>
                  <a:gd name="T3" fmla="*/ 38 h 76"/>
                  <a:gd name="T4" fmla="*/ 77 w 154"/>
                  <a:gd name="T5" fmla="*/ 76 h 76"/>
                  <a:gd name="T6" fmla="*/ 154 w 154"/>
                  <a:gd name="T7" fmla="*/ 38 h 76"/>
                  <a:gd name="T8" fmla="*/ 77 w 154"/>
                  <a:gd name="T9" fmla="*/ 0 h 76"/>
                  <a:gd name="T10" fmla="*/ 0 w 154"/>
                  <a:gd name="T11" fmla="*/ 38 h 76"/>
                </a:gdLst>
                <a:ahLst/>
                <a:cxnLst>
                  <a:cxn ang="0">
                    <a:pos x="T0" y="T1"/>
                  </a:cxn>
                  <a:cxn ang="0">
                    <a:pos x="T2" y="T3"/>
                  </a:cxn>
                  <a:cxn ang="0">
                    <a:pos x="T4" y="T5"/>
                  </a:cxn>
                  <a:cxn ang="0">
                    <a:pos x="T6" y="T7"/>
                  </a:cxn>
                  <a:cxn ang="0">
                    <a:pos x="T8" y="T9"/>
                  </a:cxn>
                  <a:cxn ang="0">
                    <a:pos x="T10" y="T11"/>
                  </a:cxn>
                </a:cxnLst>
                <a:rect l="0" t="0" r="r" b="b"/>
                <a:pathLst>
                  <a:path w="154" h="76">
                    <a:moveTo>
                      <a:pt x="0" y="38"/>
                    </a:moveTo>
                    <a:lnTo>
                      <a:pt x="0" y="38"/>
                    </a:lnTo>
                    <a:lnTo>
                      <a:pt x="77" y="76"/>
                    </a:lnTo>
                    <a:lnTo>
                      <a:pt x="154" y="38"/>
                    </a:lnTo>
                    <a:lnTo>
                      <a:pt x="77" y="0"/>
                    </a:lnTo>
                    <a:lnTo>
                      <a:pt x="0" y="38"/>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370595C6-148D-4007-BFC0-E3305A8C89FC}"/>
                  </a:ext>
                </a:extLst>
              </p:cNvPr>
              <p:cNvSpPr>
                <a:spLocks/>
              </p:cNvSpPr>
              <p:nvPr/>
            </p:nvSpPr>
            <p:spPr bwMode="auto">
              <a:xfrm>
                <a:off x="715963" y="3062288"/>
                <a:ext cx="61913" cy="60325"/>
              </a:xfrm>
              <a:custGeom>
                <a:avLst/>
                <a:gdLst>
                  <a:gd name="T0" fmla="*/ 48 w 62"/>
                  <a:gd name="T1" fmla="*/ 25 h 61"/>
                  <a:gd name="T2" fmla="*/ 48 w 62"/>
                  <a:gd name="T3" fmla="*/ 25 h 61"/>
                  <a:gd name="T4" fmla="*/ 41 w 62"/>
                  <a:gd name="T5" fmla="*/ 21 h 61"/>
                  <a:gd name="T6" fmla="*/ 37 w 62"/>
                  <a:gd name="T7" fmla="*/ 14 h 61"/>
                  <a:gd name="T8" fmla="*/ 35 w 62"/>
                  <a:gd name="T9" fmla="*/ 3 h 61"/>
                  <a:gd name="T10" fmla="*/ 31 w 62"/>
                  <a:gd name="T11" fmla="*/ 0 h 61"/>
                  <a:gd name="T12" fmla="*/ 28 w 62"/>
                  <a:gd name="T13" fmla="*/ 3 h 61"/>
                  <a:gd name="T14" fmla="*/ 25 w 62"/>
                  <a:gd name="T15" fmla="*/ 14 h 61"/>
                  <a:gd name="T16" fmla="*/ 21 w 62"/>
                  <a:gd name="T17" fmla="*/ 21 h 61"/>
                  <a:gd name="T18" fmla="*/ 14 w 62"/>
                  <a:gd name="T19" fmla="*/ 25 h 61"/>
                  <a:gd name="T20" fmla="*/ 3 w 62"/>
                  <a:gd name="T21" fmla="*/ 27 h 61"/>
                  <a:gd name="T22" fmla="*/ 0 w 62"/>
                  <a:gd name="T23" fmla="*/ 31 h 61"/>
                  <a:gd name="T24" fmla="*/ 3 w 62"/>
                  <a:gd name="T25" fmla="*/ 34 h 61"/>
                  <a:gd name="T26" fmla="*/ 14 w 62"/>
                  <a:gd name="T27" fmla="*/ 37 h 61"/>
                  <a:gd name="T28" fmla="*/ 21 w 62"/>
                  <a:gd name="T29" fmla="*/ 41 h 61"/>
                  <a:gd name="T30" fmla="*/ 25 w 62"/>
                  <a:gd name="T31" fmla="*/ 48 h 61"/>
                  <a:gd name="T32" fmla="*/ 28 w 62"/>
                  <a:gd name="T33" fmla="*/ 58 h 61"/>
                  <a:gd name="T34" fmla="*/ 31 w 62"/>
                  <a:gd name="T35" fmla="*/ 61 h 61"/>
                  <a:gd name="T36" fmla="*/ 35 w 62"/>
                  <a:gd name="T37" fmla="*/ 58 h 61"/>
                  <a:gd name="T38" fmla="*/ 37 w 62"/>
                  <a:gd name="T39" fmla="*/ 48 h 61"/>
                  <a:gd name="T40" fmla="*/ 41 w 62"/>
                  <a:gd name="T41" fmla="*/ 41 h 61"/>
                  <a:gd name="T42" fmla="*/ 48 w 62"/>
                  <a:gd name="T43" fmla="*/ 37 h 61"/>
                  <a:gd name="T44" fmla="*/ 59 w 62"/>
                  <a:gd name="T45" fmla="*/ 34 h 61"/>
                  <a:gd name="T46" fmla="*/ 62 w 62"/>
                  <a:gd name="T47" fmla="*/ 31 h 61"/>
                  <a:gd name="T48" fmla="*/ 59 w 62"/>
                  <a:gd name="T49" fmla="*/ 27 h 61"/>
                  <a:gd name="T50" fmla="*/ 48 w 62"/>
                  <a:gd name="T51" fmla="*/ 2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1">
                    <a:moveTo>
                      <a:pt x="48" y="25"/>
                    </a:moveTo>
                    <a:lnTo>
                      <a:pt x="48" y="25"/>
                    </a:lnTo>
                    <a:cubicBezTo>
                      <a:pt x="45" y="24"/>
                      <a:pt x="43" y="22"/>
                      <a:pt x="41" y="21"/>
                    </a:cubicBezTo>
                    <a:cubicBezTo>
                      <a:pt x="40" y="19"/>
                      <a:pt x="38" y="17"/>
                      <a:pt x="37" y="14"/>
                    </a:cubicBezTo>
                    <a:cubicBezTo>
                      <a:pt x="36" y="11"/>
                      <a:pt x="35" y="8"/>
                      <a:pt x="35" y="3"/>
                    </a:cubicBezTo>
                    <a:cubicBezTo>
                      <a:pt x="34" y="1"/>
                      <a:pt x="33" y="0"/>
                      <a:pt x="31" y="0"/>
                    </a:cubicBezTo>
                    <a:cubicBezTo>
                      <a:pt x="29" y="0"/>
                      <a:pt x="28" y="1"/>
                      <a:pt x="28" y="3"/>
                    </a:cubicBezTo>
                    <a:cubicBezTo>
                      <a:pt x="27" y="8"/>
                      <a:pt x="26" y="11"/>
                      <a:pt x="25" y="14"/>
                    </a:cubicBezTo>
                    <a:cubicBezTo>
                      <a:pt x="24" y="17"/>
                      <a:pt x="23" y="19"/>
                      <a:pt x="21" y="21"/>
                    </a:cubicBezTo>
                    <a:cubicBezTo>
                      <a:pt x="19" y="22"/>
                      <a:pt x="17" y="24"/>
                      <a:pt x="14" y="25"/>
                    </a:cubicBezTo>
                    <a:cubicBezTo>
                      <a:pt x="12" y="26"/>
                      <a:pt x="8" y="26"/>
                      <a:pt x="3" y="27"/>
                    </a:cubicBezTo>
                    <a:cubicBezTo>
                      <a:pt x="1" y="28"/>
                      <a:pt x="0" y="29"/>
                      <a:pt x="0" y="31"/>
                    </a:cubicBezTo>
                    <a:cubicBezTo>
                      <a:pt x="0" y="33"/>
                      <a:pt x="1" y="34"/>
                      <a:pt x="3" y="34"/>
                    </a:cubicBezTo>
                    <a:cubicBezTo>
                      <a:pt x="8" y="35"/>
                      <a:pt x="12" y="36"/>
                      <a:pt x="14" y="37"/>
                    </a:cubicBezTo>
                    <a:cubicBezTo>
                      <a:pt x="17" y="38"/>
                      <a:pt x="19" y="39"/>
                      <a:pt x="21" y="41"/>
                    </a:cubicBezTo>
                    <a:cubicBezTo>
                      <a:pt x="23" y="43"/>
                      <a:pt x="24" y="45"/>
                      <a:pt x="25" y="48"/>
                    </a:cubicBezTo>
                    <a:cubicBezTo>
                      <a:pt x="26" y="50"/>
                      <a:pt x="27" y="54"/>
                      <a:pt x="28" y="58"/>
                    </a:cubicBezTo>
                    <a:cubicBezTo>
                      <a:pt x="28" y="60"/>
                      <a:pt x="29" y="61"/>
                      <a:pt x="31" y="61"/>
                    </a:cubicBezTo>
                    <a:cubicBezTo>
                      <a:pt x="33" y="61"/>
                      <a:pt x="34" y="60"/>
                      <a:pt x="35" y="58"/>
                    </a:cubicBezTo>
                    <a:cubicBezTo>
                      <a:pt x="35" y="54"/>
                      <a:pt x="36" y="50"/>
                      <a:pt x="37" y="48"/>
                    </a:cubicBezTo>
                    <a:cubicBezTo>
                      <a:pt x="38" y="45"/>
                      <a:pt x="40" y="43"/>
                      <a:pt x="41" y="41"/>
                    </a:cubicBezTo>
                    <a:cubicBezTo>
                      <a:pt x="43" y="39"/>
                      <a:pt x="45" y="38"/>
                      <a:pt x="48" y="37"/>
                    </a:cubicBezTo>
                    <a:cubicBezTo>
                      <a:pt x="51" y="36"/>
                      <a:pt x="54" y="35"/>
                      <a:pt x="59" y="34"/>
                    </a:cubicBezTo>
                    <a:cubicBezTo>
                      <a:pt x="61" y="34"/>
                      <a:pt x="62" y="33"/>
                      <a:pt x="62" y="31"/>
                    </a:cubicBezTo>
                    <a:cubicBezTo>
                      <a:pt x="62" y="29"/>
                      <a:pt x="61" y="28"/>
                      <a:pt x="59" y="27"/>
                    </a:cubicBezTo>
                    <a:cubicBezTo>
                      <a:pt x="54" y="26"/>
                      <a:pt x="51" y="26"/>
                      <a:pt x="48" y="25"/>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0E5091B6-EC1B-4DB7-B21E-17A064EDFF46}"/>
                  </a:ext>
                </a:extLst>
              </p:cNvPr>
              <p:cNvSpPr>
                <a:spLocks/>
              </p:cNvSpPr>
              <p:nvPr/>
            </p:nvSpPr>
            <p:spPr bwMode="auto">
              <a:xfrm>
                <a:off x="671513" y="3195638"/>
                <a:ext cx="61913" cy="60325"/>
              </a:xfrm>
              <a:custGeom>
                <a:avLst/>
                <a:gdLst>
                  <a:gd name="T0" fmla="*/ 25 w 62"/>
                  <a:gd name="T1" fmla="*/ 47 h 61"/>
                  <a:gd name="T2" fmla="*/ 25 w 62"/>
                  <a:gd name="T3" fmla="*/ 47 h 61"/>
                  <a:gd name="T4" fmla="*/ 28 w 62"/>
                  <a:gd name="T5" fmla="*/ 58 h 61"/>
                  <a:gd name="T6" fmla="*/ 31 w 62"/>
                  <a:gd name="T7" fmla="*/ 61 h 61"/>
                  <a:gd name="T8" fmla="*/ 34 w 62"/>
                  <a:gd name="T9" fmla="*/ 58 h 61"/>
                  <a:gd name="T10" fmla="*/ 37 w 62"/>
                  <a:gd name="T11" fmla="*/ 47 h 61"/>
                  <a:gd name="T12" fmla="*/ 41 w 62"/>
                  <a:gd name="T13" fmla="*/ 40 h 61"/>
                  <a:gd name="T14" fmla="*/ 48 w 62"/>
                  <a:gd name="T15" fmla="*/ 37 h 61"/>
                  <a:gd name="T16" fmla="*/ 59 w 62"/>
                  <a:gd name="T17" fmla="*/ 34 h 61"/>
                  <a:gd name="T18" fmla="*/ 62 w 62"/>
                  <a:gd name="T19" fmla="*/ 30 h 61"/>
                  <a:gd name="T20" fmla="*/ 59 w 62"/>
                  <a:gd name="T21" fmla="*/ 27 h 61"/>
                  <a:gd name="T22" fmla="*/ 48 w 62"/>
                  <a:gd name="T23" fmla="*/ 24 h 61"/>
                  <a:gd name="T24" fmla="*/ 41 w 62"/>
                  <a:gd name="T25" fmla="*/ 20 h 61"/>
                  <a:gd name="T26" fmla="*/ 37 w 62"/>
                  <a:gd name="T27" fmla="*/ 14 h 61"/>
                  <a:gd name="T28" fmla="*/ 34 w 62"/>
                  <a:gd name="T29" fmla="*/ 3 h 61"/>
                  <a:gd name="T30" fmla="*/ 31 w 62"/>
                  <a:gd name="T31" fmla="*/ 0 h 61"/>
                  <a:gd name="T32" fmla="*/ 28 w 62"/>
                  <a:gd name="T33" fmla="*/ 3 h 61"/>
                  <a:gd name="T34" fmla="*/ 25 w 62"/>
                  <a:gd name="T35" fmla="*/ 14 h 61"/>
                  <a:gd name="T36" fmla="*/ 21 w 62"/>
                  <a:gd name="T37" fmla="*/ 20 h 61"/>
                  <a:gd name="T38" fmla="*/ 14 w 62"/>
                  <a:gd name="T39" fmla="*/ 24 h 61"/>
                  <a:gd name="T40" fmla="*/ 3 w 62"/>
                  <a:gd name="T41" fmla="*/ 27 h 61"/>
                  <a:gd name="T42" fmla="*/ 0 w 62"/>
                  <a:gd name="T43" fmla="*/ 30 h 61"/>
                  <a:gd name="T44" fmla="*/ 3 w 62"/>
                  <a:gd name="T45" fmla="*/ 34 h 61"/>
                  <a:gd name="T46" fmla="*/ 14 w 62"/>
                  <a:gd name="T47" fmla="*/ 37 h 61"/>
                  <a:gd name="T48" fmla="*/ 21 w 62"/>
                  <a:gd name="T49" fmla="*/ 40 h 61"/>
                  <a:gd name="T50" fmla="*/ 25 w 62"/>
                  <a:gd name="T51" fmla="*/ 4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1">
                    <a:moveTo>
                      <a:pt x="25" y="47"/>
                    </a:moveTo>
                    <a:lnTo>
                      <a:pt x="25" y="47"/>
                    </a:lnTo>
                    <a:cubicBezTo>
                      <a:pt x="26" y="50"/>
                      <a:pt x="27" y="54"/>
                      <a:pt x="28" y="58"/>
                    </a:cubicBezTo>
                    <a:cubicBezTo>
                      <a:pt x="28" y="60"/>
                      <a:pt x="29" y="61"/>
                      <a:pt x="31" y="61"/>
                    </a:cubicBezTo>
                    <a:cubicBezTo>
                      <a:pt x="33" y="61"/>
                      <a:pt x="34" y="60"/>
                      <a:pt x="34" y="58"/>
                    </a:cubicBezTo>
                    <a:cubicBezTo>
                      <a:pt x="35" y="54"/>
                      <a:pt x="36" y="50"/>
                      <a:pt x="37" y="47"/>
                    </a:cubicBezTo>
                    <a:cubicBezTo>
                      <a:pt x="38" y="44"/>
                      <a:pt x="39" y="42"/>
                      <a:pt x="41" y="40"/>
                    </a:cubicBezTo>
                    <a:cubicBezTo>
                      <a:pt x="43" y="39"/>
                      <a:pt x="45" y="38"/>
                      <a:pt x="48" y="37"/>
                    </a:cubicBezTo>
                    <a:cubicBezTo>
                      <a:pt x="50" y="36"/>
                      <a:pt x="54" y="35"/>
                      <a:pt x="59" y="34"/>
                    </a:cubicBezTo>
                    <a:cubicBezTo>
                      <a:pt x="61" y="33"/>
                      <a:pt x="62" y="32"/>
                      <a:pt x="62" y="30"/>
                    </a:cubicBezTo>
                    <a:cubicBezTo>
                      <a:pt x="62" y="29"/>
                      <a:pt x="61" y="28"/>
                      <a:pt x="59" y="27"/>
                    </a:cubicBezTo>
                    <a:cubicBezTo>
                      <a:pt x="54" y="26"/>
                      <a:pt x="50" y="25"/>
                      <a:pt x="48" y="24"/>
                    </a:cubicBezTo>
                    <a:cubicBezTo>
                      <a:pt x="45" y="23"/>
                      <a:pt x="43" y="22"/>
                      <a:pt x="41" y="20"/>
                    </a:cubicBezTo>
                    <a:cubicBezTo>
                      <a:pt x="39" y="19"/>
                      <a:pt x="38" y="16"/>
                      <a:pt x="37" y="14"/>
                    </a:cubicBezTo>
                    <a:cubicBezTo>
                      <a:pt x="36" y="11"/>
                      <a:pt x="35" y="7"/>
                      <a:pt x="34" y="3"/>
                    </a:cubicBezTo>
                    <a:cubicBezTo>
                      <a:pt x="34" y="1"/>
                      <a:pt x="33" y="0"/>
                      <a:pt x="31" y="0"/>
                    </a:cubicBezTo>
                    <a:cubicBezTo>
                      <a:pt x="29" y="0"/>
                      <a:pt x="28" y="1"/>
                      <a:pt x="28" y="3"/>
                    </a:cubicBezTo>
                    <a:cubicBezTo>
                      <a:pt x="27" y="7"/>
                      <a:pt x="26" y="11"/>
                      <a:pt x="25" y="14"/>
                    </a:cubicBezTo>
                    <a:cubicBezTo>
                      <a:pt x="24" y="16"/>
                      <a:pt x="22" y="19"/>
                      <a:pt x="21" y="20"/>
                    </a:cubicBezTo>
                    <a:cubicBezTo>
                      <a:pt x="19" y="22"/>
                      <a:pt x="17" y="23"/>
                      <a:pt x="14" y="24"/>
                    </a:cubicBezTo>
                    <a:cubicBezTo>
                      <a:pt x="11" y="25"/>
                      <a:pt x="8" y="26"/>
                      <a:pt x="3" y="27"/>
                    </a:cubicBezTo>
                    <a:cubicBezTo>
                      <a:pt x="1" y="28"/>
                      <a:pt x="0" y="29"/>
                      <a:pt x="0" y="30"/>
                    </a:cubicBezTo>
                    <a:cubicBezTo>
                      <a:pt x="0" y="32"/>
                      <a:pt x="1" y="33"/>
                      <a:pt x="3" y="34"/>
                    </a:cubicBezTo>
                    <a:cubicBezTo>
                      <a:pt x="8" y="35"/>
                      <a:pt x="11" y="36"/>
                      <a:pt x="14" y="37"/>
                    </a:cubicBezTo>
                    <a:cubicBezTo>
                      <a:pt x="17" y="38"/>
                      <a:pt x="19" y="39"/>
                      <a:pt x="21" y="40"/>
                    </a:cubicBezTo>
                    <a:cubicBezTo>
                      <a:pt x="22" y="42"/>
                      <a:pt x="24" y="44"/>
                      <a:pt x="25" y="4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086EF6BD-82A9-48E9-B7DC-305DEB085433}"/>
                  </a:ext>
                </a:extLst>
              </p:cNvPr>
              <p:cNvSpPr>
                <a:spLocks/>
              </p:cNvSpPr>
              <p:nvPr/>
            </p:nvSpPr>
            <p:spPr bwMode="auto">
              <a:xfrm>
                <a:off x="825500" y="3221038"/>
                <a:ext cx="58738" cy="60325"/>
              </a:xfrm>
              <a:custGeom>
                <a:avLst/>
                <a:gdLst>
                  <a:gd name="T0" fmla="*/ 3 w 61"/>
                  <a:gd name="T1" fmla="*/ 34 h 62"/>
                  <a:gd name="T2" fmla="*/ 3 w 61"/>
                  <a:gd name="T3" fmla="*/ 34 h 62"/>
                  <a:gd name="T4" fmla="*/ 14 w 61"/>
                  <a:gd name="T5" fmla="*/ 37 h 62"/>
                  <a:gd name="T6" fmla="*/ 21 w 61"/>
                  <a:gd name="T7" fmla="*/ 41 h 62"/>
                  <a:gd name="T8" fmla="*/ 25 w 61"/>
                  <a:gd name="T9" fmla="*/ 48 h 62"/>
                  <a:gd name="T10" fmla="*/ 27 w 61"/>
                  <a:gd name="T11" fmla="*/ 59 h 62"/>
                  <a:gd name="T12" fmla="*/ 31 w 61"/>
                  <a:gd name="T13" fmla="*/ 62 h 62"/>
                  <a:gd name="T14" fmla="*/ 34 w 61"/>
                  <a:gd name="T15" fmla="*/ 59 h 62"/>
                  <a:gd name="T16" fmla="*/ 37 w 61"/>
                  <a:gd name="T17" fmla="*/ 48 h 62"/>
                  <a:gd name="T18" fmla="*/ 41 w 61"/>
                  <a:gd name="T19" fmla="*/ 41 h 62"/>
                  <a:gd name="T20" fmla="*/ 48 w 61"/>
                  <a:gd name="T21" fmla="*/ 37 h 62"/>
                  <a:gd name="T22" fmla="*/ 59 w 61"/>
                  <a:gd name="T23" fmla="*/ 34 h 62"/>
                  <a:gd name="T24" fmla="*/ 61 w 61"/>
                  <a:gd name="T25" fmla="*/ 31 h 62"/>
                  <a:gd name="T26" fmla="*/ 59 w 61"/>
                  <a:gd name="T27" fmla="*/ 28 h 62"/>
                  <a:gd name="T28" fmla="*/ 48 w 61"/>
                  <a:gd name="T29" fmla="*/ 25 h 62"/>
                  <a:gd name="T30" fmla="*/ 41 w 61"/>
                  <a:gd name="T31" fmla="*/ 21 h 62"/>
                  <a:gd name="T32" fmla="*/ 37 w 61"/>
                  <a:gd name="T33" fmla="*/ 14 h 62"/>
                  <a:gd name="T34" fmla="*/ 34 w 61"/>
                  <a:gd name="T35" fmla="*/ 3 h 62"/>
                  <a:gd name="T36" fmla="*/ 31 w 61"/>
                  <a:gd name="T37" fmla="*/ 0 h 62"/>
                  <a:gd name="T38" fmla="*/ 27 w 61"/>
                  <a:gd name="T39" fmla="*/ 3 h 62"/>
                  <a:gd name="T40" fmla="*/ 25 w 61"/>
                  <a:gd name="T41" fmla="*/ 14 h 62"/>
                  <a:gd name="T42" fmla="*/ 21 w 61"/>
                  <a:gd name="T43" fmla="*/ 21 h 62"/>
                  <a:gd name="T44" fmla="*/ 14 w 61"/>
                  <a:gd name="T45" fmla="*/ 25 h 62"/>
                  <a:gd name="T46" fmla="*/ 3 w 61"/>
                  <a:gd name="T47" fmla="*/ 28 h 62"/>
                  <a:gd name="T48" fmla="*/ 0 w 61"/>
                  <a:gd name="T49" fmla="*/ 31 h 62"/>
                  <a:gd name="T50" fmla="*/ 3 w 61"/>
                  <a:gd name="T51"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62">
                    <a:moveTo>
                      <a:pt x="3" y="34"/>
                    </a:moveTo>
                    <a:lnTo>
                      <a:pt x="3" y="34"/>
                    </a:lnTo>
                    <a:cubicBezTo>
                      <a:pt x="8" y="35"/>
                      <a:pt x="11" y="36"/>
                      <a:pt x="14" y="37"/>
                    </a:cubicBezTo>
                    <a:cubicBezTo>
                      <a:pt x="17" y="38"/>
                      <a:pt x="19" y="40"/>
                      <a:pt x="21" y="41"/>
                    </a:cubicBezTo>
                    <a:cubicBezTo>
                      <a:pt x="22" y="43"/>
                      <a:pt x="24" y="45"/>
                      <a:pt x="25" y="48"/>
                    </a:cubicBezTo>
                    <a:cubicBezTo>
                      <a:pt x="26" y="51"/>
                      <a:pt x="27" y="54"/>
                      <a:pt x="27" y="59"/>
                    </a:cubicBezTo>
                    <a:cubicBezTo>
                      <a:pt x="28" y="61"/>
                      <a:pt x="29" y="62"/>
                      <a:pt x="31" y="62"/>
                    </a:cubicBezTo>
                    <a:cubicBezTo>
                      <a:pt x="32" y="62"/>
                      <a:pt x="34" y="61"/>
                      <a:pt x="34" y="59"/>
                    </a:cubicBezTo>
                    <a:cubicBezTo>
                      <a:pt x="35" y="54"/>
                      <a:pt x="36" y="51"/>
                      <a:pt x="37" y="48"/>
                    </a:cubicBezTo>
                    <a:cubicBezTo>
                      <a:pt x="38" y="45"/>
                      <a:pt x="39" y="43"/>
                      <a:pt x="41" y="41"/>
                    </a:cubicBezTo>
                    <a:cubicBezTo>
                      <a:pt x="43" y="40"/>
                      <a:pt x="45" y="38"/>
                      <a:pt x="48" y="37"/>
                    </a:cubicBezTo>
                    <a:cubicBezTo>
                      <a:pt x="50" y="36"/>
                      <a:pt x="54" y="35"/>
                      <a:pt x="59" y="34"/>
                    </a:cubicBezTo>
                    <a:cubicBezTo>
                      <a:pt x="61" y="34"/>
                      <a:pt x="61" y="33"/>
                      <a:pt x="61" y="31"/>
                    </a:cubicBezTo>
                    <a:cubicBezTo>
                      <a:pt x="61" y="29"/>
                      <a:pt x="61" y="28"/>
                      <a:pt x="59" y="28"/>
                    </a:cubicBezTo>
                    <a:cubicBezTo>
                      <a:pt x="54" y="27"/>
                      <a:pt x="50" y="26"/>
                      <a:pt x="48" y="25"/>
                    </a:cubicBezTo>
                    <a:cubicBezTo>
                      <a:pt x="45" y="24"/>
                      <a:pt x="43" y="23"/>
                      <a:pt x="41" y="21"/>
                    </a:cubicBezTo>
                    <a:cubicBezTo>
                      <a:pt x="39" y="19"/>
                      <a:pt x="38" y="17"/>
                      <a:pt x="37" y="14"/>
                    </a:cubicBezTo>
                    <a:cubicBezTo>
                      <a:pt x="36" y="12"/>
                      <a:pt x="35" y="8"/>
                      <a:pt x="34" y="3"/>
                    </a:cubicBezTo>
                    <a:cubicBezTo>
                      <a:pt x="34" y="1"/>
                      <a:pt x="32" y="0"/>
                      <a:pt x="31" y="0"/>
                    </a:cubicBezTo>
                    <a:cubicBezTo>
                      <a:pt x="29" y="0"/>
                      <a:pt x="28" y="1"/>
                      <a:pt x="27" y="3"/>
                    </a:cubicBezTo>
                    <a:cubicBezTo>
                      <a:pt x="27" y="8"/>
                      <a:pt x="26" y="12"/>
                      <a:pt x="25" y="14"/>
                    </a:cubicBezTo>
                    <a:cubicBezTo>
                      <a:pt x="24" y="17"/>
                      <a:pt x="22" y="19"/>
                      <a:pt x="21" y="21"/>
                    </a:cubicBezTo>
                    <a:cubicBezTo>
                      <a:pt x="19" y="23"/>
                      <a:pt x="17" y="24"/>
                      <a:pt x="14" y="25"/>
                    </a:cubicBezTo>
                    <a:cubicBezTo>
                      <a:pt x="11" y="26"/>
                      <a:pt x="8" y="27"/>
                      <a:pt x="3" y="28"/>
                    </a:cubicBezTo>
                    <a:cubicBezTo>
                      <a:pt x="1" y="28"/>
                      <a:pt x="0" y="29"/>
                      <a:pt x="0" y="31"/>
                    </a:cubicBezTo>
                    <a:cubicBezTo>
                      <a:pt x="0" y="33"/>
                      <a:pt x="1" y="34"/>
                      <a:pt x="3" y="34"/>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39" name="Group 38">
            <a:extLst>
              <a:ext uri="{FF2B5EF4-FFF2-40B4-BE49-F238E27FC236}">
                <a16:creationId xmlns:a16="http://schemas.microsoft.com/office/drawing/2014/main" id="{25A83E6F-234A-494C-B3ED-32362897B506}"/>
              </a:ext>
            </a:extLst>
          </p:cNvPr>
          <p:cNvGrpSpPr/>
          <p:nvPr/>
        </p:nvGrpSpPr>
        <p:grpSpPr>
          <a:xfrm>
            <a:off x="538163" y="4939711"/>
            <a:ext cx="6343283" cy="1197997"/>
            <a:chOff x="538163" y="4939711"/>
            <a:chExt cx="6343283" cy="1197997"/>
          </a:xfrm>
        </p:grpSpPr>
        <p:sp>
          <p:nvSpPr>
            <p:cNvPr id="40" name="Rectangle: Rounded Corners 4">
              <a:extLst>
                <a:ext uri="{FF2B5EF4-FFF2-40B4-BE49-F238E27FC236}">
                  <a16:creationId xmlns:a16="http://schemas.microsoft.com/office/drawing/2014/main" id="{D2DB51C5-A7BA-40ED-A2F1-A60C015DEFC1}"/>
                </a:ext>
              </a:extLst>
            </p:cNvPr>
            <p:cNvSpPr txBox="1"/>
            <p:nvPr/>
          </p:nvSpPr>
          <p:spPr>
            <a:xfrm>
              <a:off x="588263" y="5012354"/>
              <a:ext cx="6293183" cy="1125354"/>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lvl="0" defTabSz="844550">
                <a:lnSpc>
                  <a:spcPct val="90000"/>
                </a:lnSpc>
                <a:spcBef>
                  <a:spcPct val="0"/>
                </a:spcBef>
                <a:spcAft>
                  <a:spcPct val="35000"/>
                </a:spcAft>
              </a:pPr>
              <a:r>
                <a:rPr lang="en-US" sz="2000" b="1">
                  <a:gradFill>
                    <a:gsLst>
                      <a:gs pos="83000">
                        <a:schemeClr val="accent1"/>
                      </a:gs>
                      <a:gs pos="100000">
                        <a:schemeClr val="accent1"/>
                      </a:gs>
                    </a:gsLst>
                    <a:lin ang="5400000" scaled="1"/>
                  </a:gradFill>
                </a:rPr>
                <a:t>    New</a:t>
              </a:r>
              <a:r>
                <a:rPr lang="en-US" sz="2000" b="1">
                  <a:gradFill>
                    <a:gsLst>
                      <a:gs pos="83000">
                        <a:schemeClr val="tx1"/>
                      </a:gs>
                      <a:gs pos="100000">
                        <a:schemeClr val="tx1"/>
                      </a:gs>
                    </a:gsLst>
                    <a:lin ang="5400000" scaled="1"/>
                  </a:gradFill>
                </a:rPr>
                <a:t> – Protect data outside Power BI</a:t>
              </a:r>
            </a:p>
            <a:p>
              <a:pPr marL="0" lvl="1" defTabSz="666750">
                <a:spcBef>
                  <a:spcPct val="0"/>
                </a:spcBef>
                <a:spcAft>
                  <a:spcPts val="600"/>
                </a:spcAft>
              </a:pPr>
              <a:r>
                <a:rPr lang="en-US" sz="1600" i="1">
                  <a:gradFill>
                    <a:gsLst>
                      <a:gs pos="83000">
                        <a:schemeClr val="tx1"/>
                      </a:gs>
                      <a:gs pos="100000">
                        <a:schemeClr val="tx1"/>
                      </a:gs>
                    </a:gsLst>
                    <a:lin ang="5400000" scaled="1"/>
                  </a:gradFill>
                </a:rPr>
                <a:t>New at Ignite- </a:t>
              </a:r>
              <a:r>
                <a:rPr lang="en-US" sz="1600">
                  <a:gradFill>
                    <a:gsLst>
                      <a:gs pos="83000">
                        <a:schemeClr val="tx1"/>
                      </a:gs>
                      <a:gs pos="100000">
                        <a:schemeClr val="tx1"/>
                      </a:gs>
                    </a:gsLst>
                    <a:lin ang="5400000" scaled="1"/>
                  </a:gradFill>
                </a:rPr>
                <a:t>Classify and label sensitive in Power BI leveraging the taxonomy and policies used in Office 365 apps like Excel, </a:t>
              </a:r>
              <a:br>
                <a:rPr lang="en-US" sz="1600">
                  <a:gradFill>
                    <a:gsLst>
                      <a:gs pos="83000">
                        <a:schemeClr val="tx1"/>
                      </a:gs>
                      <a:gs pos="100000">
                        <a:schemeClr val="tx1"/>
                      </a:gs>
                    </a:gsLst>
                    <a:lin ang="5400000" scaled="1"/>
                  </a:gradFill>
                </a:rPr>
              </a:br>
              <a:r>
                <a:rPr lang="en-US" sz="1600">
                  <a:gradFill>
                    <a:gsLst>
                      <a:gs pos="83000">
                        <a:schemeClr val="tx1"/>
                      </a:gs>
                      <a:gs pos="100000">
                        <a:schemeClr val="tx1"/>
                      </a:gs>
                    </a:gsLst>
                    <a:lin ang="5400000" scaled="1"/>
                  </a:gradFill>
                </a:rPr>
                <a:t>PowerPoint and Outlook </a:t>
              </a:r>
            </a:p>
          </p:txBody>
        </p:sp>
        <p:grpSp>
          <p:nvGrpSpPr>
            <p:cNvPr id="41" name="Group 40">
              <a:extLst>
                <a:ext uri="{FF2B5EF4-FFF2-40B4-BE49-F238E27FC236}">
                  <a16:creationId xmlns:a16="http://schemas.microsoft.com/office/drawing/2014/main" id="{FD428319-A2C9-4B3E-B0E9-5B27902157AF}"/>
                </a:ext>
              </a:extLst>
            </p:cNvPr>
            <p:cNvGrpSpPr/>
            <p:nvPr/>
          </p:nvGrpSpPr>
          <p:grpSpPr>
            <a:xfrm>
              <a:off x="538163" y="4939711"/>
              <a:ext cx="346075" cy="325438"/>
              <a:chOff x="538163" y="3062288"/>
              <a:chExt cx="346075" cy="325438"/>
            </a:xfrm>
          </p:grpSpPr>
          <p:sp>
            <p:nvSpPr>
              <p:cNvPr id="42" name="Freeform 5">
                <a:extLst>
                  <a:ext uri="{FF2B5EF4-FFF2-40B4-BE49-F238E27FC236}">
                    <a16:creationId xmlns:a16="http://schemas.microsoft.com/office/drawing/2014/main" id="{3BE1370E-6A91-4A50-8F5C-26E634E4AB56}"/>
                  </a:ext>
                </a:extLst>
              </p:cNvPr>
              <p:cNvSpPr>
                <a:spLocks/>
              </p:cNvSpPr>
              <p:nvPr/>
            </p:nvSpPr>
            <p:spPr bwMode="auto">
              <a:xfrm>
                <a:off x="714375" y="3136900"/>
                <a:ext cx="150813" cy="74613"/>
              </a:xfrm>
              <a:custGeom>
                <a:avLst/>
                <a:gdLst>
                  <a:gd name="T0" fmla="*/ 77 w 153"/>
                  <a:gd name="T1" fmla="*/ 0 h 76"/>
                  <a:gd name="T2" fmla="*/ 77 w 153"/>
                  <a:gd name="T3" fmla="*/ 0 h 76"/>
                  <a:gd name="T4" fmla="*/ 0 w 153"/>
                  <a:gd name="T5" fmla="*/ 38 h 76"/>
                  <a:gd name="T6" fmla="*/ 77 w 153"/>
                  <a:gd name="T7" fmla="*/ 76 h 76"/>
                  <a:gd name="T8" fmla="*/ 153 w 153"/>
                  <a:gd name="T9" fmla="*/ 38 h 76"/>
                  <a:gd name="T10" fmla="*/ 77 w 153"/>
                  <a:gd name="T11" fmla="*/ 0 h 76"/>
                </a:gdLst>
                <a:ahLst/>
                <a:cxnLst>
                  <a:cxn ang="0">
                    <a:pos x="T0" y="T1"/>
                  </a:cxn>
                  <a:cxn ang="0">
                    <a:pos x="T2" y="T3"/>
                  </a:cxn>
                  <a:cxn ang="0">
                    <a:pos x="T4" y="T5"/>
                  </a:cxn>
                  <a:cxn ang="0">
                    <a:pos x="T6" y="T7"/>
                  </a:cxn>
                  <a:cxn ang="0">
                    <a:pos x="T8" y="T9"/>
                  </a:cxn>
                  <a:cxn ang="0">
                    <a:pos x="T10" y="T11"/>
                  </a:cxn>
                </a:cxnLst>
                <a:rect l="0" t="0" r="r" b="b"/>
                <a:pathLst>
                  <a:path w="153" h="76">
                    <a:moveTo>
                      <a:pt x="77" y="0"/>
                    </a:moveTo>
                    <a:lnTo>
                      <a:pt x="77" y="0"/>
                    </a:lnTo>
                    <a:lnTo>
                      <a:pt x="0" y="38"/>
                    </a:lnTo>
                    <a:lnTo>
                      <a:pt x="77" y="76"/>
                    </a:lnTo>
                    <a:lnTo>
                      <a:pt x="153" y="38"/>
                    </a:lnTo>
                    <a:lnTo>
                      <a:pt x="77"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6">
                <a:extLst>
                  <a:ext uri="{FF2B5EF4-FFF2-40B4-BE49-F238E27FC236}">
                    <a16:creationId xmlns:a16="http://schemas.microsoft.com/office/drawing/2014/main" id="{B24E3BF3-2A8B-4CDE-9D3E-8C87E398A4BC}"/>
                  </a:ext>
                </a:extLst>
              </p:cNvPr>
              <p:cNvSpPr>
                <a:spLocks/>
              </p:cNvSpPr>
              <p:nvPr/>
            </p:nvSpPr>
            <p:spPr bwMode="auto">
              <a:xfrm>
                <a:off x="714375" y="3233738"/>
                <a:ext cx="79375" cy="153988"/>
              </a:xfrm>
              <a:custGeom>
                <a:avLst/>
                <a:gdLst>
                  <a:gd name="T0" fmla="*/ 80 w 80"/>
                  <a:gd name="T1" fmla="*/ 0 h 157"/>
                  <a:gd name="T2" fmla="*/ 80 w 80"/>
                  <a:gd name="T3" fmla="*/ 0 h 157"/>
                  <a:gd name="T4" fmla="*/ 0 w 80"/>
                  <a:gd name="T5" fmla="*/ 40 h 157"/>
                  <a:gd name="T6" fmla="*/ 0 w 80"/>
                  <a:gd name="T7" fmla="*/ 157 h 157"/>
                  <a:gd name="T8" fmla="*/ 80 w 80"/>
                  <a:gd name="T9" fmla="*/ 117 h 157"/>
                  <a:gd name="T10" fmla="*/ 80 w 80"/>
                  <a:gd name="T11" fmla="*/ 0 h 157"/>
                </a:gdLst>
                <a:ahLst/>
                <a:cxnLst>
                  <a:cxn ang="0">
                    <a:pos x="T0" y="T1"/>
                  </a:cxn>
                  <a:cxn ang="0">
                    <a:pos x="T2" y="T3"/>
                  </a:cxn>
                  <a:cxn ang="0">
                    <a:pos x="T4" y="T5"/>
                  </a:cxn>
                  <a:cxn ang="0">
                    <a:pos x="T6" y="T7"/>
                  </a:cxn>
                  <a:cxn ang="0">
                    <a:pos x="T8" y="T9"/>
                  </a:cxn>
                  <a:cxn ang="0">
                    <a:pos x="T10" y="T11"/>
                  </a:cxn>
                </a:cxnLst>
                <a:rect l="0" t="0" r="r" b="b"/>
                <a:pathLst>
                  <a:path w="80" h="157">
                    <a:moveTo>
                      <a:pt x="80" y="0"/>
                    </a:moveTo>
                    <a:lnTo>
                      <a:pt x="80" y="0"/>
                    </a:lnTo>
                    <a:lnTo>
                      <a:pt x="0" y="40"/>
                    </a:lnTo>
                    <a:lnTo>
                      <a:pt x="0" y="157"/>
                    </a:lnTo>
                    <a:lnTo>
                      <a:pt x="80" y="117"/>
                    </a:lnTo>
                    <a:lnTo>
                      <a:pt x="8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7">
                <a:extLst>
                  <a:ext uri="{FF2B5EF4-FFF2-40B4-BE49-F238E27FC236}">
                    <a16:creationId xmlns:a16="http://schemas.microsoft.com/office/drawing/2014/main" id="{BC27A066-A229-4F93-B78A-11E198DACDDE}"/>
                  </a:ext>
                </a:extLst>
              </p:cNvPr>
              <p:cNvSpPr>
                <a:spLocks/>
              </p:cNvSpPr>
              <p:nvPr/>
            </p:nvSpPr>
            <p:spPr bwMode="auto">
              <a:xfrm>
                <a:off x="609600" y="3233738"/>
                <a:ext cx="77788" cy="153988"/>
              </a:xfrm>
              <a:custGeom>
                <a:avLst/>
                <a:gdLst>
                  <a:gd name="T0" fmla="*/ 80 w 80"/>
                  <a:gd name="T1" fmla="*/ 40 h 157"/>
                  <a:gd name="T2" fmla="*/ 80 w 80"/>
                  <a:gd name="T3" fmla="*/ 40 h 157"/>
                  <a:gd name="T4" fmla="*/ 0 w 80"/>
                  <a:gd name="T5" fmla="*/ 0 h 157"/>
                  <a:gd name="T6" fmla="*/ 0 w 80"/>
                  <a:gd name="T7" fmla="*/ 117 h 157"/>
                  <a:gd name="T8" fmla="*/ 80 w 80"/>
                  <a:gd name="T9" fmla="*/ 157 h 157"/>
                  <a:gd name="T10" fmla="*/ 80 w 80"/>
                  <a:gd name="T11" fmla="*/ 40 h 157"/>
                </a:gdLst>
                <a:ahLst/>
                <a:cxnLst>
                  <a:cxn ang="0">
                    <a:pos x="T0" y="T1"/>
                  </a:cxn>
                  <a:cxn ang="0">
                    <a:pos x="T2" y="T3"/>
                  </a:cxn>
                  <a:cxn ang="0">
                    <a:pos x="T4" y="T5"/>
                  </a:cxn>
                  <a:cxn ang="0">
                    <a:pos x="T6" y="T7"/>
                  </a:cxn>
                  <a:cxn ang="0">
                    <a:pos x="T8" y="T9"/>
                  </a:cxn>
                  <a:cxn ang="0">
                    <a:pos x="T10" y="T11"/>
                  </a:cxn>
                </a:cxnLst>
                <a:rect l="0" t="0" r="r" b="b"/>
                <a:pathLst>
                  <a:path w="80" h="157">
                    <a:moveTo>
                      <a:pt x="80" y="40"/>
                    </a:moveTo>
                    <a:lnTo>
                      <a:pt x="80" y="40"/>
                    </a:lnTo>
                    <a:lnTo>
                      <a:pt x="0" y="0"/>
                    </a:lnTo>
                    <a:lnTo>
                      <a:pt x="0" y="117"/>
                    </a:lnTo>
                    <a:lnTo>
                      <a:pt x="80" y="157"/>
                    </a:lnTo>
                    <a:lnTo>
                      <a:pt x="80" y="4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8">
                <a:extLst>
                  <a:ext uri="{FF2B5EF4-FFF2-40B4-BE49-F238E27FC236}">
                    <a16:creationId xmlns:a16="http://schemas.microsoft.com/office/drawing/2014/main" id="{639FFD42-F52B-4965-97BB-BF537966BE0A}"/>
                  </a:ext>
                </a:extLst>
              </p:cNvPr>
              <p:cNvSpPr>
                <a:spLocks/>
              </p:cNvSpPr>
              <p:nvPr/>
            </p:nvSpPr>
            <p:spPr bwMode="auto">
              <a:xfrm>
                <a:off x="538163" y="3136900"/>
                <a:ext cx="152400" cy="74613"/>
              </a:xfrm>
              <a:custGeom>
                <a:avLst/>
                <a:gdLst>
                  <a:gd name="T0" fmla="*/ 0 w 154"/>
                  <a:gd name="T1" fmla="*/ 38 h 76"/>
                  <a:gd name="T2" fmla="*/ 0 w 154"/>
                  <a:gd name="T3" fmla="*/ 38 h 76"/>
                  <a:gd name="T4" fmla="*/ 77 w 154"/>
                  <a:gd name="T5" fmla="*/ 76 h 76"/>
                  <a:gd name="T6" fmla="*/ 154 w 154"/>
                  <a:gd name="T7" fmla="*/ 38 h 76"/>
                  <a:gd name="T8" fmla="*/ 77 w 154"/>
                  <a:gd name="T9" fmla="*/ 0 h 76"/>
                  <a:gd name="T10" fmla="*/ 0 w 154"/>
                  <a:gd name="T11" fmla="*/ 38 h 76"/>
                </a:gdLst>
                <a:ahLst/>
                <a:cxnLst>
                  <a:cxn ang="0">
                    <a:pos x="T0" y="T1"/>
                  </a:cxn>
                  <a:cxn ang="0">
                    <a:pos x="T2" y="T3"/>
                  </a:cxn>
                  <a:cxn ang="0">
                    <a:pos x="T4" y="T5"/>
                  </a:cxn>
                  <a:cxn ang="0">
                    <a:pos x="T6" y="T7"/>
                  </a:cxn>
                  <a:cxn ang="0">
                    <a:pos x="T8" y="T9"/>
                  </a:cxn>
                  <a:cxn ang="0">
                    <a:pos x="T10" y="T11"/>
                  </a:cxn>
                </a:cxnLst>
                <a:rect l="0" t="0" r="r" b="b"/>
                <a:pathLst>
                  <a:path w="154" h="76">
                    <a:moveTo>
                      <a:pt x="0" y="38"/>
                    </a:moveTo>
                    <a:lnTo>
                      <a:pt x="0" y="38"/>
                    </a:lnTo>
                    <a:lnTo>
                      <a:pt x="77" y="76"/>
                    </a:lnTo>
                    <a:lnTo>
                      <a:pt x="154" y="38"/>
                    </a:lnTo>
                    <a:lnTo>
                      <a:pt x="77" y="0"/>
                    </a:lnTo>
                    <a:lnTo>
                      <a:pt x="0" y="38"/>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9">
                <a:extLst>
                  <a:ext uri="{FF2B5EF4-FFF2-40B4-BE49-F238E27FC236}">
                    <a16:creationId xmlns:a16="http://schemas.microsoft.com/office/drawing/2014/main" id="{99121F9B-5F32-4C22-8BE9-D3CAC62B7AFC}"/>
                  </a:ext>
                </a:extLst>
              </p:cNvPr>
              <p:cNvSpPr>
                <a:spLocks/>
              </p:cNvSpPr>
              <p:nvPr/>
            </p:nvSpPr>
            <p:spPr bwMode="auto">
              <a:xfrm>
                <a:off x="715963" y="3062288"/>
                <a:ext cx="61913" cy="60325"/>
              </a:xfrm>
              <a:custGeom>
                <a:avLst/>
                <a:gdLst>
                  <a:gd name="T0" fmla="*/ 48 w 62"/>
                  <a:gd name="T1" fmla="*/ 25 h 61"/>
                  <a:gd name="T2" fmla="*/ 48 w 62"/>
                  <a:gd name="T3" fmla="*/ 25 h 61"/>
                  <a:gd name="T4" fmla="*/ 41 w 62"/>
                  <a:gd name="T5" fmla="*/ 21 h 61"/>
                  <a:gd name="T6" fmla="*/ 37 w 62"/>
                  <a:gd name="T7" fmla="*/ 14 h 61"/>
                  <a:gd name="T8" fmla="*/ 35 w 62"/>
                  <a:gd name="T9" fmla="*/ 3 h 61"/>
                  <a:gd name="T10" fmla="*/ 31 w 62"/>
                  <a:gd name="T11" fmla="*/ 0 h 61"/>
                  <a:gd name="T12" fmla="*/ 28 w 62"/>
                  <a:gd name="T13" fmla="*/ 3 h 61"/>
                  <a:gd name="T14" fmla="*/ 25 w 62"/>
                  <a:gd name="T15" fmla="*/ 14 h 61"/>
                  <a:gd name="T16" fmla="*/ 21 w 62"/>
                  <a:gd name="T17" fmla="*/ 21 h 61"/>
                  <a:gd name="T18" fmla="*/ 14 w 62"/>
                  <a:gd name="T19" fmla="*/ 25 h 61"/>
                  <a:gd name="T20" fmla="*/ 3 w 62"/>
                  <a:gd name="T21" fmla="*/ 27 h 61"/>
                  <a:gd name="T22" fmla="*/ 0 w 62"/>
                  <a:gd name="T23" fmla="*/ 31 h 61"/>
                  <a:gd name="T24" fmla="*/ 3 w 62"/>
                  <a:gd name="T25" fmla="*/ 34 h 61"/>
                  <a:gd name="T26" fmla="*/ 14 w 62"/>
                  <a:gd name="T27" fmla="*/ 37 h 61"/>
                  <a:gd name="T28" fmla="*/ 21 w 62"/>
                  <a:gd name="T29" fmla="*/ 41 h 61"/>
                  <a:gd name="T30" fmla="*/ 25 w 62"/>
                  <a:gd name="T31" fmla="*/ 48 h 61"/>
                  <a:gd name="T32" fmla="*/ 28 w 62"/>
                  <a:gd name="T33" fmla="*/ 58 h 61"/>
                  <a:gd name="T34" fmla="*/ 31 w 62"/>
                  <a:gd name="T35" fmla="*/ 61 h 61"/>
                  <a:gd name="T36" fmla="*/ 35 w 62"/>
                  <a:gd name="T37" fmla="*/ 58 h 61"/>
                  <a:gd name="T38" fmla="*/ 37 w 62"/>
                  <a:gd name="T39" fmla="*/ 48 h 61"/>
                  <a:gd name="T40" fmla="*/ 41 w 62"/>
                  <a:gd name="T41" fmla="*/ 41 h 61"/>
                  <a:gd name="T42" fmla="*/ 48 w 62"/>
                  <a:gd name="T43" fmla="*/ 37 h 61"/>
                  <a:gd name="T44" fmla="*/ 59 w 62"/>
                  <a:gd name="T45" fmla="*/ 34 h 61"/>
                  <a:gd name="T46" fmla="*/ 62 w 62"/>
                  <a:gd name="T47" fmla="*/ 31 h 61"/>
                  <a:gd name="T48" fmla="*/ 59 w 62"/>
                  <a:gd name="T49" fmla="*/ 27 h 61"/>
                  <a:gd name="T50" fmla="*/ 48 w 62"/>
                  <a:gd name="T51" fmla="*/ 2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1">
                    <a:moveTo>
                      <a:pt x="48" y="25"/>
                    </a:moveTo>
                    <a:lnTo>
                      <a:pt x="48" y="25"/>
                    </a:lnTo>
                    <a:cubicBezTo>
                      <a:pt x="45" y="24"/>
                      <a:pt x="43" y="22"/>
                      <a:pt x="41" y="21"/>
                    </a:cubicBezTo>
                    <a:cubicBezTo>
                      <a:pt x="40" y="19"/>
                      <a:pt x="38" y="17"/>
                      <a:pt x="37" y="14"/>
                    </a:cubicBezTo>
                    <a:cubicBezTo>
                      <a:pt x="36" y="11"/>
                      <a:pt x="35" y="8"/>
                      <a:pt x="35" y="3"/>
                    </a:cubicBezTo>
                    <a:cubicBezTo>
                      <a:pt x="34" y="1"/>
                      <a:pt x="33" y="0"/>
                      <a:pt x="31" y="0"/>
                    </a:cubicBezTo>
                    <a:cubicBezTo>
                      <a:pt x="29" y="0"/>
                      <a:pt x="28" y="1"/>
                      <a:pt x="28" y="3"/>
                    </a:cubicBezTo>
                    <a:cubicBezTo>
                      <a:pt x="27" y="8"/>
                      <a:pt x="26" y="11"/>
                      <a:pt x="25" y="14"/>
                    </a:cubicBezTo>
                    <a:cubicBezTo>
                      <a:pt x="24" y="17"/>
                      <a:pt x="23" y="19"/>
                      <a:pt x="21" y="21"/>
                    </a:cubicBezTo>
                    <a:cubicBezTo>
                      <a:pt x="19" y="22"/>
                      <a:pt x="17" y="24"/>
                      <a:pt x="14" y="25"/>
                    </a:cubicBezTo>
                    <a:cubicBezTo>
                      <a:pt x="12" y="26"/>
                      <a:pt x="8" y="26"/>
                      <a:pt x="3" y="27"/>
                    </a:cubicBezTo>
                    <a:cubicBezTo>
                      <a:pt x="1" y="28"/>
                      <a:pt x="0" y="29"/>
                      <a:pt x="0" y="31"/>
                    </a:cubicBezTo>
                    <a:cubicBezTo>
                      <a:pt x="0" y="33"/>
                      <a:pt x="1" y="34"/>
                      <a:pt x="3" y="34"/>
                    </a:cubicBezTo>
                    <a:cubicBezTo>
                      <a:pt x="8" y="35"/>
                      <a:pt x="12" y="36"/>
                      <a:pt x="14" y="37"/>
                    </a:cubicBezTo>
                    <a:cubicBezTo>
                      <a:pt x="17" y="38"/>
                      <a:pt x="19" y="39"/>
                      <a:pt x="21" y="41"/>
                    </a:cubicBezTo>
                    <a:cubicBezTo>
                      <a:pt x="23" y="43"/>
                      <a:pt x="24" y="45"/>
                      <a:pt x="25" y="48"/>
                    </a:cubicBezTo>
                    <a:cubicBezTo>
                      <a:pt x="26" y="50"/>
                      <a:pt x="27" y="54"/>
                      <a:pt x="28" y="58"/>
                    </a:cubicBezTo>
                    <a:cubicBezTo>
                      <a:pt x="28" y="60"/>
                      <a:pt x="29" y="61"/>
                      <a:pt x="31" y="61"/>
                    </a:cubicBezTo>
                    <a:cubicBezTo>
                      <a:pt x="33" y="61"/>
                      <a:pt x="34" y="60"/>
                      <a:pt x="35" y="58"/>
                    </a:cubicBezTo>
                    <a:cubicBezTo>
                      <a:pt x="35" y="54"/>
                      <a:pt x="36" y="50"/>
                      <a:pt x="37" y="48"/>
                    </a:cubicBezTo>
                    <a:cubicBezTo>
                      <a:pt x="38" y="45"/>
                      <a:pt x="40" y="43"/>
                      <a:pt x="41" y="41"/>
                    </a:cubicBezTo>
                    <a:cubicBezTo>
                      <a:pt x="43" y="39"/>
                      <a:pt x="45" y="38"/>
                      <a:pt x="48" y="37"/>
                    </a:cubicBezTo>
                    <a:cubicBezTo>
                      <a:pt x="51" y="36"/>
                      <a:pt x="54" y="35"/>
                      <a:pt x="59" y="34"/>
                    </a:cubicBezTo>
                    <a:cubicBezTo>
                      <a:pt x="61" y="34"/>
                      <a:pt x="62" y="33"/>
                      <a:pt x="62" y="31"/>
                    </a:cubicBezTo>
                    <a:cubicBezTo>
                      <a:pt x="62" y="29"/>
                      <a:pt x="61" y="28"/>
                      <a:pt x="59" y="27"/>
                    </a:cubicBezTo>
                    <a:cubicBezTo>
                      <a:pt x="54" y="26"/>
                      <a:pt x="51" y="26"/>
                      <a:pt x="48" y="25"/>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10">
                <a:extLst>
                  <a:ext uri="{FF2B5EF4-FFF2-40B4-BE49-F238E27FC236}">
                    <a16:creationId xmlns:a16="http://schemas.microsoft.com/office/drawing/2014/main" id="{BC0F810A-1F82-4514-8809-DF8CA2E31565}"/>
                  </a:ext>
                </a:extLst>
              </p:cNvPr>
              <p:cNvSpPr>
                <a:spLocks/>
              </p:cNvSpPr>
              <p:nvPr/>
            </p:nvSpPr>
            <p:spPr bwMode="auto">
              <a:xfrm>
                <a:off x="671513" y="3195638"/>
                <a:ext cx="61913" cy="60325"/>
              </a:xfrm>
              <a:custGeom>
                <a:avLst/>
                <a:gdLst>
                  <a:gd name="T0" fmla="*/ 25 w 62"/>
                  <a:gd name="T1" fmla="*/ 47 h 61"/>
                  <a:gd name="T2" fmla="*/ 25 w 62"/>
                  <a:gd name="T3" fmla="*/ 47 h 61"/>
                  <a:gd name="T4" fmla="*/ 28 w 62"/>
                  <a:gd name="T5" fmla="*/ 58 h 61"/>
                  <a:gd name="T6" fmla="*/ 31 w 62"/>
                  <a:gd name="T7" fmla="*/ 61 h 61"/>
                  <a:gd name="T8" fmla="*/ 34 w 62"/>
                  <a:gd name="T9" fmla="*/ 58 h 61"/>
                  <a:gd name="T10" fmla="*/ 37 w 62"/>
                  <a:gd name="T11" fmla="*/ 47 h 61"/>
                  <a:gd name="T12" fmla="*/ 41 w 62"/>
                  <a:gd name="T13" fmla="*/ 40 h 61"/>
                  <a:gd name="T14" fmla="*/ 48 w 62"/>
                  <a:gd name="T15" fmla="*/ 37 h 61"/>
                  <a:gd name="T16" fmla="*/ 59 w 62"/>
                  <a:gd name="T17" fmla="*/ 34 h 61"/>
                  <a:gd name="T18" fmla="*/ 62 w 62"/>
                  <a:gd name="T19" fmla="*/ 30 h 61"/>
                  <a:gd name="T20" fmla="*/ 59 w 62"/>
                  <a:gd name="T21" fmla="*/ 27 h 61"/>
                  <a:gd name="T22" fmla="*/ 48 w 62"/>
                  <a:gd name="T23" fmla="*/ 24 h 61"/>
                  <a:gd name="T24" fmla="*/ 41 w 62"/>
                  <a:gd name="T25" fmla="*/ 20 h 61"/>
                  <a:gd name="T26" fmla="*/ 37 w 62"/>
                  <a:gd name="T27" fmla="*/ 14 h 61"/>
                  <a:gd name="T28" fmla="*/ 34 w 62"/>
                  <a:gd name="T29" fmla="*/ 3 h 61"/>
                  <a:gd name="T30" fmla="*/ 31 w 62"/>
                  <a:gd name="T31" fmla="*/ 0 h 61"/>
                  <a:gd name="T32" fmla="*/ 28 w 62"/>
                  <a:gd name="T33" fmla="*/ 3 h 61"/>
                  <a:gd name="T34" fmla="*/ 25 w 62"/>
                  <a:gd name="T35" fmla="*/ 14 h 61"/>
                  <a:gd name="T36" fmla="*/ 21 w 62"/>
                  <a:gd name="T37" fmla="*/ 20 h 61"/>
                  <a:gd name="T38" fmla="*/ 14 w 62"/>
                  <a:gd name="T39" fmla="*/ 24 h 61"/>
                  <a:gd name="T40" fmla="*/ 3 w 62"/>
                  <a:gd name="T41" fmla="*/ 27 h 61"/>
                  <a:gd name="T42" fmla="*/ 0 w 62"/>
                  <a:gd name="T43" fmla="*/ 30 h 61"/>
                  <a:gd name="T44" fmla="*/ 3 w 62"/>
                  <a:gd name="T45" fmla="*/ 34 h 61"/>
                  <a:gd name="T46" fmla="*/ 14 w 62"/>
                  <a:gd name="T47" fmla="*/ 37 h 61"/>
                  <a:gd name="T48" fmla="*/ 21 w 62"/>
                  <a:gd name="T49" fmla="*/ 40 h 61"/>
                  <a:gd name="T50" fmla="*/ 25 w 62"/>
                  <a:gd name="T51" fmla="*/ 4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1">
                    <a:moveTo>
                      <a:pt x="25" y="47"/>
                    </a:moveTo>
                    <a:lnTo>
                      <a:pt x="25" y="47"/>
                    </a:lnTo>
                    <a:cubicBezTo>
                      <a:pt x="26" y="50"/>
                      <a:pt x="27" y="54"/>
                      <a:pt x="28" y="58"/>
                    </a:cubicBezTo>
                    <a:cubicBezTo>
                      <a:pt x="28" y="60"/>
                      <a:pt x="29" y="61"/>
                      <a:pt x="31" y="61"/>
                    </a:cubicBezTo>
                    <a:cubicBezTo>
                      <a:pt x="33" y="61"/>
                      <a:pt x="34" y="60"/>
                      <a:pt x="34" y="58"/>
                    </a:cubicBezTo>
                    <a:cubicBezTo>
                      <a:pt x="35" y="54"/>
                      <a:pt x="36" y="50"/>
                      <a:pt x="37" y="47"/>
                    </a:cubicBezTo>
                    <a:cubicBezTo>
                      <a:pt x="38" y="44"/>
                      <a:pt x="39" y="42"/>
                      <a:pt x="41" y="40"/>
                    </a:cubicBezTo>
                    <a:cubicBezTo>
                      <a:pt x="43" y="39"/>
                      <a:pt x="45" y="38"/>
                      <a:pt x="48" y="37"/>
                    </a:cubicBezTo>
                    <a:cubicBezTo>
                      <a:pt x="50" y="36"/>
                      <a:pt x="54" y="35"/>
                      <a:pt x="59" y="34"/>
                    </a:cubicBezTo>
                    <a:cubicBezTo>
                      <a:pt x="61" y="33"/>
                      <a:pt x="62" y="32"/>
                      <a:pt x="62" y="30"/>
                    </a:cubicBezTo>
                    <a:cubicBezTo>
                      <a:pt x="62" y="29"/>
                      <a:pt x="61" y="28"/>
                      <a:pt x="59" y="27"/>
                    </a:cubicBezTo>
                    <a:cubicBezTo>
                      <a:pt x="54" y="26"/>
                      <a:pt x="50" y="25"/>
                      <a:pt x="48" y="24"/>
                    </a:cubicBezTo>
                    <a:cubicBezTo>
                      <a:pt x="45" y="23"/>
                      <a:pt x="43" y="22"/>
                      <a:pt x="41" y="20"/>
                    </a:cubicBezTo>
                    <a:cubicBezTo>
                      <a:pt x="39" y="19"/>
                      <a:pt x="38" y="16"/>
                      <a:pt x="37" y="14"/>
                    </a:cubicBezTo>
                    <a:cubicBezTo>
                      <a:pt x="36" y="11"/>
                      <a:pt x="35" y="7"/>
                      <a:pt x="34" y="3"/>
                    </a:cubicBezTo>
                    <a:cubicBezTo>
                      <a:pt x="34" y="1"/>
                      <a:pt x="33" y="0"/>
                      <a:pt x="31" y="0"/>
                    </a:cubicBezTo>
                    <a:cubicBezTo>
                      <a:pt x="29" y="0"/>
                      <a:pt x="28" y="1"/>
                      <a:pt x="28" y="3"/>
                    </a:cubicBezTo>
                    <a:cubicBezTo>
                      <a:pt x="27" y="7"/>
                      <a:pt x="26" y="11"/>
                      <a:pt x="25" y="14"/>
                    </a:cubicBezTo>
                    <a:cubicBezTo>
                      <a:pt x="24" y="16"/>
                      <a:pt x="22" y="19"/>
                      <a:pt x="21" y="20"/>
                    </a:cubicBezTo>
                    <a:cubicBezTo>
                      <a:pt x="19" y="22"/>
                      <a:pt x="17" y="23"/>
                      <a:pt x="14" y="24"/>
                    </a:cubicBezTo>
                    <a:cubicBezTo>
                      <a:pt x="11" y="25"/>
                      <a:pt x="8" y="26"/>
                      <a:pt x="3" y="27"/>
                    </a:cubicBezTo>
                    <a:cubicBezTo>
                      <a:pt x="1" y="28"/>
                      <a:pt x="0" y="29"/>
                      <a:pt x="0" y="30"/>
                    </a:cubicBezTo>
                    <a:cubicBezTo>
                      <a:pt x="0" y="32"/>
                      <a:pt x="1" y="33"/>
                      <a:pt x="3" y="34"/>
                    </a:cubicBezTo>
                    <a:cubicBezTo>
                      <a:pt x="8" y="35"/>
                      <a:pt x="11" y="36"/>
                      <a:pt x="14" y="37"/>
                    </a:cubicBezTo>
                    <a:cubicBezTo>
                      <a:pt x="17" y="38"/>
                      <a:pt x="19" y="39"/>
                      <a:pt x="21" y="40"/>
                    </a:cubicBezTo>
                    <a:cubicBezTo>
                      <a:pt x="22" y="42"/>
                      <a:pt x="24" y="44"/>
                      <a:pt x="25" y="4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11">
                <a:extLst>
                  <a:ext uri="{FF2B5EF4-FFF2-40B4-BE49-F238E27FC236}">
                    <a16:creationId xmlns:a16="http://schemas.microsoft.com/office/drawing/2014/main" id="{A81AF5E2-BA81-4256-870A-CF8A9B3103A1}"/>
                  </a:ext>
                </a:extLst>
              </p:cNvPr>
              <p:cNvSpPr>
                <a:spLocks/>
              </p:cNvSpPr>
              <p:nvPr/>
            </p:nvSpPr>
            <p:spPr bwMode="auto">
              <a:xfrm>
                <a:off x="825500" y="3221038"/>
                <a:ext cx="58738" cy="60325"/>
              </a:xfrm>
              <a:custGeom>
                <a:avLst/>
                <a:gdLst>
                  <a:gd name="T0" fmla="*/ 3 w 61"/>
                  <a:gd name="T1" fmla="*/ 34 h 62"/>
                  <a:gd name="T2" fmla="*/ 3 w 61"/>
                  <a:gd name="T3" fmla="*/ 34 h 62"/>
                  <a:gd name="T4" fmla="*/ 14 w 61"/>
                  <a:gd name="T5" fmla="*/ 37 h 62"/>
                  <a:gd name="T6" fmla="*/ 21 w 61"/>
                  <a:gd name="T7" fmla="*/ 41 h 62"/>
                  <a:gd name="T8" fmla="*/ 25 w 61"/>
                  <a:gd name="T9" fmla="*/ 48 h 62"/>
                  <a:gd name="T10" fmla="*/ 27 w 61"/>
                  <a:gd name="T11" fmla="*/ 59 h 62"/>
                  <a:gd name="T12" fmla="*/ 31 w 61"/>
                  <a:gd name="T13" fmla="*/ 62 h 62"/>
                  <a:gd name="T14" fmla="*/ 34 w 61"/>
                  <a:gd name="T15" fmla="*/ 59 h 62"/>
                  <a:gd name="T16" fmla="*/ 37 w 61"/>
                  <a:gd name="T17" fmla="*/ 48 h 62"/>
                  <a:gd name="T18" fmla="*/ 41 w 61"/>
                  <a:gd name="T19" fmla="*/ 41 h 62"/>
                  <a:gd name="T20" fmla="*/ 48 w 61"/>
                  <a:gd name="T21" fmla="*/ 37 h 62"/>
                  <a:gd name="T22" fmla="*/ 59 w 61"/>
                  <a:gd name="T23" fmla="*/ 34 h 62"/>
                  <a:gd name="T24" fmla="*/ 61 w 61"/>
                  <a:gd name="T25" fmla="*/ 31 h 62"/>
                  <a:gd name="T26" fmla="*/ 59 w 61"/>
                  <a:gd name="T27" fmla="*/ 28 h 62"/>
                  <a:gd name="T28" fmla="*/ 48 w 61"/>
                  <a:gd name="T29" fmla="*/ 25 h 62"/>
                  <a:gd name="T30" fmla="*/ 41 w 61"/>
                  <a:gd name="T31" fmla="*/ 21 h 62"/>
                  <a:gd name="T32" fmla="*/ 37 w 61"/>
                  <a:gd name="T33" fmla="*/ 14 h 62"/>
                  <a:gd name="T34" fmla="*/ 34 w 61"/>
                  <a:gd name="T35" fmla="*/ 3 h 62"/>
                  <a:gd name="T36" fmla="*/ 31 w 61"/>
                  <a:gd name="T37" fmla="*/ 0 h 62"/>
                  <a:gd name="T38" fmla="*/ 27 w 61"/>
                  <a:gd name="T39" fmla="*/ 3 h 62"/>
                  <a:gd name="T40" fmla="*/ 25 w 61"/>
                  <a:gd name="T41" fmla="*/ 14 h 62"/>
                  <a:gd name="T42" fmla="*/ 21 w 61"/>
                  <a:gd name="T43" fmla="*/ 21 h 62"/>
                  <a:gd name="T44" fmla="*/ 14 w 61"/>
                  <a:gd name="T45" fmla="*/ 25 h 62"/>
                  <a:gd name="T46" fmla="*/ 3 w 61"/>
                  <a:gd name="T47" fmla="*/ 28 h 62"/>
                  <a:gd name="T48" fmla="*/ 0 w 61"/>
                  <a:gd name="T49" fmla="*/ 31 h 62"/>
                  <a:gd name="T50" fmla="*/ 3 w 61"/>
                  <a:gd name="T51"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62">
                    <a:moveTo>
                      <a:pt x="3" y="34"/>
                    </a:moveTo>
                    <a:lnTo>
                      <a:pt x="3" y="34"/>
                    </a:lnTo>
                    <a:cubicBezTo>
                      <a:pt x="8" y="35"/>
                      <a:pt x="11" y="36"/>
                      <a:pt x="14" y="37"/>
                    </a:cubicBezTo>
                    <a:cubicBezTo>
                      <a:pt x="17" y="38"/>
                      <a:pt x="19" y="40"/>
                      <a:pt x="21" y="41"/>
                    </a:cubicBezTo>
                    <a:cubicBezTo>
                      <a:pt x="22" y="43"/>
                      <a:pt x="24" y="45"/>
                      <a:pt x="25" y="48"/>
                    </a:cubicBezTo>
                    <a:cubicBezTo>
                      <a:pt x="26" y="51"/>
                      <a:pt x="27" y="54"/>
                      <a:pt x="27" y="59"/>
                    </a:cubicBezTo>
                    <a:cubicBezTo>
                      <a:pt x="28" y="61"/>
                      <a:pt x="29" y="62"/>
                      <a:pt x="31" y="62"/>
                    </a:cubicBezTo>
                    <a:cubicBezTo>
                      <a:pt x="32" y="62"/>
                      <a:pt x="34" y="61"/>
                      <a:pt x="34" y="59"/>
                    </a:cubicBezTo>
                    <a:cubicBezTo>
                      <a:pt x="35" y="54"/>
                      <a:pt x="36" y="51"/>
                      <a:pt x="37" y="48"/>
                    </a:cubicBezTo>
                    <a:cubicBezTo>
                      <a:pt x="38" y="45"/>
                      <a:pt x="39" y="43"/>
                      <a:pt x="41" y="41"/>
                    </a:cubicBezTo>
                    <a:cubicBezTo>
                      <a:pt x="43" y="40"/>
                      <a:pt x="45" y="38"/>
                      <a:pt x="48" y="37"/>
                    </a:cubicBezTo>
                    <a:cubicBezTo>
                      <a:pt x="50" y="36"/>
                      <a:pt x="54" y="35"/>
                      <a:pt x="59" y="34"/>
                    </a:cubicBezTo>
                    <a:cubicBezTo>
                      <a:pt x="61" y="34"/>
                      <a:pt x="61" y="33"/>
                      <a:pt x="61" y="31"/>
                    </a:cubicBezTo>
                    <a:cubicBezTo>
                      <a:pt x="61" y="29"/>
                      <a:pt x="61" y="28"/>
                      <a:pt x="59" y="28"/>
                    </a:cubicBezTo>
                    <a:cubicBezTo>
                      <a:pt x="54" y="27"/>
                      <a:pt x="50" y="26"/>
                      <a:pt x="48" y="25"/>
                    </a:cubicBezTo>
                    <a:cubicBezTo>
                      <a:pt x="45" y="24"/>
                      <a:pt x="43" y="23"/>
                      <a:pt x="41" y="21"/>
                    </a:cubicBezTo>
                    <a:cubicBezTo>
                      <a:pt x="39" y="19"/>
                      <a:pt x="38" y="17"/>
                      <a:pt x="37" y="14"/>
                    </a:cubicBezTo>
                    <a:cubicBezTo>
                      <a:pt x="36" y="12"/>
                      <a:pt x="35" y="8"/>
                      <a:pt x="34" y="3"/>
                    </a:cubicBezTo>
                    <a:cubicBezTo>
                      <a:pt x="34" y="1"/>
                      <a:pt x="32" y="0"/>
                      <a:pt x="31" y="0"/>
                    </a:cubicBezTo>
                    <a:cubicBezTo>
                      <a:pt x="29" y="0"/>
                      <a:pt x="28" y="1"/>
                      <a:pt x="27" y="3"/>
                    </a:cubicBezTo>
                    <a:cubicBezTo>
                      <a:pt x="27" y="8"/>
                      <a:pt x="26" y="12"/>
                      <a:pt x="25" y="14"/>
                    </a:cubicBezTo>
                    <a:cubicBezTo>
                      <a:pt x="24" y="17"/>
                      <a:pt x="22" y="19"/>
                      <a:pt x="21" y="21"/>
                    </a:cubicBezTo>
                    <a:cubicBezTo>
                      <a:pt x="19" y="23"/>
                      <a:pt x="17" y="24"/>
                      <a:pt x="14" y="25"/>
                    </a:cubicBezTo>
                    <a:cubicBezTo>
                      <a:pt x="11" y="26"/>
                      <a:pt x="8" y="27"/>
                      <a:pt x="3" y="28"/>
                    </a:cubicBezTo>
                    <a:cubicBezTo>
                      <a:pt x="1" y="28"/>
                      <a:pt x="0" y="29"/>
                      <a:pt x="0" y="31"/>
                    </a:cubicBezTo>
                    <a:cubicBezTo>
                      <a:pt x="0" y="33"/>
                      <a:pt x="1" y="34"/>
                      <a:pt x="3" y="34"/>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49" name="Group 48">
            <a:extLst>
              <a:ext uri="{FF2B5EF4-FFF2-40B4-BE49-F238E27FC236}">
                <a16:creationId xmlns:a16="http://schemas.microsoft.com/office/drawing/2014/main" id="{CE04318E-F487-4E3C-ACE7-0945629D61AD}"/>
              </a:ext>
            </a:extLst>
          </p:cNvPr>
          <p:cNvGrpSpPr/>
          <p:nvPr/>
        </p:nvGrpSpPr>
        <p:grpSpPr>
          <a:xfrm>
            <a:off x="8900070" y="1585863"/>
            <a:ext cx="2703667" cy="4294524"/>
            <a:chOff x="8900070" y="1585863"/>
            <a:chExt cx="2703667" cy="4294524"/>
          </a:xfrm>
        </p:grpSpPr>
        <p:sp>
          <p:nvSpPr>
            <p:cNvPr id="50" name="Rectangle: Rounded Corners 4">
              <a:extLst>
                <a:ext uri="{FF2B5EF4-FFF2-40B4-BE49-F238E27FC236}">
                  <a16:creationId xmlns:a16="http://schemas.microsoft.com/office/drawing/2014/main" id="{60E78625-1E82-431E-86E6-397B9611B559}"/>
                </a:ext>
              </a:extLst>
            </p:cNvPr>
            <p:cNvSpPr txBox="1"/>
            <p:nvPr/>
          </p:nvSpPr>
          <p:spPr>
            <a:xfrm>
              <a:off x="8945884" y="1585863"/>
              <a:ext cx="2657853" cy="4294524"/>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2000" b="1" kern="1200">
                  <a:gradFill>
                    <a:gsLst>
                      <a:gs pos="83000">
                        <a:schemeClr val="tx1"/>
                      </a:gs>
                      <a:gs pos="100000">
                        <a:schemeClr val="tx1"/>
                      </a:gs>
                    </a:gsLst>
                    <a:lin ang="5400000" scaled="1"/>
                  </a:gradFill>
                </a:rPr>
                <a:t>    Admin Oversight</a:t>
              </a:r>
              <a:r>
                <a:rPr lang="en-US" sz="2000" kern="1200">
                  <a:gradFill>
                    <a:gsLst>
                      <a:gs pos="83000">
                        <a:schemeClr val="tx1"/>
                      </a:gs>
                      <a:gs pos="100000">
                        <a:schemeClr val="tx1"/>
                      </a:gs>
                    </a:gsLst>
                    <a:lin ang="5400000" scaled="1"/>
                  </a:gradFill>
                </a:rPr>
                <a:t> </a:t>
              </a:r>
            </a:p>
            <a:p>
              <a:pPr marL="0" lvl="1" algn="l" defTabSz="666750">
                <a:spcBef>
                  <a:spcPct val="0"/>
                </a:spcBef>
                <a:spcAft>
                  <a:spcPts val="600"/>
                </a:spcAft>
              </a:pPr>
              <a:r>
                <a:rPr lang="en-US" sz="1600" kern="1200">
                  <a:gradFill>
                    <a:gsLst>
                      <a:gs pos="83000">
                        <a:schemeClr val="tx1"/>
                      </a:gs>
                      <a:gs pos="100000">
                        <a:schemeClr val="tx1"/>
                      </a:gs>
                    </a:gsLst>
                    <a:lin ang="5400000" scaled="1"/>
                  </a:gradFill>
                </a:rPr>
                <a:t>Audit logs, Usage metrics, Admin APIs</a:t>
              </a:r>
              <a:r>
                <a:rPr lang="en-US" sz="1600" i="0" kern="1200">
                  <a:gradFill>
                    <a:gsLst>
                      <a:gs pos="83000">
                        <a:schemeClr val="tx1"/>
                      </a:gs>
                      <a:gs pos="100000">
                        <a:schemeClr val="tx1"/>
                      </a:gs>
                    </a:gsLst>
                    <a:lin ang="5400000" scaled="1"/>
                  </a:gradFill>
                </a:rPr>
                <a:t>, etc. [Existing]</a:t>
              </a:r>
              <a:endParaRPr lang="en-US" sz="1600" kern="1200">
                <a:gradFill>
                  <a:gsLst>
                    <a:gs pos="83000">
                      <a:schemeClr val="tx1"/>
                    </a:gs>
                    <a:gs pos="100000">
                      <a:schemeClr val="tx1"/>
                    </a:gs>
                  </a:gsLst>
                  <a:lin ang="5400000" scaled="1"/>
                </a:gradFill>
              </a:endParaRPr>
            </a:p>
            <a:p>
              <a:pPr marL="0" lvl="1" algn="l" defTabSz="666750">
                <a:spcBef>
                  <a:spcPct val="0"/>
                </a:spcBef>
                <a:spcAft>
                  <a:spcPts val="600"/>
                </a:spcAft>
              </a:pPr>
              <a:r>
                <a:rPr lang="en-US" sz="1600" i="1" kern="1200">
                  <a:gradFill>
                    <a:gsLst>
                      <a:gs pos="83000">
                        <a:schemeClr val="tx1"/>
                      </a:gs>
                      <a:gs pos="100000">
                        <a:schemeClr val="tx1"/>
                      </a:gs>
                    </a:gsLst>
                    <a:lin ang="5400000" scaled="1"/>
                  </a:gradFill>
                </a:rPr>
                <a:t>Near term roadmap - </a:t>
              </a:r>
              <a:r>
                <a:rPr lang="en-US" sz="1600" kern="1200">
                  <a:gradFill>
                    <a:gsLst>
                      <a:gs pos="83000">
                        <a:schemeClr val="tx1"/>
                      </a:gs>
                      <a:gs pos="100000">
                        <a:schemeClr val="tx1"/>
                      </a:gs>
                    </a:gsLst>
                    <a:lin ang="5400000" scaled="1"/>
                  </a:gradFill>
                </a:rPr>
                <a:t>Admin oversight over sensitive data inventory </a:t>
              </a:r>
              <a:br>
                <a:rPr lang="en-US" sz="1600" kern="1200">
                  <a:gradFill>
                    <a:gsLst>
                      <a:gs pos="83000">
                        <a:schemeClr val="tx1"/>
                      </a:gs>
                      <a:gs pos="100000">
                        <a:schemeClr val="tx1"/>
                      </a:gs>
                    </a:gsLst>
                    <a:lin ang="5400000" scaled="1"/>
                  </a:gradFill>
                </a:rPr>
              </a:br>
              <a:r>
                <a:rPr lang="en-US" sz="1600" kern="1200">
                  <a:gradFill>
                    <a:gsLst>
                      <a:gs pos="83000">
                        <a:schemeClr val="tx1"/>
                      </a:gs>
                      <a:gs pos="100000">
                        <a:schemeClr val="tx1"/>
                      </a:gs>
                    </a:gsLst>
                    <a:lin ang="5400000" scaled="1"/>
                  </a:gradFill>
                </a:rPr>
                <a:t>and consumption</a:t>
              </a:r>
              <a:endParaRPr lang="en-US" sz="1600" i="1" kern="1200">
                <a:gradFill>
                  <a:gsLst>
                    <a:gs pos="83000">
                      <a:schemeClr val="tx1"/>
                    </a:gs>
                    <a:gs pos="100000">
                      <a:schemeClr val="tx1"/>
                    </a:gs>
                  </a:gsLst>
                  <a:lin ang="5400000" scaled="1"/>
                </a:gradFill>
              </a:endParaRPr>
            </a:p>
            <a:p>
              <a:pPr marL="0" lvl="1" algn="l" defTabSz="666750">
                <a:spcBef>
                  <a:spcPct val="0"/>
                </a:spcBef>
                <a:spcAft>
                  <a:spcPts val="600"/>
                </a:spcAft>
              </a:pPr>
              <a:r>
                <a:rPr lang="en-US" sz="1600" i="1">
                  <a:gradFill>
                    <a:gsLst>
                      <a:gs pos="83000">
                        <a:schemeClr val="accent1"/>
                      </a:gs>
                      <a:gs pos="100000">
                        <a:schemeClr val="accent1"/>
                      </a:gs>
                    </a:gsLst>
                    <a:lin ang="5400000" scaled="1"/>
                  </a:gradFill>
                </a:rPr>
                <a:t>New</a:t>
              </a:r>
              <a:r>
                <a:rPr lang="en-US" sz="1600" i="1" kern="1200">
                  <a:gradFill>
                    <a:gsLst>
                      <a:gs pos="83000">
                        <a:schemeClr val="tx1"/>
                      </a:gs>
                      <a:gs pos="100000">
                        <a:schemeClr val="tx1"/>
                      </a:gs>
                    </a:gsLst>
                    <a:lin ang="5400000" scaled="1"/>
                  </a:gradFill>
                </a:rPr>
                <a:t> - </a:t>
              </a:r>
              <a:r>
                <a:rPr lang="en-US" sz="1600" kern="1200">
                  <a:gradFill>
                    <a:gsLst>
                      <a:gs pos="83000">
                        <a:schemeClr val="tx1"/>
                      </a:gs>
                      <a:gs pos="100000">
                        <a:schemeClr val="tx1"/>
                      </a:gs>
                    </a:gsLst>
                    <a:lin ang="5400000" scaled="1"/>
                  </a:gradFill>
                </a:rPr>
                <a:t>Security </a:t>
              </a:r>
              <a:br>
                <a:rPr lang="en-US" sz="1600" kern="1200">
                  <a:gradFill>
                    <a:gsLst>
                      <a:gs pos="83000">
                        <a:schemeClr val="tx1"/>
                      </a:gs>
                      <a:gs pos="100000">
                        <a:schemeClr val="tx1"/>
                      </a:gs>
                    </a:gsLst>
                    <a:lin ang="5400000" scaled="1"/>
                  </a:gradFill>
                </a:rPr>
              </a:br>
              <a:r>
                <a:rPr lang="en-US" sz="1600" kern="1200">
                  <a:gradFill>
                    <a:gsLst>
                      <a:gs pos="83000">
                        <a:schemeClr val="tx1"/>
                      </a:gs>
                      <a:gs pos="100000">
                        <a:schemeClr val="tx1"/>
                      </a:gs>
                    </a:gsLst>
                    <a:lin ang="5400000" scaled="1"/>
                  </a:gradFill>
                </a:rPr>
                <a:t>investigation capabilities leveraging Microsoft Cloud App Security</a:t>
              </a:r>
              <a:r>
                <a:rPr lang="en-US" sz="1600" i="1" kern="1200">
                  <a:gradFill>
                    <a:gsLst>
                      <a:gs pos="83000">
                        <a:schemeClr val="tx1"/>
                      </a:gs>
                      <a:gs pos="100000">
                        <a:schemeClr val="tx1"/>
                      </a:gs>
                    </a:gsLst>
                    <a:lin ang="5400000" scaled="1"/>
                  </a:gradFill>
                </a:rPr>
                <a:t> </a:t>
              </a:r>
            </a:p>
          </p:txBody>
        </p:sp>
        <p:grpSp>
          <p:nvGrpSpPr>
            <p:cNvPr id="51" name="Group 50">
              <a:extLst>
                <a:ext uri="{FF2B5EF4-FFF2-40B4-BE49-F238E27FC236}">
                  <a16:creationId xmlns:a16="http://schemas.microsoft.com/office/drawing/2014/main" id="{8081C812-7BA3-46F7-83CD-6F851AEE1DB3}"/>
                </a:ext>
              </a:extLst>
            </p:cNvPr>
            <p:cNvGrpSpPr/>
            <p:nvPr/>
          </p:nvGrpSpPr>
          <p:grpSpPr>
            <a:xfrm>
              <a:off x="8900070" y="2291024"/>
              <a:ext cx="346609" cy="194269"/>
              <a:chOff x="8283575" y="2217738"/>
              <a:chExt cx="393700" cy="220663"/>
            </a:xfrm>
          </p:grpSpPr>
          <p:sp>
            <p:nvSpPr>
              <p:cNvPr id="52" name="Freeform 15">
                <a:extLst>
                  <a:ext uri="{FF2B5EF4-FFF2-40B4-BE49-F238E27FC236}">
                    <a16:creationId xmlns:a16="http://schemas.microsoft.com/office/drawing/2014/main" id="{926ACCB2-40AD-4023-B899-5F0DFDB0A9CE}"/>
                  </a:ext>
                </a:extLst>
              </p:cNvPr>
              <p:cNvSpPr>
                <a:spLocks noEditPoints="1"/>
              </p:cNvSpPr>
              <p:nvPr/>
            </p:nvSpPr>
            <p:spPr bwMode="auto">
              <a:xfrm>
                <a:off x="8283575" y="2290763"/>
                <a:ext cx="393700" cy="147638"/>
              </a:xfrm>
              <a:custGeom>
                <a:avLst/>
                <a:gdLst>
                  <a:gd name="T0" fmla="*/ 137 w 400"/>
                  <a:gd name="T1" fmla="*/ 25 h 150"/>
                  <a:gd name="T2" fmla="*/ 155 w 400"/>
                  <a:gd name="T3" fmla="*/ 32 h 150"/>
                  <a:gd name="T4" fmla="*/ 162 w 400"/>
                  <a:gd name="T5" fmla="*/ 50 h 150"/>
                  <a:gd name="T6" fmla="*/ 157 w 400"/>
                  <a:gd name="T7" fmla="*/ 86 h 150"/>
                  <a:gd name="T8" fmla="*/ 124 w 400"/>
                  <a:gd name="T9" fmla="*/ 120 h 150"/>
                  <a:gd name="T10" fmla="*/ 76 w 400"/>
                  <a:gd name="T11" fmla="*/ 120 h 150"/>
                  <a:gd name="T12" fmla="*/ 42 w 400"/>
                  <a:gd name="T13" fmla="*/ 86 h 150"/>
                  <a:gd name="T14" fmla="*/ 37 w 400"/>
                  <a:gd name="T15" fmla="*/ 37 h 150"/>
                  <a:gd name="T16" fmla="*/ 50 w 400"/>
                  <a:gd name="T17" fmla="*/ 25 h 150"/>
                  <a:gd name="T18" fmla="*/ 237 w 400"/>
                  <a:gd name="T19" fmla="*/ 50 h 150"/>
                  <a:gd name="T20" fmla="*/ 239 w 400"/>
                  <a:gd name="T21" fmla="*/ 40 h 150"/>
                  <a:gd name="T22" fmla="*/ 253 w 400"/>
                  <a:gd name="T23" fmla="*/ 27 h 150"/>
                  <a:gd name="T24" fmla="*/ 364 w 400"/>
                  <a:gd name="T25" fmla="*/ 25 h 150"/>
                  <a:gd name="T26" fmla="*/ 362 w 400"/>
                  <a:gd name="T27" fmla="*/ 43 h 150"/>
                  <a:gd name="T28" fmla="*/ 362 w 400"/>
                  <a:gd name="T29" fmla="*/ 62 h 150"/>
                  <a:gd name="T30" fmla="*/ 344 w 400"/>
                  <a:gd name="T31" fmla="*/ 106 h 150"/>
                  <a:gd name="T32" fmla="*/ 300 w 400"/>
                  <a:gd name="T33" fmla="*/ 125 h 150"/>
                  <a:gd name="T34" fmla="*/ 256 w 400"/>
                  <a:gd name="T35" fmla="*/ 106 h 150"/>
                  <a:gd name="T36" fmla="*/ 237 w 400"/>
                  <a:gd name="T37" fmla="*/ 62 h 150"/>
                  <a:gd name="T38" fmla="*/ 0 w 400"/>
                  <a:gd name="T39" fmla="*/ 0 h 150"/>
                  <a:gd name="T40" fmla="*/ 0 w 400"/>
                  <a:gd name="T41" fmla="*/ 25 h 150"/>
                  <a:gd name="T42" fmla="*/ 12 w 400"/>
                  <a:gd name="T43" fmla="*/ 37 h 150"/>
                  <a:gd name="T44" fmla="*/ 19 w 400"/>
                  <a:gd name="T45" fmla="*/ 96 h 150"/>
                  <a:gd name="T46" fmla="*/ 66 w 400"/>
                  <a:gd name="T47" fmla="*/ 143 h 150"/>
                  <a:gd name="T48" fmla="*/ 134 w 400"/>
                  <a:gd name="T49" fmla="*/ 143 h 150"/>
                  <a:gd name="T50" fmla="*/ 180 w 400"/>
                  <a:gd name="T51" fmla="*/ 96 h 150"/>
                  <a:gd name="T52" fmla="*/ 191 w 400"/>
                  <a:gd name="T53" fmla="*/ 53 h 150"/>
                  <a:gd name="T54" fmla="*/ 209 w 400"/>
                  <a:gd name="T55" fmla="*/ 53 h 150"/>
                  <a:gd name="T56" fmla="*/ 219 w 400"/>
                  <a:gd name="T57" fmla="*/ 96 h 150"/>
                  <a:gd name="T58" fmla="*/ 266 w 400"/>
                  <a:gd name="T59" fmla="*/ 143 h 150"/>
                  <a:gd name="T60" fmla="*/ 334 w 400"/>
                  <a:gd name="T61" fmla="*/ 143 h 150"/>
                  <a:gd name="T62" fmla="*/ 380 w 400"/>
                  <a:gd name="T63" fmla="*/ 96 h 150"/>
                  <a:gd name="T64" fmla="*/ 387 w 400"/>
                  <a:gd name="T65" fmla="*/ 37 h 150"/>
                  <a:gd name="T66" fmla="*/ 400 w 400"/>
                  <a:gd name="T67" fmla="*/ 25 h 150"/>
                  <a:gd name="T68" fmla="*/ 347 w 400"/>
                  <a:gd name="T69" fmla="*/ 0 h 150"/>
                  <a:gd name="T70" fmla="*/ 250 w 400"/>
                  <a:gd name="T71" fmla="*/ 0 h 150"/>
                  <a:gd name="T72" fmla="*/ 227 w 400"/>
                  <a:gd name="T73" fmla="*/ 6 h 150"/>
                  <a:gd name="T74" fmla="*/ 214 w 400"/>
                  <a:gd name="T75" fmla="*/ 18 h 150"/>
                  <a:gd name="T76" fmla="*/ 200 w 400"/>
                  <a:gd name="T77" fmla="*/ 25 h 150"/>
                  <a:gd name="T78" fmla="*/ 186 w 400"/>
                  <a:gd name="T79" fmla="*/ 18 h 150"/>
                  <a:gd name="T80" fmla="*/ 172 w 400"/>
                  <a:gd name="T81" fmla="*/ 6 h 150"/>
                  <a:gd name="T82" fmla="*/ 150 w 400"/>
                  <a:gd name="T83" fmla="*/ 0 h 150"/>
                  <a:gd name="T84" fmla="*/ 53 w 400"/>
                  <a:gd name="T85"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0" h="150">
                    <a:moveTo>
                      <a:pt x="137" y="25"/>
                    </a:moveTo>
                    <a:lnTo>
                      <a:pt x="137" y="25"/>
                    </a:lnTo>
                    <a:cubicBezTo>
                      <a:pt x="141" y="25"/>
                      <a:pt x="144" y="25"/>
                      <a:pt x="147" y="27"/>
                    </a:cubicBezTo>
                    <a:cubicBezTo>
                      <a:pt x="150" y="28"/>
                      <a:pt x="153" y="30"/>
                      <a:pt x="155" y="32"/>
                    </a:cubicBezTo>
                    <a:cubicBezTo>
                      <a:pt x="157" y="34"/>
                      <a:pt x="159" y="37"/>
                      <a:pt x="160" y="40"/>
                    </a:cubicBezTo>
                    <a:cubicBezTo>
                      <a:pt x="162" y="43"/>
                      <a:pt x="162" y="46"/>
                      <a:pt x="162" y="50"/>
                    </a:cubicBezTo>
                    <a:lnTo>
                      <a:pt x="162" y="62"/>
                    </a:lnTo>
                    <a:cubicBezTo>
                      <a:pt x="162" y="71"/>
                      <a:pt x="161" y="79"/>
                      <a:pt x="157" y="86"/>
                    </a:cubicBezTo>
                    <a:cubicBezTo>
                      <a:pt x="154" y="94"/>
                      <a:pt x="150" y="101"/>
                      <a:pt x="144" y="106"/>
                    </a:cubicBezTo>
                    <a:cubicBezTo>
                      <a:pt x="138" y="112"/>
                      <a:pt x="132" y="117"/>
                      <a:pt x="124" y="120"/>
                    </a:cubicBezTo>
                    <a:cubicBezTo>
                      <a:pt x="117" y="123"/>
                      <a:pt x="108" y="125"/>
                      <a:pt x="100" y="125"/>
                    </a:cubicBezTo>
                    <a:cubicBezTo>
                      <a:pt x="91" y="125"/>
                      <a:pt x="83" y="123"/>
                      <a:pt x="76" y="120"/>
                    </a:cubicBezTo>
                    <a:cubicBezTo>
                      <a:pt x="68" y="117"/>
                      <a:pt x="61" y="112"/>
                      <a:pt x="56" y="106"/>
                    </a:cubicBezTo>
                    <a:cubicBezTo>
                      <a:pt x="50" y="101"/>
                      <a:pt x="45" y="94"/>
                      <a:pt x="42" y="86"/>
                    </a:cubicBezTo>
                    <a:cubicBezTo>
                      <a:pt x="39" y="79"/>
                      <a:pt x="37" y="71"/>
                      <a:pt x="37" y="62"/>
                    </a:cubicBezTo>
                    <a:lnTo>
                      <a:pt x="37" y="37"/>
                    </a:lnTo>
                    <a:cubicBezTo>
                      <a:pt x="37" y="34"/>
                      <a:pt x="39" y="31"/>
                      <a:pt x="41" y="28"/>
                    </a:cubicBezTo>
                    <a:cubicBezTo>
                      <a:pt x="44" y="26"/>
                      <a:pt x="46" y="25"/>
                      <a:pt x="50" y="25"/>
                    </a:cubicBezTo>
                    <a:lnTo>
                      <a:pt x="137" y="25"/>
                    </a:lnTo>
                    <a:close/>
                    <a:moveTo>
                      <a:pt x="237" y="50"/>
                    </a:moveTo>
                    <a:lnTo>
                      <a:pt x="237" y="50"/>
                    </a:lnTo>
                    <a:cubicBezTo>
                      <a:pt x="237" y="46"/>
                      <a:pt x="238" y="43"/>
                      <a:pt x="239" y="40"/>
                    </a:cubicBezTo>
                    <a:cubicBezTo>
                      <a:pt x="241" y="37"/>
                      <a:pt x="242" y="34"/>
                      <a:pt x="245" y="32"/>
                    </a:cubicBezTo>
                    <a:cubicBezTo>
                      <a:pt x="247" y="30"/>
                      <a:pt x="250" y="28"/>
                      <a:pt x="253" y="27"/>
                    </a:cubicBezTo>
                    <a:cubicBezTo>
                      <a:pt x="256" y="25"/>
                      <a:pt x="259" y="25"/>
                      <a:pt x="262" y="25"/>
                    </a:cubicBezTo>
                    <a:lnTo>
                      <a:pt x="364" y="25"/>
                    </a:lnTo>
                    <a:cubicBezTo>
                      <a:pt x="363" y="27"/>
                      <a:pt x="363" y="30"/>
                      <a:pt x="362" y="34"/>
                    </a:cubicBezTo>
                    <a:cubicBezTo>
                      <a:pt x="362" y="37"/>
                      <a:pt x="362" y="40"/>
                      <a:pt x="362" y="43"/>
                    </a:cubicBezTo>
                    <a:cubicBezTo>
                      <a:pt x="362" y="46"/>
                      <a:pt x="362" y="50"/>
                      <a:pt x="362" y="53"/>
                    </a:cubicBezTo>
                    <a:cubicBezTo>
                      <a:pt x="362" y="56"/>
                      <a:pt x="362" y="59"/>
                      <a:pt x="362" y="62"/>
                    </a:cubicBezTo>
                    <a:cubicBezTo>
                      <a:pt x="362" y="71"/>
                      <a:pt x="361" y="79"/>
                      <a:pt x="357" y="86"/>
                    </a:cubicBezTo>
                    <a:cubicBezTo>
                      <a:pt x="354" y="94"/>
                      <a:pt x="350" y="101"/>
                      <a:pt x="344" y="106"/>
                    </a:cubicBezTo>
                    <a:cubicBezTo>
                      <a:pt x="338" y="112"/>
                      <a:pt x="332" y="117"/>
                      <a:pt x="324" y="120"/>
                    </a:cubicBezTo>
                    <a:cubicBezTo>
                      <a:pt x="317" y="123"/>
                      <a:pt x="308" y="125"/>
                      <a:pt x="300" y="125"/>
                    </a:cubicBezTo>
                    <a:cubicBezTo>
                      <a:pt x="291" y="125"/>
                      <a:pt x="283" y="123"/>
                      <a:pt x="276" y="120"/>
                    </a:cubicBezTo>
                    <a:cubicBezTo>
                      <a:pt x="268" y="117"/>
                      <a:pt x="261" y="112"/>
                      <a:pt x="256" y="106"/>
                    </a:cubicBezTo>
                    <a:cubicBezTo>
                      <a:pt x="250" y="101"/>
                      <a:pt x="245" y="94"/>
                      <a:pt x="242" y="86"/>
                    </a:cubicBezTo>
                    <a:cubicBezTo>
                      <a:pt x="239" y="79"/>
                      <a:pt x="237" y="71"/>
                      <a:pt x="237" y="62"/>
                    </a:cubicBezTo>
                    <a:lnTo>
                      <a:pt x="237" y="50"/>
                    </a:lnTo>
                    <a:close/>
                    <a:moveTo>
                      <a:pt x="0" y="0"/>
                    </a:moveTo>
                    <a:lnTo>
                      <a:pt x="0" y="0"/>
                    </a:lnTo>
                    <a:lnTo>
                      <a:pt x="0" y="25"/>
                    </a:lnTo>
                    <a:cubicBezTo>
                      <a:pt x="3" y="25"/>
                      <a:pt x="6" y="26"/>
                      <a:pt x="9" y="28"/>
                    </a:cubicBezTo>
                    <a:cubicBezTo>
                      <a:pt x="11" y="31"/>
                      <a:pt x="12" y="34"/>
                      <a:pt x="12" y="37"/>
                    </a:cubicBezTo>
                    <a:lnTo>
                      <a:pt x="12" y="62"/>
                    </a:lnTo>
                    <a:cubicBezTo>
                      <a:pt x="12" y="74"/>
                      <a:pt x="15" y="86"/>
                      <a:pt x="19" y="96"/>
                    </a:cubicBezTo>
                    <a:cubicBezTo>
                      <a:pt x="24" y="107"/>
                      <a:pt x="30" y="116"/>
                      <a:pt x="38" y="124"/>
                    </a:cubicBezTo>
                    <a:cubicBezTo>
                      <a:pt x="46" y="132"/>
                      <a:pt x="55" y="138"/>
                      <a:pt x="66" y="143"/>
                    </a:cubicBezTo>
                    <a:cubicBezTo>
                      <a:pt x="76" y="147"/>
                      <a:pt x="88" y="150"/>
                      <a:pt x="100" y="150"/>
                    </a:cubicBezTo>
                    <a:cubicBezTo>
                      <a:pt x="112" y="150"/>
                      <a:pt x="123" y="147"/>
                      <a:pt x="134" y="143"/>
                    </a:cubicBezTo>
                    <a:cubicBezTo>
                      <a:pt x="145" y="138"/>
                      <a:pt x="154" y="132"/>
                      <a:pt x="162" y="124"/>
                    </a:cubicBezTo>
                    <a:cubicBezTo>
                      <a:pt x="170" y="116"/>
                      <a:pt x="176" y="107"/>
                      <a:pt x="180" y="96"/>
                    </a:cubicBezTo>
                    <a:cubicBezTo>
                      <a:pt x="185" y="86"/>
                      <a:pt x="187" y="74"/>
                      <a:pt x="187" y="62"/>
                    </a:cubicBezTo>
                    <a:cubicBezTo>
                      <a:pt x="187" y="59"/>
                      <a:pt x="189" y="56"/>
                      <a:pt x="191" y="53"/>
                    </a:cubicBezTo>
                    <a:cubicBezTo>
                      <a:pt x="194" y="51"/>
                      <a:pt x="196" y="50"/>
                      <a:pt x="200" y="50"/>
                    </a:cubicBezTo>
                    <a:cubicBezTo>
                      <a:pt x="203" y="50"/>
                      <a:pt x="206" y="51"/>
                      <a:pt x="209" y="53"/>
                    </a:cubicBezTo>
                    <a:cubicBezTo>
                      <a:pt x="211" y="56"/>
                      <a:pt x="212" y="59"/>
                      <a:pt x="212" y="62"/>
                    </a:cubicBezTo>
                    <a:cubicBezTo>
                      <a:pt x="212" y="74"/>
                      <a:pt x="215" y="86"/>
                      <a:pt x="219" y="96"/>
                    </a:cubicBezTo>
                    <a:cubicBezTo>
                      <a:pt x="224" y="107"/>
                      <a:pt x="230" y="116"/>
                      <a:pt x="238" y="124"/>
                    </a:cubicBezTo>
                    <a:cubicBezTo>
                      <a:pt x="246" y="132"/>
                      <a:pt x="255" y="138"/>
                      <a:pt x="266" y="143"/>
                    </a:cubicBezTo>
                    <a:cubicBezTo>
                      <a:pt x="276" y="147"/>
                      <a:pt x="288" y="150"/>
                      <a:pt x="300" y="150"/>
                    </a:cubicBezTo>
                    <a:cubicBezTo>
                      <a:pt x="312" y="150"/>
                      <a:pt x="323" y="147"/>
                      <a:pt x="334" y="143"/>
                    </a:cubicBezTo>
                    <a:cubicBezTo>
                      <a:pt x="345" y="138"/>
                      <a:pt x="354" y="132"/>
                      <a:pt x="362" y="124"/>
                    </a:cubicBezTo>
                    <a:cubicBezTo>
                      <a:pt x="370" y="116"/>
                      <a:pt x="376" y="107"/>
                      <a:pt x="380" y="96"/>
                    </a:cubicBezTo>
                    <a:cubicBezTo>
                      <a:pt x="385" y="86"/>
                      <a:pt x="387" y="74"/>
                      <a:pt x="387" y="62"/>
                    </a:cubicBezTo>
                    <a:lnTo>
                      <a:pt x="387" y="37"/>
                    </a:lnTo>
                    <a:cubicBezTo>
                      <a:pt x="387" y="34"/>
                      <a:pt x="389" y="31"/>
                      <a:pt x="391" y="28"/>
                    </a:cubicBezTo>
                    <a:cubicBezTo>
                      <a:pt x="394" y="26"/>
                      <a:pt x="396" y="25"/>
                      <a:pt x="400" y="25"/>
                    </a:cubicBezTo>
                    <a:lnTo>
                      <a:pt x="400" y="0"/>
                    </a:lnTo>
                    <a:lnTo>
                      <a:pt x="347" y="0"/>
                    </a:lnTo>
                    <a:lnTo>
                      <a:pt x="347" y="0"/>
                    </a:lnTo>
                    <a:lnTo>
                      <a:pt x="250" y="0"/>
                    </a:lnTo>
                    <a:cubicBezTo>
                      <a:pt x="245" y="0"/>
                      <a:pt x="241" y="0"/>
                      <a:pt x="237" y="2"/>
                    </a:cubicBezTo>
                    <a:cubicBezTo>
                      <a:pt x="233" y="3"/>
                      <a:pt x="230" y="4"/>
                      <a:pt x="227" y="6"/>
                    </a:cubicBezTo>
                    <a:cubicBezTo>
                      <a:pt x="225" y="8"/>
                      <a:pt x="222" y="10"/>
                      <a:pt x="220" y="12"/>
                    </a:cubicBezTo>
                    <a:cubicBezTo>
                      <a:pt x="218" y="14"/>
                      <a:pt x="216" y="16"/>
                      <a:pt x="214" y="18"/>
                    </a:cubicBezTo>
                    <a:cubicBezTo>
                      <a:pt x="212" y="20"/>
                      <a:pt x="209" y="22"/>
                      <a:pt x="207" y="23"/>
                    </a:cubicBezTo>
                    <a:cubicBezTo>
                      <a:pt x="205" y="24"/>
                      <a:pt x="203" y="25"/>
                      <a:pt x="200" y="25"/>
                    </a:cubicBezTo>
                    <a:cubicBezTo>
                      <a:pt x="197" y="25"/>
                      <a:pt x="195" y="24"/>
                      <a:pt x="192" y="23"/>
                    </a:cubicBezTo>
                    <a:cubicBezTo>
                      <a:pt x="190" y="22"/>
                      <a:pt x="188" y="20"/>
                      <a:pt x="186" y="18"/>
                    </a:cubicBezTo>
                    <a:cubicBezTo>
                      <a:pt x="184" y="16"/>
                      <a:pt x="182" y="14"/>
                      <a:pt x="180" y="12"/>
                    </a:cubicBezTo>
                    <a:cubicBezTo>
                      <a:pt x="178" y="10"/>
                      <a:pt x="175" y="8"/>
                      <a:pt x="172" y="6"/>
                    </a:cubicBezTo>
                    <a:cubicBezTo>
                      <a:pt x="169" y="4"/>
                      <a:pt x="166" y="3"/>
                      <a:pt x="163" y="2"/>
                    </a:cubicBezTo>
                    <a:cubicBezTo>
                      <a:pt x="159" y="0"/>
                      <a:pt x="155" y="0"/>
                      <a:pt x="150" y="0"/>
                    </a:cubicBezTo>
                    <a:lnTo>
                      <a:pt x="53" y="0"/>
                    </a:lnTo>
                    <a:lnTo>
                      <a:pt x="53" y="0"/>
                    </a:ln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48237644-55F8-4895-A708-E434CB0039F4}"/>
                  </a:ext>
                </a:extLst>
              </p:cNvPr>
              <p:cNvSpPr>
                <a:spLocks/>
              </p:cNvSpPr>
              <p:nvPr/>
            </p:nvSpPr>
            <p:spPr bwMode="auto">
              <a:xfrm>
                <a:off x="8283575" y="2217738"/>
                <a:ext cx="173038" cy="73025"/>
              </a:xfrm>
              <a:custGeom>
                <a:avLst/>
                <a:gdLst>
                  <a:gd name="T0" fmla="*/ 147 w 175"/>
                  <a:gd name="T1" fmla="*/ 27 h 75"/>
                  <a:gd name="T2" fmla="*/ 147 w 175"/>
                  <a:gd name="T3" fmla="*/ 27 h 75"/>
                  <a:gd name="T4" fmla="*/ 154 w 175"/>
                  <a:gd name="T5" fmla="*/ 34 h 75"/>
                  <a:gd name="T6" fmla="*/ 162 w 175"/>
                  <a:gd name="T7" fmla="*/ 37 h 75"/>
                  <a:gd name="T8" fmla="*/ 171 w 175"/>
                  <a:gd name="T9" fmla="*/ 33 h 75"/>
                  <a:gd name="T10" fmla="*/ 175 w 175"/>
                  <a:gd name="T11" fmla="*/ 25 h 75"/>
                  <a:gd name="T12" fmla="*/ 173 w 175"/>
                  <a:gd name="T13" fmla="*/ 19 h 75"/>
                  <a:gd name="T14" fmla="*/ 169 w 175"/>
                  <a:gd name="T15" fmla="*/ 13 h 75"/>
                  <a:gd name="T16" fmla="*/ 163 w 175"/>
                  <a:gd name="T17" fmla="*/ 8 h 75"/>
                  <a:gd name="T18" fmla="*/ 159 w 175"/>
                  <a:gd name="T19" fmla="*/ 3 h 75"/>
                  <a:gd name="T20" fmla="*/ 150 w 175"/>
                  <a:gd name="T21" fmla="*/ 0 h 75"/>
                  <a:gd name="T22" fmla="*/ 144 w 175"/>
                  <a:gd name="T23" fmla="*/ 1 h 75"/>
                  <a:gd name="T24" fmla="*/ 0 w 175"/>
                  <a:gd name="T25" fmla="*/ 73 h 75"/>
                  <a:gd name="T26" fmla="*/ 0 w 175"/>
                  <a:gd name="T27" fmla="*/ 75 h 75"/>
                  <a:gd name="T28" fmla="*/ 53 w 175"/>
                  <a:gd name="T29" fmla="*/ 75 h 75"/>
                  <a:gd name="T30" fmla="*/ 147 w 175"/>
                  <a:gd name="T31" fmla="*/ 2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75">
                    <a:moveTo>
                      <a:pt x="147" y="27"/>
                    </a:moveTo>
                    <a:lnTo>
                      <a:pt x="147" y="27"/>
                    </a:lnTo>
                    <a:cubicBezTo>
                      <a:pt x="150" y="30"/>
                      <a:pt x="152" y="32"/>
                      <a:pt x="154" y="34"/>
                    </a:cubicBezTo>
                    <a:cubicBezTo>
                      <a:pt x="156" y="36"/>
                      <a:pt x="159" y="37"/>
                      <a:pt x="162" y="37"/>
                    </a:cubicBezTo>
                    <a:cubicBezTo>
                      <a:pt x="166" y="37"/>
                      <a:pt x="169" y="36"/>
                      <a:pt x="171" y="33"/>
                    </a:cubicBezTo>
                    <a:cubicBezTo>
                      <a:pt x="174" y="31"/>
                      <a:pt x="175" y="28"/>
                      <a:pt x="175" y="25"/>
                    </a:cubicBezTo>
                    <a:cubicBezTo>
                      <a:pt x="175" y="23"/>
                      <a:pt x="174" y="21"/>
                      <a:pt x="173" y="19"/>
                    </a:cubicBezTo>
                    <a:cubicBezTo>
                      <a:pt x="172" y="17"/>
                      <a:pt x="170" y="15"/>
                      <a:pt x="169" y="13"/>
                    </a:cubicBezTo>
                    <a:cubicBezTo>
                      <a:pt x="167" y="11"/>
                      <a:pt x="165" y="9"/>
                      <a:pt x="163" y="8"/>
                    </a:cubicBezTo>
                    <a:cubicBezTo>
                      <a:pt x="162" y="6"/>
                      <a:pt x="160" y="5"/>
                      <a:pt x="159" y="3"/>
                    </a:cubicBezTo>
                    <a:cubicBezTo>
                      <a:pt x="156" y="1"/>
                      <a:pt x="153" y="0"/>
                      <a:pt x="150" y="0"/>
                    </a:cubicBezTo>
                    <a:cubicBezTo>
                      <a:pt x="148" y="0"/>
                      <a:pt x="146" y="0"/>
                      <a:pt x="144" y="1"/>
                    </a:cubicBezTo>
                    <a:lnTo>
                      <a:pt x="0" y="73"/>
                    </a:lnTo>
                    <a:lnTo>
                      <a:pt x="0" y="75"/>
                    </a:lnTo>
                    <a:lnTo>
                      <a:pt x="53" y="75"/>
                    </a:lnTo>
                    <a:lnTo>
                      <a:pt x="147" y="2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17">
                <a:extLst>
                  <a:ext uri="{FF2B5EF4-FFF2-40B4-BE49-F238E27FC236}">
                    <a16:creationId xmlns:a16="http://schemas.microsoft.com/office/drawing/2014/main" id="{097827E7-BB2B-400C-A3C3-A61F6345B697}"/>
                  </a:ext>
                </a:extLst>
              </p:cNvPr>
              <p:cNvSpPr>
                <a:spLocks/>
              </p:cNvSpPr>
              <p:nvPr/>
            </p:nvSpPr>
            <p:spPr bwMode="auto">
              <a:xfrm>
                <a:off x="8505825" y="2217738"/>
                <a:ext cx="171450" cy="73025"/>
              </a:xfrm>
              <a:custGeom>
                <a:avLst/>
                <a:gdLst>
                  <a:gd name="T0" fmla="*/ 175 w 175"/>
                  <a:gd name="T1" fmla="*/ 73 h 75"/>
                  <a:gd name="T2" fmla="*/ 175 w 175"/>
                  <a:gd name="T3" fmla="*/ 73 h 75"/>
                  <a:gd name="T4" fmla="*/ 30 w 175"/>
                  <a:gd name="T5" fmla="*/ 1 h 75"/>
                  <a:gd name="T6" fmla="*/ 25 w 175"/>
                  <a:gd name="T7" fmla="*/ 0 h 75"/>
                  <a:gd name="T8" fmla="*/ 16 w 175"/>
                  <a:gd name="T9" fmla="*/ 3 h 75"/>
                  <a:gd name="T10" fmla="*/ 11 w 175"/>
                  <a:gd name="T11" fmla="*/ 8 h 75"/>
                  <a:gd name="T12" fmla="*/ 6 w 175"/>
                  <a:gd name="T13" fmla="*/ 13 h 75"/>
                  <a:gd name="T14" fmla="*/ 2 w 175"/>
                  <a:gd name="T15" fmla="*/ 19 h 75"/>
                  <a:gd name="T16" fmla="*/ 0 w 175"/>
                  <a:gd name="T17" fmla="*/ 25 h 75"/>
                  <a:gd name="T18" fmla="*/ 4 w 175"/>
                  <a:gd name="T19" fmla="*/ 33 h 75"/>
                  <a:gd name="T20" fmla="*/ 12 w 175"/>
                  <a:gd name="T21" fmla="*/ 37 h 75"/>
                  <a:gd name="T22" fmla="*/ 21 w 175"/>
                  <a:gd name="T23" fmla="*/ 34 h 75"/>
                  <a:gd name="T24" fmla="*/ 27 w 175"/>
                  <a:gd name="T25" fmla="*/ 27 h 75"/>
                  <a:gd name="T26" fmla="*/ 122 w 175"/>
                  <a:gd name="T27" fmla="*/ 75 h 75"/>
                  <a:gd name="T28" fmla="*/ 175 w 175"/>
                  <a:gd name="T29" fmla="*/ 75 h 75"/>
                  <a:gd name="T30" fmla="*/ 175 w 175"/>
                  <a:gd name="T31"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75">
                    <a:moveTo>
                      <a:pt x="175" y="73"/>
                    </a:moveTo>
                    <a:lnTo>
                      <a:pt x="175" y="73"/>
                    </a:lnTo>
                    <a:lnTo>
                      <a:pt x="30" y="1"/>
                    </a:lnTo>
                    <a:cubicBezTo>
                      <a:pt x="29" y="0"/>
                      <a:pt x="27" y="0"/>
                      <a:pt x="25" y="0"/>
                    </a:cubicBezTo>
                    <a:cubicBezTo>
                      <a:pt x="21" y="0"/>
                      <a:pt x="19" y="1"/>
                      <a:pt x="16" y="3"/>
                    </a:cubicBezTo>
                    <a:cubicBezTo>
                      <a:pt x="15" y="5"/>
                      <a:pt x="13" y="6"/>
                      <a:pt x="11" y="8"/>
                    </a:cubicBezTo>
                    <a:cubicBezTo>
                      <a:pt x="9" y="9"/>
                      <a:pt x="8" y="11"/>
                      <a:pt x="6" y="13"/>
                    </a:cubicBezTo>
                    <a:cubicBezTo>
                      <a:pt x="4" y="15"/>
                      <a:pt x="3" y="17"/>
                      <a:pt x="2" y="19"/>
                    </a:cubicBezTo>
                    <a:cubicBezTo>
                      <a:pt x="0" y="21"/>
                      <a:pt x="0" y="23"/>
                      <a:pt x="0" y="25"/>
                    </a:cubicBezTo>
                    <a:cubicBezTo>
                      <a:pt x="0" y="28"/>
                      <a:pt x="1" y="31"/>
                      <a:pt x="4" y="33"/>
                    </a:cubicBezTo>
                    <a:cubicBezTo>
                      <a:pt x="6" y="36"/>
                      <a:pt x="9" y="37"/>
                      <a:pt x="12" y="37"/>
                    </a:cubicBezTo>
                    <a:cubicBezTo>
                      <a:pt x="16" y="37"/>
                      <a:pt x="18" y="36"/>
                      <a:pt x="21" y="34"/>
                    </a:cubicBezTo>
                    <a:cubicBezTo>
                      <a:pt x="23" y="32"/>
                      <a:pt x="25" y="30"/>
                      <a:pt x="27" y="27"/>
                    </a:cubicBezTo>
                    <a:lnTo>
                      <a:pt x="122" y="75"/>
                    </a:lnTo>
                    <a:lnTo>
                      <a:pt x="175" y="75"/>
                    </a:lnTo>
                    <a:lnTo>
                      <a:pt x="175" y="7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55" name="Rectangle: Rounded Corners 54">
            <a:extLst>
              <a:ext uri="{FF2B5EF4-FFF2-40B4-BE49-F238E27FC236}">
                <a16:creationId xmlns:a16="http://schemas.microsoft.com/office/drawing/2014/main" id="{5AB8CB2D-C177-46AD-BC3C-97F661D9A1BE}"/>
              </a:ext>
            </a:extLst>
          </p:cNvPr>
          <p:cNvSpPr/>
          <p:nvPr/>
        </p:nvSpPr>
        <p:spPr bwMode="auto">
          <a:xfrm>
            <a:off x="421903" y="2983686"/>
            <a:ext cx="6851229" cy="1426706"/>
          </a:xfrm>
          <a:prstGeom prst="roundRect">
            <a:avLst/>
          </a:prstGeom>
          <a:no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Arrow: Down 24">
            <a:extLst>
              <a:ext uri="{FF2B5EF4-FFF2-40B4-BE49-F238E27FC236}">
                <a16:creationId xmlns:a16="http://schemas.microsoft.com/office/drawing/2014/main" id="{6C4D8C15-1CF4-4EB7-ABC8-37CED36A8B09}"/>
              </a:ext>
            </a:extLst>
          </p:cNvPr>
          <p:cNvSpPr/>
          <p:nvPr/>
        </p:nvSpPr>
        <p:spPr bwMode="auto">
          <a:xfrm>
            <a:off x="3704492" y="4370116"/>
            <a:ext cx="379045" cy="567926"/>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Arrow: Down 23">
            <a:extLst>
              <a:ext uri="{FF2B5EF4-FFF2-40B4-BE49-F238E27FC236}">
                <a16:creationId xmlns:a16="http://schemas.microsoft.com/office/drawing/2014/main" id="{EE176215-6A7C-4178-95C1-C197B7E428C2}"/>
              </a:ext>
            </a:extLst>
          </p:cNvPr>
          <p:cNvSpPr/>
          <p:nvPr/>
        </p:nvSpPr>
        <p:spPr bwMode="auto">
          <a:xfrm>
            <a:off x="3704492" y="2528210"/>
            <a:ext cx="379045" cy="567926"/>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1935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117C55A4-4D44-47D0-9D8C-A7E72CCBCAB5}"/>
              </a:ext>
            </a:extLst>
          </p:cNvPr>
          <p:cNvPicPr>
            <a:picLocks noChangeAspect="1"/>
          </p:cNvPicPr>
          <p:nvPr/>
        </p:nvPicPr>
        <p:blipFill rotWithShape="1">
          <a:blip r:embed="rId3"/>
          <a:srcRect l="27572" t="1" r="27194" b="31008"/>
          <a:stretch/>
        </p:blipFill>
        <p:spPr>
          <a:xfrm>
            <a:off x="1204125" y="2854953"/>
            <a:ext cx="4480978" cy="3724752"/>
          </a:xfrm>
          <a:prstGeom prst="rect">
            <a:avLst/>
          </a:prstGeom>
          <a:ln>
            <a:noFill/>
          </a:ln>
          <a:effectLst>
            <a:outerShdw blurRad="317500" dist="50800" dir="2400000" sx="101000" sy="101000" algn="tl" rotWithShape="0">
              <a:srgbClr val="333333">
                <a:alpha val="33000"/>
              </a:srgbClr>
            </a:outerShdw>
          </a:effectLst>
        </p:spPr>
      </p:pic>
      <p:sp>
        <p:nvSpPr>
          <p:cNvPr id="3" name="Content Placeholder 2">
            <a:extLst>
              <a:ext uri="{FF2B5EF4-FFF2-40B4-BE49-F238E27FC236}">
                <a16:creationId xmlns:a16="http://schemas.microsoft.com/office/drawing/2014/main" id="{01D89013-BF49-4A8F-88B7-37776BCF3078}"/>
              </a:ext>
            </a:extLst>
          </p:cNvPr>
          <p:cNvSpPr>
            <a:spLocks noGrp="1"/>
          </p:cNvSpPr>
          <p:nvPr>
            <p:ph idx="1"/>
          </p:nvPr>
        </p:nvSpPr>
        <p:spPr>
          <a:xfrm>
            <a:off x="585216" y="1428687"/>
            <a:ext cx="10432309" cy="3785419"/>
          </a:xfrm>
        </p:spPr>
        <p:txBody>
          <a:bodyPr vert="horz" wrap="square" lIns="0" tIns="0" rIns="0" bIns="0" rtlCol="0" anchor="t">
            <a:normAutofit/>
          </a:bodyPr>
          <a:lstStyle/>
          <a:p>
            <a:pPr marL="274320" indent="-274320">
              <a:spcBef>
                <a:spcPts val="0"/>
              </a:spcBef>
              <a:spcAft>
                <a:spcPts val="600"/>
              </a:spcAft>
              <a:buFont typeface="Arial" panose="020B0604020202020204" pitchFamily="34" charset="0"/>
              <a:buChar char="•"/>
            </a:pPr>
            <a:r>
              <a:rPr lang="en-US" sz="2000">
                <a:cs typeface="Segoe UI"/>
              </a:rPr>
              <a:t>Security Admins can use </a:t>
            </a:r>
            <a:r>
              <a:rPr lang="en-US" sz="2000" b="1">
                <a:cs typeface="Segoe UI"/>
              </a:rPr>
              <a:t>Microsoft Cloud App Security</a:t>
            </a:r>
            <a:r>
              <a:rPr lang="en-US" sz="2000">
                <a:cs typeface="Segoe UI"/>
              </a:rPr>
              <a:t> to monitor and control risky Power BI sessions in real-time</a:t>
            </a:r>
            <a:endParaRPr lang="he-IL" sz="2000">
              <a:cs typeface="Segoe UI"/>
            </a:endParaRPr>
          </a:p>
          <a:p>
            <a:pPr marL="502920" lvl="1" indent="-274320">
              <a:spcBef>
                <a:spcPts val="0"/>
              </a:spcBef>
              <a:spcAft>
                <a:spcPts val="600"/>
              </a:spcAft>
              <a:buFont typeface="Arial" panose="020B0604020202020204" pitchFamily="34" charset="0"/>
              <a:buChar char="•"/>
            </a:pPr>
            <a:r>
              <a:rPr lang="en-US" sz="1800">
                <a:cs typeface="Segoe UI"/>
              </a:rPr>
              <a:t>e.g., block download of a report with sensitive label</a:t>
            </a:r>
          </a:p>
        </p:txBody>
      </p:sp>
      <p:sp>
        <p:nvSpPr>
          <p:cNvPr id="5" name="Title 1">
            <a:extLst>
              <a:ext uri="{FF2B5EF4-FFF2-40B4-BE49-F238E27FC236}">
                <a16:creationId xmlns:a16="http://schemas.microsoft.com/office/drawing/2014/main" id="{7089E48A-4690-4C70-85E7-3084C97A317D}"/>
              </a:ext>
            </a:extLst>
          </p:cNvPr>
          <p:cNvSpPr>
            <a:spLocks noGrp="1"/>
          </p:cNvSpPr>
          <p:nvPr>
            <p:ph type="title"/>
          </p:nvPr>
        </p:nvSpPr>
        <p:spPr>
          <a:xfrm>
            <a:off x="585217" y="463733"/>
            <a:ext cx="11018520" cy="553998"/>
          </a:xfrm>
        </p:spPr>
        <p:txBody>
          <a:bodyPr/>
          <a:lstStyle/>
          <a:p>
            <a:r>
              <a:rPr lang="en-US"/>
              <a:t>Leverage labels to protect sensitive data exfiltration</a:t>
            </a:r>
          </a:p>
        </p:txBody>
      </p:sp>
      <p:pic>
        <p:nvPicPr>
          <p:cNvPr id="6" name="Picture 5">
            <a:extLst>
              <a:ext uri="{FF2B5EF4-FFF2-40B4-BE49-F238E27FC236}">
                <a16:creationId xmlns:a16="http://schemas.microsoft.com/office/drawing/2014/main" id="{FEB6BB40-C7A6-4085-8676-32AAC2D7E412}"/>
              </a:ext>
            </a:extLst>
          </p:cNvPr>
          <p:cNvPicPr>
            <a:picLocks noChangeAspect="1"/>
          </p:cNvPicPr>
          <p:nvPr/>
        </p:nvPicPr>
        <p:blipFill rotWithShape="1">
          <a:blip r:embed="rId4"/>
          <a:srcRect l="25272" t="614" r="15874" b="-614"/>
          <a:stretch/>
        </p:blipFill>
        <p:spPr>
          <a:xfrm>
            <a:off x="6304012" y="2854952"/>
            <a:ext cx="4358845" cy="3766637"/>
          </a:xfrm>
          <a:prstGeom prst="rect">
            <a:avLst/>
          </a:prstGeom>
          <a:ln>
            <a:noFill/>
          </a:ln>
          <a:effectLst>
            <a:outerShdw blurRad="317500" dist="50800" dir="2400000" sx="101000" sy="101000" algn="tl" rotWithShape="0">
              <a:srgbClr val="333333">
                <a:alpha val="33000"/>
              </a:srgbClr>
            </a:outerShdw>
          </a:effectLst>
        </p:spPr>
      </p:pic>
    </p:spTree>
    <p:extLst>
      <p:ext uri="{BB962C8B-B14F-4D97-AF65-F5344CB8AC3E}">
        <p14:creationId xmlns:p14="http://schemas.microsoft.com/office/powerpoint/2010/main" val="30108117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DC51F-DD07-4785-9604-50E7D0012C1C}"/>
              </a:ext>
            </a:extLst>
          </p:cNvPr>
          <p:cNvSpPr>
            <a:spLocks noGrp="1"/>
          </p:cNvSpPr>
          <p:nvPr>
            <p:ph type="title"/>
          </p:nvPr>
        </p:nvSpPr>
        <p:spPr>
          <a:xfrm>
            <a:off x="326136" y="120027"/>
            <a:ext cx="11542776" cy="1325563"/>
          </a:xfrm>
          <a:prstGeom prst="rect">
            <a:avLst/>
          </a:prstGeom>
        </p:spPr>
        <p:txBody>
          <a:bodyPr anchor="ctr">
            <a:normAutofit/>
          </a:bodyPr>
          <a:lstStyle/>
          <a:p>
            <a:r>
              <a:rPr lang="en-US"/>
              <a:t>Power BI helps protect your data</a:t>
            </a:r>
          </a:p>
        </p:txBody>
      </p:sp>
      <p:sp>
        <p:nvSpPr>
          <p:cNvPr id="22" name="Rectangle: Rounded Corners 21">
            <a:extLst>
              <a:ext uri="{FF2B5EF4-FFF2-40B4-BE49-F238E27FC236}">
                <a16:creationId xmlns:a16="http://schemas.microsoft.com/office/drawing/2014/main" id="{C537F2F2-7FB7-4FB7-8DB7-2BE1024ED181}"/>
              </a:ext>
            </a:extLst>
          </p:cNvPr>
          <p:cNvSpPr/>
          <p:nvPr/>
        </p:nvSpPr>
        <p:spPr bwMode="auto">
          <a:xfrm>
            <a:off x="421903" y="4833417"/>
            <a:ext cx="6851229" cy="1426706"/>
          </a:xfrm>
          <a:prstGeom prst="roundRect">
            <a:avLst/>
          </a:prstGeom>
          <a:no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Right Brace 22">
            <a:extLst>
              <a:ext uri="{FF2B5EF4-FFF2-40B4-BE49-F238E27FC236}">
                <a16:creationId xmlns:a16="http://schemas.microsoft.com/office/drawing/2014/main" id="{8136EFD3-1FC0-45EA-9108-6C520A99C5EB}"/>
              </a:ext>
            </a:extLst>
          </p:cNvPr>
          <p:cNvSpPr/>
          <p:nvPr/>
        </p:nvSpPr>
        <p:spPr>
          <a:xfrm>
            <a:off x="7919713" y="1410322"/>
            <a:ext cx="488408" cy="4645607"/>
          </a:xfrm>
          <a:prstGeom prst="rightBrace">
            <a:avLst>
              <a:gd name="adj1" fmla="val 8333"/>
              <a:gd name="adj2" fmla="val 50588"/>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row: Down 23">
            <a:extLst>
              <a:ext uri="{FF2B5EF4-FFF2-40B4-BE49-F238E27FC236}">
                <a16:creationId xmlns:a16="http://schemas.microsoft.com/office/drawing/2014/main" id="{57FA76E2-46CD-467E-AD53-B5BFB09B9D5E}"/>
              </a:ext>
            </a:extLst>
          </p:cNvPr>
          <p:cNvSpPr/>
          <p:nvPr/>
        </p:nvSpPr>
        <p:spPr bwMode="auto">
          <a:xfrm>
            <a:off x="3704492" y="2528210"/>
            <a:ext cx="379045" cy="567926"/>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Arrow: Down 24">
            <a:extLst>
              <a:ext uri="{FF2B5EF4-FFF2-40B4-BE49-F238E27FC236}">
                <a16:creationId xmlns:a16="http://schemas.microsoft.com/office/drawing/2014/main" id="{E9A6E20C-1743-4A69-8838-A75AAC621159}"/>
              </a:ext>
            </a:extLst>
          </p:cNvPr>
          <p:cNvSpPr/>
          <p:nvPr/>
        </p:nvSpPr>
        <p:spPr bwMode="auto">
          <a:xfrm>
            <a:off x="3704492" y="4370116"/>
            <a:ext cx="379045" cy="567926"/>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C2315F64-416D-40E0-8ED8-922F6F8EF503}"/>
              </a:ext>
            </a:extLst>
          </p:cNvPr>
          <p:cNvGrpSpPr/>
          <p:nvPr/>
        </p:nvGrpSpPr>
        <p:grpSpPr>
          <a:xfrm>
            <a:off x="538226" y="1377394"/>
            <a:ext cx="6343220" cy="1076503"/>
            <a:chOff x="538226" y="1377394"/>
            <a:chExt cx="6343220" cy="1076503"/>
          </a:xfrm>
        </p:grpSpPr>
        <p:sp>
          <p:nvSpPr>
            <p:cNvPr id="27" name="Rectangle: Rounded Corners 4">
              <a:extLst>
                <a:ext uri="{FF2B5EF4-FFF2-40B4-BE49-F238E27FC236}">
                  <a16:creationId xmlns:a16="http://schemas.microsoft.com/office/drawing/2014/main" id="{9DD74C94-E84D-4AEB-B411-3915F7A7A1E6}"/>
                </a:ext>
              </a:extLst>
            </p:cNvPr>
            <p:cNvSpPr txBox="1"/>
            <p:nvPr/>
          </p:nvSpPr>
          <p:spPr>
            <a:xfrm>
              <a:off x="588263" y="1377394"/>
              <a:ext cx="6293183" cy="1076503"/>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2000" b="1" kern="1200">
                  <a:gradFill>
                    <a:gsLst>
                      <a:gs pos="83000">
                        <a:schemeClr val="tx1"/>
                      </a:gs>
                      <a:gs pos="100000">
                        <a:schemeClr val="tx1"/>
                      </a:gs>
                    </a:gsLst>
                    <a:lin ang="5400000" scaled="1"/>
                  </a:gradFill>
                </a:rPr>
                <a:t>    Protect data within Power BI</a:t>
              </a:r>
            </a:p>
            <a:p>
              <a:pPr marL="0" lvl="1" algn="l" defTabSz="666750">
                <a:spcBef>
                  <a:spcPct val="0"/>
                </a:spcBef>
                <a:spcAft>
                  <a:spcPts val="600"/>
                </a:spcAft>
                <a:buClr>
                  <a:schemeClr val="tx1"/>
                </a:buClr>
                <a:buSzPct val="90000"/>
              </a:pPr>
              <a:r>
                <a:rPr lang="en-US" sz="1600" kern="1200">
                  <a:gradFill>
                    <a:gsLst>
                      <a:gs pos="83000">
                        <a:schemeClr val="tx1"/>
                      </a:gs>
                      <a:gs pos="100000">
                        <a:schemeClr val="tx1"/>
                      </a:gs>
                    </a:gsLst>
                    <a:lin ang="5400000" scaled="1"/>
                  </a:gradFill>
                </a:rPr>
                <a:t>Access permissions, row-level security, </a:t>
              </a:r>
              <a:r>
                <a:rPr lang="en-US" sz="1600" i="0" kern="1200">
                  <a:gradFill>
                    <a:gsLst>
                      <a:gs pos="83000">
                        <a:schemeClr val="tx1"/>
                      </a:gs>
                      <a:gs pos="100000">
                        <a:schemeClr val="tx1"/>
                      </a:gs>
                    </a:gsLst>
                    <a:lin ang="5400000" scaled="1"/>
                  </a:gradFill>
                </a:rPr>
                <a:t>encrypted data </a:t>
              </a:r>
              <a:r>
                <a:rPr lang="en-US" sz="1600">
                  <a:gradFill>
                    <a:gsLst>
                      <a:gs pos="83000">
                        <a:schemeClr val="tx1"/>
                      </a:gs>
                      <a:gs pos="100000">
                        <a:schemeClr val="tx1"/>
                      </a:gs>
                    </a:gsLst>
                    <a:lin ang="5400000" scaled="1"/>
                  </a:gradFill>
                </a:rPr>
                <a:t>at</a:t>
              </a:r>
              <a:r>
                <a:rPr lang="en-US" sz="1600" i="0" kern="1200">
                  <a:gradFill>
                    <a:gsLst>
                      <a:gs pos="83000">
                        <a:schemeClr val="tx1"/>
                      </a:gs>
                      <a:gs pos="100000">
                        <a:schemeClr val="tx1"/>
                      </a:gs>
                    </a:gsLst>
                    <a:lin ang="5400000" scaled="1"/>
                  </a:gradFill>
                </a:rPr>
                <a:t> rest</a:t>
              </a:r>
              <a:endParaRPr lang="en-US" sz="1600" kern="1200">
                <a:gradFill>
                  <a:gsLst>
                    <a:gs pos="83000">
                      <a:schemeClr val="tx1"/>
                    </a:gs>
                    <a:gs pos="100000">
                      <a:schemeClr val="tx1"/>
                    </a:gs>
                  </a:gsLst>
                  <a:lin ang="5400000" scaled="1"/>
                </a:gradFill>
              </a:endParaRPr>
            </a:p>
            <a:p>
              <a:pPr marL="0" lvl="1" algn="l" defTabSz="666750">
                <a:spcBef>
                  <a:spcPct val="0"/>
                </a:spcBef>
                <a:spcAft>
                  <a:spcPts val="600"/>
                </a:spcAft>
                <a:buClr>
                  <a:schemeClr val="tx1"/>
                </a:buClr>
                <a:buSzPct val="90000"/>
              </a:pPr>
              <a:r>
                <a:rPr lang="en-US" sz="1600" i="1" kern="1200">
                  <a:gradFill>
                    <a:gsLst>
                      <a:gs pos="83000">
                        <a:schemeClr val="accent1"/>
                      </a:gs>
                      <a:gs pos="100000">
                        <a:schemeClr val="accent1"/>
                      </a:gs>
                    </a:gsLst>
                    <a:lin ang="5400000" scaled="1"/>
                  </a:gradFill>
                </a:rPr>
                <a:t>New</a:t>
              </a:r>
              <a:r>
                <a:rPr lang="en-US" sz="1600" i="1" kern="1200">
                  <a:gradFill>
                    <a:gsLst>
                      <a:gs pos="83000">
                        <a:schemeClr val="tx1"/>
                      </a:gs>
                      <a:gs pos="100000">
                        <a:schemeClr val="tx1"/>
                      </a:gs>
                    </a:gsLst>
                    <a:lin ang="5400000" scaled="1"/>
                  </a:gradFill>
                </a:rPr>
                <a:t> – Bring your own encryption key</a:t>
              </a:r>
              <a:endParaRPr lang="en-US" sz="1600" kern="1200">
                <a:gradFill>
                  <a:gsLst>
                    <a:gs pos="83000">
                      <a:schemeClr val="tx1"/>
                    </a:gs>
                    <a:gs pos="100000">
                      <a:schemeClr val="tx1"/>
                    </a:gs>
                  </a:gsLst>
                  <a:lin ang="5400000" scaled="1"/>
                </a:gradFill>
              </a:endParaRPr>
            </a:p>
          </p:txBody>
        </p:sp>
        <p:sp>
          <p:nvSpPr>
            <p:cNvPr id="28" name="Shield_EA18">
              <a:extLst>
                <a:ext uri="{FF2B5EF4-FFF2-40B4-BE49-F238E27FC236}">
                  <a16:creationId xmlns:a16="http://schemas.microsoft.com/office/drawing/2014/main" id="{4F7CCF92-C834-406B-8938-51771E2D28A4}"/>
                </a:ext>
              </a:extLst>
            </p:cNvPr>
            <p:cNvSpPr>
              <a:spLocks noChangeAspect="1"/>
            </p:cNvSpPr>
            <p:nvPr/>
          </p:nvSpPr>
          <p:spPr bwMode="auto">
            <a:xfrm>
              <a:off x="538226" y="1408267"/>
              <a:ext cx="311088" cy="331205"/>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1"/>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gradFill>
                  <a:gsLst>
                    <a:gs pos="0">
                      <a:srgbClr val="505050"/>
                    </a:gs>
                    <a:gs pos="100000">
                      <a:srgbClr val="505050"/>
                    </a:gs>
                  </a:gsLst>
                </a:gradFill>
                <a:effectLst/>
                <a:uLnTx/>
                <a:uFillTx/>
              </a:endParaRPr>
            </a:p>
          </p:txBody>
        </p:sp>
      </p:grpSp>
      <p:grpSp>
        <p:nvGrpSpPr>
          <p:cNvPr id="29" name="Group 28">
            <a:extLst>
              <a:ext uri="{FF2B5EF4-FFF2-40B4-BE49-F238E27FC236}">
                <a16:creationId xmlns:a16="http://schemas.microsoft.com/office/drawing/2014/main" id="{6DC44222-1A18-4D61-B79D-6475E708425B}"/>
              </a:ext>
            </a:extLst>
          </p:cNvPr>
          <p:cNvGrpSpPr/>
          <p:nvPr/>
        </p:nvGrpSpPr>
        <p:grpSpPr>
          <a:xfrm>
            <a:off x="538163" y="3082310"/>
            <a:ext cx="6343283" cy="1213493"/>
            <a:chOff x="538163" y="3082310"/>
            <a:chExt cx="6343283" cy="1213493"/>
          </a:xfrm>
        </p:grpSpPr>
        <p:sp>
          <p:nvSpPr>
            <p:cNvPr id="30" name="Rectangle: Rounded Corners 4">
              <a:extLst>
                <a:ext uri="{FF2B5EF4-FFF2-40B4-BE49-F238E27FC236}">
                  <a16:creationId xmlns:a16="http://schemas.microsoft.com/office/drawing/2014/main" id="{FAACBA77-4B9A-435D-9221-2E3D200267FD}"/>
                </a:ext>
              </a:extLst>
            </p:cNvPr>
            <p:cNvSpPr txBox="1"/>
            <p:nvPr/>
          </p:nvSpPr>
          <p:spPr>
            <a:xfrm>
              <a:off x="588263" y="3170449"/>
              <a:ext cx="6293183" cy="1125354"/>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lvl="0" defTabSz="844550">
                <a:lnSpc>
                  <a:spcPct val="90000"/>
                </a:lnSpc>
                <a:spcBef>
                  <a:spcPct val="0"/>
                </a:spcBef>
                <a:spcAft>
                  <a:spcPct val="35000"/>
                </a:spcAft>
              </a:pPr>
              <a:r>
                <a:rPr lang="en-US" sz="2000" b="1">
                  <a:gradFill>
                    <a:gsLst>
                      <a:gs pos="83000">
                        <a:schemeClr val="accent1"/>
                      </a:gs>
                      <a:gs pos="100000">
                        <a:schemeClr val="accent1"/>
                      </a:gs>
                    </a:gsLst>
                    <a:lin ang="5400000" scaled="1"/>
                  </a:gradFill>
                </a:rPr>
                <a:t>    New</a:t>
              </a:r>
              <a:r>
                <a:rPr lang="en-US" sz="2000" b="1">
                  <a:gradFill>
                    <a:gsLst>
                      <a:gs pos="83000">
                        <a:schemeClr val="tx1"/>
                      </a:gs>
                      <a:gs pos="100000">
                        <a:schemeClr val="tx1"/>
                      </a:gs>
                    </a:gsLst>
                    <a:lin ang="5400000" scaled="1"/>
                  </a:gradFill>
                </a:rPr>
                <a:t> – Monitor &amp; protect user activity on sensitive data in real time</a:t>
              </a:r>
            </a:p>
            <a:p>
              <a:pPr marL="0" lvl="1" defTabSz="666750">
                <a:spcBef>
                  <a:spcPct val="0"/>
                </a:spcBef>
                <a:spcAft>
                  <a:spcPts val="600"/>
                </a:spcAft>
              </a:pPr>
              <a:r>
                <a:rPr lang="en-US" sz="1600" i="1">
                  <a:gradFill>
                    <a:gsLst>
                      <a:gs pos="83000">
                        <a:schemeClr val="tx1"/>
                      </a:gs>
                      <a:gs pos="100000">
                        <a:schemeClr val="tx1"/>
                      </a:gs>
                    </a:gsLst>
                    <a:lin ang="5400000" scaled="1"/>
                  </a:gradFill>
                </a:rPr>
                <a:t>New at Ignite - </a:t>
              </a:r>
              <a:r>
                <a:rPr lang="en-US" sz="1600">
                  <a:gradFill>
                    <a:gsLst>
                      <a:gs pos="83000">
                        <a:schemeClr val="tx1"/>
                      </a:gs>
                      <a:gs pos="100000">
                        <a:schemeClr val="tx1"/>
                      </a:gs>
                    </a:gsLst>
                    <a:lin ang="5400000" scaled="1"/>
                  </a:gradFill>
                </a:rPr>
                <a:t>Real time session monitoring and risk remediation leveraging Microsoft’s cloud app security</a:t>
              </a:r>
            </a:p>
          </p:txBody>
        </p:sp>
        <p:grpSp>
          <p:nvGrpSpPr>
            <p:cNvPr id="31" name="Group 30">
              <a:extLst>
                <a:ext uri="{FF2B5EF4-FFF2-40B4-BE49-F238E27FC236}">
                  <a16:creationId xmlns:a16="http://schemas.microsoft.com/office/drawing/2014/main" id="{81D6C0FC-4703-452C-8E92-167EDA626740}"/>
                </a:ext>
              </a:extLst>
            </p:cNvPr>
            <p:cNvGrpSpPr/>
            <p:nvPr/>
          </p:nvGrpSpPr>
          <p:grpSpPr>
            <a:xfrm>
              <a:off x="538163" y="3082310"/>
              <a:ext cx="346075" cy="325438"/>
              <a:chOff x="538163" y="3062288"/>
              <a:chExt cx="346075" cy="325438"/>
            </a:xfrm>
          </p:grpSpPr>
          <p:sp>
            <p:nvSpPr>
              <p:cNvPr id="32" name="Freeform 5">
                <a:extLst>
                  <a:ext uri="{FF2B5EF4-FFF2-40B4-BE49-F238E27FC236}">
                    <a16:creationId xmlns:a16="http://schemas.microsoft.com/office/drawing/2014/main" id="{2CA71F4C-C9D2-4AAB-8936-EFB0FD132026}"/>
                  </a:ext>
                </a:extLst>
              </p:cNvPr>
              <p:cNvSpPr>
                <a:spLocks/>
              </p:cNvSpPr>
              <p:nvPr/>
            </p:nvSpPr>
            <p:spPr bwMode="auto">
              <a:xfrm>
                <a:off x="714375" y="3136900"/>
                <a:ext cx="150813" cy="74613"/>
              </a:xfrm>
              <a:custGeom>
                <a:avLst/>
                <a:gdLst>
                  <a:gd name="T0" fmla="*/ 77 w 153"/>
                  <a:gd name="T1" fmla="*/ 0 h 76"/>
                  <a:gd name="T2" fmla="*/ 77 w 153"/>
                  <a:gd name="T3" fmla="*/ 0 h 76"/>
                  <a:gd name="T4" fmla="*/ 0 w 153"/>
                  <a:gd name="T5" fmla="*/ 38 h 76"/>
                  <a:gd name="T6" fmla="*/ 77 w 153"/>
                  <a:gd name="T7" fmla="*/ 76 h 76"/>
                  <a:gd name="T8" fmla="*/ 153 w 153"/>
                  <a:gd name="T9" fmla="*/ 38 h 76"/>
                  <a:gd name="T10" fmla="*/ 77 w 153"/>
                  <a:gd name="T11" fmla="*/ 0 h 76"/>
                </a:gdLst>
                <a:ahLst/>
                <a:cxnLst>
                  <a:cxn ang="0">
                    <a:pos x="T0" y="T1"/>
                  </a:cxn>
                  <a:cxn ang="0">
                    <a:pos x="T2" y="T3"/>
                  </a:cxn>
                  <a:cxn ang="0">
                    <a:pos x="T4" y="T5"/>
                  </a:cxn>
                  <a:cxn ang="0">
                    <a:pos x="T6" y="T7"/>
                  </a:cxn>
                  <a:cxn ang="0">
                    <a:pos x="T8" y="T9"/>
                  </a:cxn>
                  <a:cxn ang="0">
                    <a:pos x="T10" y="T11"/>
                  </a:cxn>
                </a:cxnLst>
                <a:rect l="0" t="0" r="r" b="b"/>
                <a:pathLst>
                  <a:path w="153" h="76">
                    <a:moveTo>
                      <a:pt x="77" y="0"/>
                    </a:moveTo>
                    <a:lnTo>
                      <a:pt x="77" y="0"/>
                    </a:lnTo>
                    <a:lnTo>
                      <a:pt x="0" y="38"/>
                    </a:lnTo>
                    <a:lnTo>
                      <a:pt x="77" y="76"/>
                    </a:lnTo>
                    <a:lnTo>
                      <a:pt x="153" y="38"/>
                    </a:lnTo>
                    <a:lnTo>
                      <a:pt x="77"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AA23584D-0491-447C-A46E-C1A07242F9BE}"/>
                  </a:ext>
                </a:extLst>
              </p:cNvPr>
              <p:cNvSpPr>
                <a:spLocks/>
              </p:cNvSpPr>
              <p:nvPr/>
            </p:nvSpPr>
            <p:spPr bwMode="auto">
              <a:xfrm>
                <a:off x="714375" y="3233738"/>
                <a:ext cx="79375" cy="153988"/>
              </a:xfrm>
              <a:custGeom>
                <a:avLst/>
                <a:gdLst>
                  <a:gd name="T0" fmla="*/ 80 w 80"/>
                  <a:gd name="T1" fmla="*/ 0 h 157"/>
                  <a:gd name="T2" fmla="*/ 80 w 80"/>
                  <a:gd name="T3" fmla="*/ 0 h 157"/>
                  <a:gd name="T4" fmla="*/ 0 w 80"/>
                  <a:gd name="T5" fmla="*/ 40 h 157"/>
                  <a:gd name="T6" fmla="*/ 0 w 80"/>
                  <a:gd name="T7" fmla="*/ 157 h 157"/>
                  <a:gd name="T8" fmla="*/ 80 w 80"/>
                  <a:gd name="T9" fmla="*/ 117 h 157"/>
                  <a:gd name="T10" fmla="*/ 80 w 80"/>
                  <a:gd name="T11" fmla="*/ 0 h 157"/>
                </a:gdLst>
                <a:ahLst/>
                <a:cxnLst>
                  <a:cxn ang="0">
                    <a:pos x="T0" y="T1"/>
                  </a:cxn>
                  <a:cxn ang="0">
                    <a:pos x="T2" y="T3"/>
                  </a:cxn>
                  <a:cxn ang="0">
                    <a:pos x="T4" y="T5"/>
                  </a:cxn>
                  <a:cxn ang="0">
                    <a:pos x="T6" y="T7"/>
                  </a:cxn>
                  <a:cxn ang="0">
                    <a:pos x="T8" y="T9"/>
                  </a:cxn>
                  <a:cxn ang="0">
                    <a:pos x="T10" y="T11"/>
                  </a:cxn>
                </a:cxnLst>
                <a:rect l="0" t="0" r="r" b="b"/>
                <a:pathLst>
                  <a:path w="80" h="157">
                    <a:moveTo>
                      <a:pt x="80" y="0"/>
                    </a:moveTo>
                    <a:lnTo>
                      <a:pt x="80" y="0"/>
                    </a:lnTo>
                    <a:lnTo>
                      <a:pt x="0" y="40"/>
                    </a:lnTo>
                    <a:lnTo>
                      <a:pt x="0" y="157"/>
                    </a:lnTo>
                    <a:lnTo>
                      <a:pt x="80" y="117"/>
                    </a:lnTo>
                    <a:lnTo>
                      <a:pt x="8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0B9EC74D-AE1F-4344-BE17-23ED37DE67F4}"/>
                  </a:ext>
                </a:extLst>
              </p:cNvPr>
              <p:cNvSpPr>
                <a:spLocks/>
              </p:cNvSpPr>
              <p:nvPr/>
            </p:nvSpPr>
            <p:spPr bwMode="auto">
              <a:xfrm>
                <a:off x="609600" y="3233738"/>
                <a:ext cx="77788" cy="153988"/>
              </a:xfrm>
              <a:custGeom>
                <a:avLst/>
                <a:gdLst>
                  <a:gd name="T0" fmla="*/ 80 w 80"/>
                  <a:gd name="T1" fmla="*/ 40 h 157"/>
                  <a:gd name="T2" fmla="*/ 80 w 80"/>
                  <a:gd name="T3" fmla="*/ 40 h 157"/>
                  <a:gd name="T4" fmla="*/ 0 w 80"/>
                  <a:gd name="T5" fmla="*/ 0 h 157"/>
                  <a:gd name="T6" fmla="*/ 0 w 80"/>
                  <a:gd name="T7" fmla="*/ 117 h 157"/>
                  <a:gd name="T8" fmla="*/ 80 w 80"/>
                  <a:gd name="T9" fmla="*/ 157 h 157"/>
                  <a:gd name="T10" fmla="*/ 80 w 80"/>
                  <a:gd name="T11" fmla="*/ 40 h 157"/>
                </a:gdLst>
                <a:ahLst/>
                <a:cxnLst>
                  <a:cxn ang="0">
                    <a:pos x="T0" y="T1"/>
                  </a:cxn>
                  <a:cxn ang="0">
                    <a:pos x="T2" y="T3"/>
                  </a:cxn>
                  <a:cxn ang="0">
                    <a:pos x="T4" y="T5"/>
                  </a:cxn>
                  <a:cxn ang="0">
                    <a:pos x="T6" y="T7"/>
                  </a:cxn>
                  <a:cxn ang="0">
                    <a:pos x="T8" y="T9"/>
                  </a:cxn>
                  <a:cxn ang="0">
                    <a:pos x="T10" y="T11"/>
                  </a:cxn>
                </a:cxnLst>
                <a:rect l="0" t="0" r="r" b="b"/>
                <a:pathLst>
                  <a:path w="80" h="157">
                    <a:moveTo>
                      <a:pt x="80" y="40"/>
                    </a:moveTo>
                    <a:lnTo>
                      <a:pt x="80" y="40"/>
                    </a:lnTo>
                    <a:lnTo>
                      <a:pt x="0" y="0"/>
                    </a:lnTo>
                    <a:lnTo>
                      <a:pt x="0" y="117"/>
                    </a:lnTo>
                    <a:lnTo>
                      <a:pt x="80" y="157"/>
                    </a:lnTo>
                    <a:lnTo>
                      <a:pt x="80" y="4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2E59EBB5-372D-4ED2-A23D-F27C2785499F}"/>
                  </a:ext>
                </a:extLst>
              </p:cNvPr>
              <p:cNvSpPr>
                <a:spLocks/>
              </p:cNvSpPr>
              <p:nvPr/>
            </p:nvSpPr>
            <p:spPr bwMode="auto">
              <a:xfrm>
                <a:off x="538163" y="3136900"/>
                <a:ext cx="152400" cy="74613"/>
              </a:xfrm>
              <a:custGeom>
                <a:avLst/>
                <a:gdLst>
                  <a:gd name="T0" fmla="*/ 0 w 154"/>
                  <a:gd name="T1" fmla="*/ 38 h 76"/>
                  <a:gd name="T2" fmla="*/ 0 w 154"/>
                  <a:gd name="T3" fmla="*/ 38 h 76"/>
                  <a:gd name="T4" fmla="*/ 77 w 154"/>
                  <a:gd name="T5" fmla="*/ 76 h 76"/>
                  <a:gd name="T6" fmla="*/ 154 w 154"/>
                  <a:gd name="T7" fmla="*/ 38 h 76"/>
                  <a:gd name="T8" fmla="*/ 77 w 154"/>
                  <a:gd name="T9" fmla="*/ 0 h 76"/>
                  <a:gd name="T10" fmla="*/ 0 w 154"/>
                  <a:gd name="T11" fmla="*/ 38 h 76"/>
                </a:gdLst>
                <a:ahLst/>
                <a:cxnLst>
                  <a:cxn ang="0">
                    <a:pos x="T0" y="T1"/>
                  </a:cxn>
                  <a:cxn ang="0">
                    <a:pos x="T2" y="T3"/>
                  </a:cxn>
                  <a:cxn ang="0">
                    <a:pos x="T4" y="T5"/>
                  </a:cxn>
                  <a:cxn ang="0">
                    <a:pos x="T6" y="T7"/>
                  </a:cxn>
                  <a:cxn ang="0">
                    <a:pos x="T8" y="T9"/>
                  </a:cxn>
                  <a:cxn ang="0">
                    <a:pos x="T10" y="T11"/>
                  </a:cxn>
                </a:cxnLst>
                <a:rect l="0" t="0" r="r" b="b"/>
                <a:pathLst>
                  <a:path w="154" h="76">
                    <a:moveTo>
                      <a:pt x="0" y="38"/>
                    </a:moveTo>
                    <a:lnTo>
                      <a:pt x="0" y="38"/>
                    </a:lnTo>
                    <a:lnTo>
                      <a:pt x="77" y="76"/>
                    </a:lnTo>
                    <a:lnTo>
                      <a:pt x="154" y="38"/>
                    </a:lnTo>
                    <a:lnTo>
                      <a:pt x="77" y="0"/>
                    </a:lnTo>
                    <a:lnTo>
                      <a:pt x="0" y="38"/>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4AE87EA3-C0BD-41F1-8B06-ACA1CFFC4247}"/>
                  </a:ext>
                </a:extLst>
              </p:cNvPr>
              <p:cNvSpPr>
                <a:spLocks/>
              </p:cNvSpPr>
              <p:nvPr/>
            </p:nvSpPr>
            <p:spPr bwMode="auto">
              <a:xfrm>
                <a:off x="715963" y="3062288"/>
                <a:ext cx="61913" cy="60325"/>
              </a:xfrm>
              <a:custGeom>
                <a:avLst/>
                <a:gdLst>
                  <a:gd name="T0" fmla="*/ 48 w 62"/>
                  <a:gd name="T1" fmla="*/ 25 h 61"/>
                  <a:gd name="T2" fmla="*/ 48 w 62"/>
                  <a:gd name="T3" fmla="*/ 25 h 61"/>
                  <a:gd name="T4" fmla="*/ 41 w 62"/>
                  <a:gd name="T5" fmla="*/ 21 h 61"/>
                  <a:gd name="T6" fmla="*/ 37 w 62"/>
                  <a:gd name="T7" fmla="*/ 14 h 61"/>
                  <a:gd name="T8" fmla="*/ 35 w 62"/>
                  <a:gd name="T9" fmla="*/ 3 h 61"/>
                  <a:gd name="T10" fmla="*/ 31 w 62"/>
                  <a:gd name="T11" fmla="*/ 0 h 61"/>
                  <a:gd name="T12" fmla="*/ 28 w 62"/>
                  <a:gd name="T13" fmla="*/ 3 h 61"/>
                  <a:gd name="T14" fmla="*/ 25 w 62"/>
                  <a:gd name="T15" fmla="*/ 14 h 61"/>
                  <a:gd name="T16" fmla="*/ 21 w 62"/>
                  <a:gd name="T17" fmla="*/ 21 h 61"/>
                  <a:gd name="T18" fmla="*/ 14 w 62"/>
                  <a:gd name="T19" fmla="*/ 25 h 61"/>
                  <a:gd name="T20" fmla="*/ 3 w 62"/>
                  <a:gd name="T21" fmla="*/ 27 h 61"/>
                  <a:gd name="T22" fmla="*/ 0 w 62"/>
                  <a:gd name="T23" fmla="*/ 31 h 61"/>
                  <a:gd name="T24" fmla="*/ 3 w 62"/>
                  <a:gd name="T25" fmla="*/ 34 h 61"/>
                  <a:gd name="T26" fmla="*/ 14 w 62"/>
                  <a:gd name="T27" fmla="*/ 37 h 61"/>
                  <a:gd name="T28" fmla="*/ 21 w 62"/>
                  <a:gd name="T29" fmla="*/ 41 h 61"/>
                  <a:gd name="T30" fmla="*/ 25 w 62"/>
                  <a:gd name="T31" fmla="*/ 48 h 61"/>
                  <a:gd name="T32" fmla="*/ 28 w 62"/>
                  <a:gd name="T33" fmla="*/ 58 h 61"/>
                  <a:gd name="T34" fmla="*/ 31 w 62"/>
                  <a:gd name="T35" fmla="*/ 61 h 61"/>
                  <a:gd name="T36" fmla="*/ 35 w 62"/>
                  <a:gd name="T37" fmla="*/ 58 h 61"/>
                  <a:gd name="T38" fmla="*/ 37 w 62"/>
                  <a:gd name="T39" fmla="*/ 48 h 61"/>
                  <a:gd name="T40" fmla="*/ 41 w 62"/>
                  <a:gd name="T41" fmla="*/ 41 h 61"/>
                  <a:gd name="T42" fmla="*/ 48 w 62"/>
                  <a:gd name="T43" fmla="*/ 37 h 61"/>
                  <a:gd name="T44" fmla="*/ 59 w 62"/>
                  <a:gd name="T45" fmla="*/ 34 h 61"/>
                  <a:gd name="T46" fmla="*/ 62 w 62"/>
                  <a:gd name="T47" fmla="*/ 31 h 61"/>
                  <a:gd name="T48" fmla="*/ 59 w 62"/>
                  <a:gd name="T49" fmla="*/ 27 h 61"/>
                  <a:gd name="T50" fmla="*/ 48 w 62"/>
                  <a:gd name="T51" fmla="*/ 2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1">
                    <a:moveTo>
                      <a:pt x="48" y="25"/>
                    </a:moveTo>
                    <a:lnTo>
                      <a:pt x="48" y="25"/>
                    </a:lnTo>
                    <a:cubicBezTo>
                      <a:pt x="45" y="24"/>
                      <a:pt x="43" y="22"/>
                      <a:pt x="41" y="21"/>
                    </a:cubicBezTo>
                    <a:cubicBezTo>
                      <a:pt x="40" y="19"/>
                      <a:pt x="38" y="17"/>
                      <a:pt x="37" y="14"/>
                    </a:cubicBezTo>
                    <a:cubicBezTo>
                      <a:pt x="36" y="11"/>
                      <a:pt x="35" y="8"/>
                      <a:pt x="35" y="3"/>
                    </a:cubicBezTo>
                    <a:cubicBezTo>
                      <a:pt x="34" y="1"/>
                      <a:pt x="33" y="0"/>
                      <a:pt x="31" y="0"/>
                    </a:cubicBezTo>
                    <a:cubicBezTo>
                      <a:pt x="29" y="0"/>
                      <a:pt x="28" y="1"/>
                      <a:pt x="28" y="3"/>
                    </a:cubicBezTo>
                    <a:cubicBezTo>
                      <a:pt x="27" y="8"/>
                      <a:pt x="26" y="11"/>
                      <a:pt x="25" y="14"/>
                    </a:cubicBezTo>
                    <a:cubicBezTo>
                      <a:pt x="24" y="17"/>
                      <a:pt x="23" y="19"/>
                      <a:pt x="21" y="21"/>
                    </a:cubicBezTo>
                    <a:cubicBezTo>
                      <a:pt x="19" y="22"/>
                      <a:pt x="17" y="24"/>
                      <a:pt x="14" y="25"/>
                    </a:cubicBezTo>
                    <a:cubicBezTo>
                      <a:pt x="12" y="26"/>
                      <a:pt x="8" y="26"/>
                      <a:pt x="3" y="27"/>
                    </a:cubicBezTo>
                    <a:cubicBezTo>
                      <a:pt x="1" y="28"/>
                      <a:pt x="0" y="29"/>
                      <a:pt x="0" y="31"/>
                    </a:cubicBezTo>
                    <a:cubicBezTo>
                      <a:pt x="0" y="33"/>
                      <a:pt x="1" y="34"/>
                      <a:pt x="3" y="34"/>
                    </a:cubicBezTo>
                    <a:cubicBezTo>
                      <a:pt x="8" y="35"/>
                      <a:pt x="12" y="36"/>
                      <a:pt x="14" y="37"/>
                    </a:cubicBezTo>
                    <a:cubicBezTo>
                      <a:pt x="17" y="38"/>
                      <a:pt x="19" y="39"/>
                      <a:pt x="21" y="41"/>
                    </a:cubicBezTo>
                    <a:cubicBezTo>
                      <a:pt x="23" y="43"/>
                      <a:pt x="24" y="45"/>
                      <a:pt x="25" y="48"/>
                    </a:cubicBezTo>
                    <a:cubicBezTo>
                      <a:pt x="26" y="50"/>
                      <a:pt x="27" y="54"/>
                      <a:pt x="28" y="58"/>
                    </a:cubicBezTo>
                    <a:cubicBezTo>
                      <a:pt x="28" y="60"/>
                      <a:pt x="29" y="61"/>
                      <a:pt x="31" y="61"/>
                    </a:cubicBezTo>
                    <a:cubicBezTo>
                      <a:pt x="33" y="61"/>
                      <a:pt x="34" y="60"/>
                      <a:pt x="35" y="58"/>
                    </a:cubicBezTo>
                    <a:cubicBezTo>
                      <a:pt x="35" y="54"/>
                      <a:pt x="36" y="50"/>
                      <a:pt x="37" y="48"/>
                    </a:cubicBezTo>
                    <a:cubicBezTo>
                      <a:pt x="38" y="45"/>
                      <a:pt x="40" y="43"/>
                      <a:pt x="41" y="41"/>
                    </a:cubicBezTo>
                    <a:cubicBezTo>
                      <a:pt x="43" y="39"/>
                      <a:pt x="45" y="38"/>
                      <a:pt x="48" y="37"/>
                    </a:cubicBezTo>
                    <a:cubicBezTo>
                      <a:pt x="51" y="36"/>
                      <a:pt x="54" y="35"/>
                      <a:pt x="59" y="34"/>
                    </a:cubicBezTo>
                    <a:cubicBezTo>
                      <a:pt x="61" y="34"/>
                      <a:pt x="62" y="33"/>
                      <a:pt x="62" y="31"/>
                    </a:cubicBezTo>
                    <a:cubicBezTo>
                      <a:pt x="62" y="29"/>
                      <a:pt x="61" y="28"/>
                      <a:pt x="59" y="27"/>
                    </a:cubicBezTo>
                    <a:cubicBezTo>
                      <a:pt x="54" y="26"/>
                      <a:pt x="51" y="26"/>
                      <a:pt x="48" y="25"/>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311F278D-7229-4B28-8BD4-9E8C29AB7BC3}"/>
                  </a:ext>
                </a:extLst>
              </p:cNvPr>
              <p:cNvSpPr>
                <a:spLocks/>
              </p:cNvSpPr>
              <p:nvPr/>
            </p:nvSpPr>
            <p:spPr bwMode="auto">
              <a:xfrm>
                <a:off x="671513" y="3195638"/>
                <a:ext cx="61913" cy="60325"/>
              </a:xfrm>
              <a:custGeom>
                <a:avLst/>
                <a:gdLst>
                  <a:gd name="T0" fmla="*/ 25 w 62"/>
                  <a:gd name="T1" fmla="*/ 47 h 61"/>
                  <a:gd name="T2" fmla="*/ 25 w 62"/>
                  <a:gd name="T3" fmla="*/ 47 h 61"/>
                  <a:gd name="T4" fmla="*/ 28 w 62"/>
                  <a:gd name="T5" fmla="*/ 58 h 61"/>
                  <a:gd name="T6" fmla="*/ 31 w 62"/>
                  <a:gd name="T7" fmla="*/ 61 h 61"/>
                  <a:gd name="T8" fmla="*/ 34 w 62"/>
                  <a:gd name="T9" fmla="*/ 58 h 61"/>
                  <a:gd name="T10" fmla="*/ 37 w 62"/>
                  <a:gd name="T11" fmla="*/ 47 h 61"/>
                  <a:gd name="T12" fmla="*/ 41 w 62"/>
                  <a:gd name="T13" fmla="*/ 40 h 61"/>
                  <a:gd name="T14" fmla="*/ 48 w 62"/>
                  <a:gd name="T15" fmla="*/ 37 h 61"/>
                  <a:gd name="T16" fmla="*/ 59 w 62"/>
                  <a:gd name="T17" fmla="*/ 34 h 61"/>
                  <a:gd name="T18" fmla="*/ 62 w 62"/>
                  <a:gd name="T19" fmla="*/ 30 h 61"/>
                  <a:gd name="T20" fmla="*/ 59 w 62"/>
                  <a:gd name="T21" fmla="*/ 27 h 61"/>
                  <a:gd name="T22" fmla="*/ 48 w 62"/>
                  <a:gd name="T23" fmla="*/ 24 h 61"/>
                  <a:gd name="T24" fmla="*/ 41 w 62"/>
                  <a:gd name="T25" fmla="*/ 20 h 61"/>
                  <a:gd name="T26" fmla="*/ 37 w 62"/>
                  <a:gd name="T27" fmla="*/ 14 h 61"/>
                  <a:gd name="T28" fmla="*/ 34 w 62"/>
                  <a:gd name="T29" fmla="*/ 3 h 61"/>
                  <a:gd name="T30" fmla="*/ 31 w 62"/>
                  <a:gd name="T31" fmla="*/ 0 h 61"/>
                  <a:gd name="T32" fmla="*/ 28 w 62"/>
                  <a:gd name="T33" fmla="*/ 3 h 61"/>
                  <a:gd name="T34" fmla="*/ 25 w 62"/>
                  <a:gd name="T35" fmla="*/ 14 h 61"/>
                  <a:gd name="T36" fmla="*/ 21 w 62"/>
                  <a:gd name="T37" fmla="*/ 20 h 61"/>
                  <a:gd name="T38" fmla="*/ 14 w 62"/>
                  <a:gd name="T39" fmla="*/ 24 h 61"/>
                  <a:gd name="T40" fmla="*/ 3 w 62"/>
                  <a:gd name="T41" fmla="*/ 27 h 61"/>
                  <a:gd name="T42" fmla="*/ 0 w 62"/>
                  <a:gd name="T43" fmla="*/ 30 h 61"/>
                  <a:gd name="T44" fmla="*/ 3 w 62"/>
                  <a:gd name="T45" fmla="*/ 34 h 61"/>
                  <a:gd name="T46" fmla="*/ 14 w 62"/>
                  <a:gd name="T47" fmla="*/ 37 h 61"/>
                  <a:gd name="T48" fmla="*/ 21 w 62"/>
                  <a:gd name="T49" fmla="*/ 40 h 61"/>
                  <a:gd name="T50" fmla="*/ 25 w 62"/>
                  <a:gd name="T51" fmla="*/ 4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1">
                    <a:moveTo>
                      <a:pt x="25" y="47"/>
                    </a:moveTo>
                    <a:lnTo>
                      <a:pt x="25" y="47"/>
                    </a:lnTo>
                    <a:cubicBezTo>
                      <a:pt x="26" y="50"/>
                      <a:pt x="27" y="54"/>
                      <a:pt x="28" y="58"/>
                    </a:cubicBezTo>
                    <a:cubicBezTo>
                      <a:pt x="28" y="60"/>
                      <a:pt x="29" y="61"/>
                      <a:pt x="31" y="61"/>
                    </a:cubicBezTo>
                    <a:cubicBezTo>
                      <a:pt x="33" y="61"/>
                      <a:pt x="34" y="60"/>
                      <a:pt x="34" y="58"/>
                    </a:cubicBezTo>
                    <a:cubicBezTo>
                      <a:pt x="35" y="54"/>
                      <a:pt x="36" y="50"/>
                      <a:pt x="37" y="47"/>
                    </a:cubicBezTo>
                    <a:cubicBezTo>
                      <a:pt x="38" y="44"/>
                      <a:pt x="39" y="42"/>
                      <a:pt x="41" y="40"/>
                    </a:cubicBezTo>
                    <a:cubicBezTo>
                      <a:pt x="43" y="39"/>
                      <a:pt x="45" y="38"/>
                      <a:pt x="48" y="37"/>
                    </a:cubicBezTo>
                    <a:cubicBezTo>
                      <a:pt x="50" y="36"/>
                      <a:pt x="54" y="35"/>
                      <a:pt x="59" y="34"/>
                    </a:cubicBezTo>
                    <a:cubicBezTo>
                      <a:pt x="61" y="33"/>
                      <a:pt x="62" y="32"/>
                      <a:pt x="62" y="30"/>
                    </a:cubicBezTo>
                    <a:cubicBezTo>
                      <a:pt x="62" y="29"/>
                      <a:pt x="61" y="28"/>
                      <a:pt x="59" y="27"/>
                    </a:cubicBezTo>
                    <a:cubicBezTo>
                      <a:pt x="54" y="26"/>
                      <a:pt x="50" y="25"/>
                      <a:pt x="48" y="24"/>
                    </a:cubicBezTo>
                    <a:cubicBezTo>
                      <a:pt x="45" y="23"/>
                      <a:pt x="43" y="22"/>
                      <a:pt x="41" y="20"/>
                    </a:cubicBezTo>
                    <a:cubicBezTo>
                      <a:pt x="39" y="19"/>
                      <a:pt x="38" y="16"/>
                      <a:pt x="37" y="14"/>
                    </a:cubicBezTo>
                    <a:cubicBezTo>
                      <a:pt x="36" y="11"/>
                      <a:pt x="35" y="7"/>
                      <a:pt x="34" y="3"/>
                    </a:cubicBezTo>
                    <a:cubicBezTo>
                      <a:pt x="34" y="1"/>
                      <a:pt x="33" y="0"/>
                      <a:pt x="31" y="0"/>
                    </a:cubicBezTo>
                    <a:cubicBezTo>
                      <a:pt x="29" y="0"/>
                      <a:pt x="28" y="1"/>
                      <a:pt x="28" y="3"/>
                    </a:cubicBezTo>
                    <a:cubicBezTo>
                      <a:pt x="27" y="7"/>
                      <a:pt x="26" y="11"/>
                      <a:pt x="25" y="14"/>
                    </a:cubicBezTo>
                    <a:cubicBezTo>
                      <a:pt x="24" y="16"/>
                      <a:pt x="22" y="19"/>
                      <a:pt x="21" y="20"/>
                    </a:cubicBezTo>
                    <a:cubicBezTo>
                      <a:pt x="19" y="22"/>
                      <a:pt x="17" y="23"/>
                      <a:pt x="14" y="24"/>
                    </a:cubicBezTo>
                    <a:cubicBezTo>
                      <a:pt x="11" y="25"/>
                      <a:pt x="8" y="26"/>
                      <a:pt x="3" y="27"/>
                    </a:cubicBezTo>
                    <a:cubicBezTo>
                      <a:pt x="1" y="28"/>
                      <a:pt x="0" y="29"/>
                      <a:pt x="0" y="30"/>
                    </a:cubicBezTo>
                    <a:cubicBezTo>
                      <a:pt x="0" y="32"/>
                      <a:pt x="1" y="33"/>
                      <a:pt x="3" y="34"/>
                    </a:cubicBezTo>
                    <a:cubicBezTo>
                      <a:pt x="8" y="35"/>
                      <a:pt x="11" y="36"/>
                      <a:pt x="14" y="37"/>
                    </a:cubicBezTo>
                    <a:cubicBezTo>
                      <a:pt x="17" y="38"/>
                      <a:pt x="19" y="39"/>
                      <a:pt x="21" y="40"/>
                    </a:cubicBezTo>
                    <a:cubicBezTo>
                      <a:pt x="22" y="42"/>
                      <a:pt x="24" y="44"/>
                      <a:pt x="25" y="4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DBC827CE-CA6A-464B-8EE6-8219675DA3A0}"/>
                  </a:ext>
                </a:extLst>
              </p:cNvPr>
              <p:cNvSpPr>
                <a:spLocks/>
              </p:cNvSpPr>
              <p:nvPr/>
            </p:nvSpPr>
            <p:spPr bwMode="auto">
              <a:xfrm>
                <a:off x="825500" y="3221038"/>
                <a:ext cx="58738" cy="60325"/>
              </a:xfrm>
              <a:custGeom>
                <a:avLst/>
                <a:gdLst>
                  <a:gd name="T0" fmla="*/ 3 w 61"/>
                  <a:gd name="T1" fmla="*/ 34 h 62"/>
                  <a:gd name="T2" fmla="*/ 3 w 61"/>
                  <a:gd name="T3" fmla="*/ 34 h 62"/>
                  <a:gd name="T4" fmla="*/ 14 w 61"/>
                  <a:gd name="T5" fmla="*/ 37 h 62"/>
                  <a:gd name="T6" fmla="*/ 21 w 61"/>
                  <a:gd name="T7" fmla="*/ 41 h 62"/>
                  <a:gd name="T8" fmla="*/ 25 w 61"/>
                  <a:gd name="T9" fmla="*/ 48 h 62"/>
                  <a:gd name="T10" fmla="*/ 27 w 61"/>
                  <a:gd name="T11" fmla="*/ 59 h 62"/>
                  <a:gd name="T12" fmla="*/ 31 w 61"/>
                  <a:gd name="T13" fmla="*/ 62 h 62"/>
                  <a:gd name="T14" fmla="*/ 34 w 61"/>
                  <a:gd name="T15" fmla="*/ 59 h 62"/>
                  <a:gd name="T16" fmla="*/ 37 w 61"/>
                  <a:gd name="T17" fmla="*/ 48 h 62"/>
                  <a:gd name="T18" fmla="*/ 41 w 61"/>
                  <a:gd name="T19" fmla="*/ 41 h 62"/>
                  <a:gd name="T20" fmla="*/ 48 w 61"/>
                  <a:gd name="T21" fmla="*/ 37 h 62"/>
                  <a:gd name="T22" fmla="*/ 59 w 61"/>
                  <a:gd name="T23" fmla="*/ 34 h 62"/>
                  <a:gd name="T24" fmla="*/ 61 w 61"/>
                  <a:gd name="T25" fmla="*/ 31 h 62"/>
                  <a:gd name="T26" fmla="*/ 59 w 61"/>
                  <a:gd name="T27" fmla="*/ 28 h 62"/>
                  <a:gd name="T28" fmla="*/ 48 w 61"/>
                  <a:gd name="T29" fmla="*/ 25 h 62"/>
                  <a:gd name="T30" fmla="*/ 41 w 61"/>
                  <a:gd name="T31" fmla="*/ 21 h 62"/>
                  <a:gd name="T32" fmla="*/ 37 w 61"/>
                  <a:gd name="T33" fmla="*/ 14 h 62"/>
                  <a:gd name="T34" fmla="*/ 34 w 61"/>
                  <a:gd name="T35" fmla="*/ 3 h 62"/>
                  <a:gd name="T36" fmla="*/ 31 w 61"/>
                  <a:gd name="T37" fmla="*/ 0 h 62"/>
                  <a:gd name="T38" fmla="*/ 27 w 61"/>
                  <a:gd name="T39" fmla="*/ 3 h 62"/>
                  <a:gd name="T40" fmla="*/ 25 w 61"/>
                  <a:gd name="T41" fmla="*/ 14 h 62"/>
                  <a:gd name="T42" fmla="*/ 21 w 61"/>
                  <a:gd name="T43" fmla="*/ 21 h 62"/>
                  <a:gd name="T44" fmla="*/ 14 w 61"/>
                  <a:gd name="T45" fmla="*/ 25 h 62"/>
                  <a:gd name="T46" fmla="*/ 3 w 61"/>
                  <a:gd name="T47" fmla="*/ 28 h 62"/>
                  <a:gd name="T48" fmla="*/ 0 w 61"/>
                  <a:gd name="T49" fmla="*/ 31 h 62"/>
                  <a:gd name="T50" fmla="*/ 3 w 61"/>
                  <a:gd name="T51"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62">
                    <a:moveTo>
                      <a:pt x="3" y="34"/>
                    </a:moveTo>
                    <a:lnTo>
                      <a:pt x="3" y="34"/>
                    </a:lnTo>
                    <a:cubicBezTo>
                      <a:pt x="8" y="35"/>
                      <a:pt x="11" y="36"/>
                      <a:pt x="14" y="37"/>
                    </a:cubicBezTo>
                    <a:cubicBezTo>
                      <a:pt x="17" y="38"/>
                      <a:pt x="19" y="40"/>
                      <a:pt x="21" y="41"/>
                    </a:cubicBezTo>
                    <a:cubicBezTo>
                      <a:pt x="22" y="43"/>
                      <a:pt x="24" y="45"/>
                      <a:pt x="25" y="48"/>
                    </a:cubicBezTo>
                    <a:cubicBezTo>
                      <a:pt x="26" y="51"/>
                      <a:pt x="27" y="54"/>
                      <a:pt x="27" y="59"/>
                    </a:cubicBezTo>
                    <a:cubicBezTo>
                      <a:pt x="28" y="61"/>
                      <a:pt x="29" y="62"/>
                      <a:pt x="31" y="62"/>
                    </a:cubicBezTo>
                    <a:cubicBezTo>
                      <a:pt x="32" y="62"/>
                      <a:pt x="34" y="61"/>
                      <a:pt x="34" y="59"/>
                    </a:cubicBezTo>
                    <a:cubicBezTo>
                      <a:pt x="35" y="54"/>
                      <a:pt x="36" y="51"/>
                      <a:pt x="37" y="48"/>
                    </a:cubicBezTo>
                    <a:cubicBezTo>
                      <a:pt x="38" y="45"/>
                      <a:pt x="39" y="43"/>
                      <a:pt x="41" y="41"/>
                    </a:cubicBezTo>
                    <a:cubicBezTo>
                      <a:pt x="43" y="40"/>
                      <a:pt x="45" y="38"/>
                      <a:pt x="48" y="37"/>
                    </a:cubicBezTo>
                    <a:cubicBezTo>
                      <a:pt x="50" y="36"/>
                      <a:pt x="54" y="35"/>
                      <a:pt x="59" y="34"/>
                    </a:cubicBezTo>
                    <a:cubicBezTo>
                      <a:pt x="61" y="34"/>
                      <a:pt x="61" y="33"/>
                      <a:pt x="61" y="31"/>
                    </a:cubicBezTo>
                    <a:cubicBezTo>
                      <a:pt x="61" y="29"/>
                      <a:pt x="61" y="28"/>
                      <a:pt x="59" y="28"/>
                    </a:cubicBezTo>
                    <a:cubicBezTo>
                      <a:pt x="54" y="27"/>
                      <a:pt x="50" y="26"/>
                      <a:pt x="48" y="25"/>
                    </a:cubicBezTo>
                    <a:cubicBezTo>
                      <a:pt x="45" y="24"/>
                      <a:pt x="43" y="23"/>
                      <a:pt x="41" y="21"/>
                    </a:cubicBezTo>
                    <a:cubicBezTo>
                      <a:pt x="39" y="19"/>
                      <a:pt x="38" y="17"/>
                      <a:pt x="37" y="14"/>
                    </a:cubicBezTo>
                    <a:cubicBezTo>
                      <a:pt x="36" y="12"/>
                      <a:pt x="35" y="8"/>
                      <a:pt x="34" y="3"/>
                    </a:cubicBezTo>
                    <a:cubicBezTo>
                      <a:pt x="34" y="1"/>
                      <a:pt x="32" y="0"/>
                      <a:pt x="31" y="0"/>
                    </a:cubicBezTo>
                    <a:cubicBezTo>
                      <a:pt x="29" y="0"/>
                      <a:pt x="28" y="1"/>
                      <a:pt x="27" y="3"/>
                    </a:cubicBezTo>
                    <a:cubicBezTo>
                      <a:pt x="27" y="8"/>
                      <a:pt x="26" y="12"/>
                      <a:pt x="25" y="14"/>
                    </a:cubicBezTo>
                    <a:cubicBezTo>
                      <a:pt x="24" y="17"/>
                      <a:pt x="22" y="19"/>
                      <a:pt x="21" y="21"/>
                    </a:cubicBezTo>
                    <a:cubicBezTo>
                      <a:pt x="19" y="23"/>
                      <a:pt x="17" y="24"/>
                      <a:pt x="14" y="25"/>
                    </a:cubicBezTo>
                    <a:cubicBezTo>
                      <a:pt x="11" y="26"/>
                      <a:pt x="8" y="27"/>
                      <a:pt x="3" y="28"/>
                    </a:cubicBezTo>
                    <a:cubicBezTo>
                      <a:pt x="1" y="28"/>
                      <a:pt x="0" y="29"/>
                      <a:pt x="0" y="31"/>
                    </a:cubicBezTo>
                    <a:cubicBezTo>
                      <a:pt x="0" y="33"/>
                      <a:pt x="1" y="34"/>
                      <a:pt x="3" y="34"/>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39" name="Group 38">
            <a:extLst>
              <a:ext uri="{FF2B5EF4-FFF2-40B4-BE49-F238E27FC236}">
                <a16:creationId xmlns:a16="http://schemas.microsoft.com/office/drawing/2014/main" id="{548DD790-AD21-40A9-9B16-159F84077A22}"/>
              </a:ext>
            </a:extLst>
          </p:cNvPr>
          <p:cNvGrpSpPr/>
          <p:nvPr/>
        </p:nvGrpSpPr>
        <p:grpSpPr>
          <a:xfrm>
            <a:off x="538163" y="4939711"/>
            <a:ext cx="6343283" cy="1197997"/>
            <a:chOff x="538163" y="4939711"/>
            <a:chExt cx="6343283" cy="1197997"/>
          </a:xfrm>
        </p:grpSpPr>
        <p:sp>
          <p:nvSpPr>
            <p:cNvPr id="40" name="Rectangle: Rounded Corners 4">
              <a:extLst>
                <a:ext uri="{FF2B5EF4-FFF2-40B4-BE49-F238E27FC236}">
                  <a16:creationId xmlns:a16="http://schemas.microsoft.com/office/drawing/2014/main" id="{2974E98C-4708-4303-9B93-2ACB7F97216B}"/>
                </a:ext>
              </a:extLst>
            </p:cNvPr>
            <p:cNvSpPr txBox="1"/>
            <p:nvPr/>
          </p:nvSpPr>
          <p:spPr>
            <a:xfrm>
              <a:off x="588263" y="5012354"/>
              <a:ext cx="6293183" cy="1125354"/>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lvl="0" defTabSz="844550">
                <a:lnSpc>
                  <a:spcPct val="90000"/>
                </a:lnSpc>
                <a:spcBef>
                  <a:spcPct val="0"/>
                </a:spcBef>
                <a:spcAft>
                  <a:spcPct val="35000"/>
                </a:spcAft>
              </a:pPr>
              <a:r>
                <a:rPr lang="en-US" sz="2000" b="1">
                  <a:gradFill>
                    <a:gsLst>
                      <a:gs pos="83000">
                        <a:schemeClr val="accent1"/>
                      </a:gs>
                      <a:gs pos="100000">
                        <a:schemeClr val="accent1"/>
                      </a:gs>
                    </a:gsLst>
                    <a:lin ang="5400000" scaled="1"/>
                  </a:gradFill>
                </a:rPr>
                <a:t>    New</a:t>
              </a:r>
              <a:r>
                <a:rPr lang="en-US" sz="2000" b="1">
                  <a:gradFill>
                    <a:gsLst>
                      <a:gs pos="83000">
                        <a:schemeClr val="tx1"/>
                      </a:gs>
                      <a:gs pos="100000">
                        <a:schemeClr val="tx1"/>
                      </a:gs>
                    </a:gsLst>
                    <a:lin ang="5400000" scaled="1"/>
                  </a:gradFill>
                </a:rPr>
                <a:t> – Protect data outside Power BI</a:t>
              </a:r>
            </a:p>
            <a:p>
              <a:pPr marL="0" lvl="1" defTabSz="666750">
                <a:spcBef>
                  <a:spcPct val="0"/>
                </a:spcBef>
                <a:spcAft>
                  <a:spcPts val="600"/>
                </a:spcAft>
              </a:pPr>
              <a:r>
                <a:rPr lang="en-US" sz="1600" i="1">
                  <a:gradFill>
                    <a:gsLst>
                      <a:gs pos="83000">
                        <a:schemeClr val="tx1"/>
                      </a:gs>
                      <a:gs pos="100000">
                        <a:schemeClr val="tx1"/>
                      </a:gs>
                    </a:gsLst>
                    <a:lin ang="5400000" scaled="1"/>
                  </a:gradFill>
                </a:rPr>
                <a:t>New at Ignite- </a:t>
              </a:r>
              <a:r>
                <a:rPr lang="en-US" sz="1600">
                  <a:gradFill>
                    <a:gsLst>
                      <a:gs pos="83000">
                        <a:schemeClr val="tx1"/>
                      </a:gs>
                      <a:gs pos="100000">
                        <a:schemeClr val="tx1"/>
                      </a:gs>
                    </a:gsLst>
                    <a:lin ang="5400000" scaled="1"/>
                  </a:gradFill>
                </a:rPr>
                <a:t>Classify and label sensitive in Power BI leveraging the taxonomy and policies used in Office 365 apps like Excel, </a:t>
              </a:r>
              <a:br>
                <a:rPr lang="en-US" sz="1600">
                  <a:gradFill>
                    <a:gsLst>
                      <a:gs pos="83000">
                        <a:schemeClr val="tx1"/>
                      </a:gs>
                      <a:gs pos="100000">
                        <a:schemeClr val="tx1"/>
                      </a:gs>
                    </a:gsLst>
                    <a:lin ang="5400000" scaled="1"/>
                  </a:gradFill>
                </a:rPr>
              </a:br>
              <a:r>
                <a:rPr lang="en-US" sz="1600">
                  <a:gradFill>
                    <a:gsLst>
                      <a:gs pos="83000">
                        <a:schemeClr val="tx1"/>
                      </a:gs>
                      <a:gs pos="100000">
                        <a:schemeClr val="tx1"/>
                      </a:gs>
                    </a:gsLst>
                    <a:lin ang="5400000" scaled="1"/>
                  </a:gradFill>
                </a:rPr>
                <a:t>PowerPoint and Outlook </a:t>
              </a:r>
            </a:p>
          </p:txBody>
        </p:sp>
        <p:grpSp>
          <p:nvGrpSpPr>
            <p:cNvPr id="41" name="Group 40">
              <a:extLst>
                <a:ext uri="{FF2B5EF4-FFF2-40B4-BE49-F238E27FC236}">
                  <a16:creationId xmlns:a16="http://schemas.microsoft.com/office/drawing/2014/main" id="{D69E1281-9E0D-4E10-B8E4-E4416602D907}"/>
                </a:ext>
              </a:extLst>
            </p:cNvPr>
            <p:cNvGrpSpPr/>
            <p:nvPr/>
          </p:nvGrpSpPr>
          <p:grpSpPr>
            <a:xfrm>
              <a:off x="538163" y="4939711"/>
              <a:ext cx="346075" cy="325438"/>
              <a:chOff x="538163" y="3062288"/>
              <a:chExt cx="346075" cy="325438"/>
            </a:xfrm>
          </p:grpSpPr>
          <p:sp>
            <p:nvSpPr>
              <p:cNvPr id="42" name="Freeform 5">
                <a:extLst>
                  <a:ext uri="{FF2B5EF4-FFF2-40B4-BE49-F238E27FC236}">
                    <a16:creationId xmlns:a16="http://schemas.microsoft.com/office/drawing/2014/main" id="{242A4895-3561-4961-8C45-4C185C991B0F}"/>
                  </a:ext>
                </a:extLst>
              </p:cNvPr>
              <p:cNvSpPr>
                <a:spLocks/>
              </p:cNvSpPr>
              <p:nvPr/>
            </p:nvSpPr>
            <p:spPr bwMode="auto">
              <a:xfrm>
                <a:off x="714375" y="3136900"/>
                <a:ext cx="150813" cy="74613"/>
              </a:xfrm>
              <a:custGeom>
                <a:avLst/>
                <a:gdLst>
                  <a:gd name="T0" fmla="*/ 77 w 153"/>
                  <a:gd name="T1" fmla="*/ 0 h 76"/>
                  <a:gd name="T2" fmla="*/ 77 w 153"/>
                  <a:gd name="T3" fmla="*/ 0 h 76"/>
                  <a:gd name="T4" fmla="*/ 0 w 153"/>
                  <a:gd name="T5" fmla="*/ 38 h 76"/>
                  <a:gd name="T6" fmla="*/ 77 w 153"/>
                  <a:gd name="T7" fmla="*/ 76 h 76"/>
                  <a:gd name="T8" fmla="*/ 153 w 153"/>
                  <a:gd name="T9" fmla="*/ 38 h 76"/>
                  <a:gd name="T10" fmla="*/ 77 w 153"/>
                  <a:gd name="T11" fmla="*/ 0 h 76"/>
                </a:gdLst>
                <a:ahLst/>
                <a:cxnLst>
                  <a:cxn ang="0">
                    <a:pos x="T0" y="T1"/>
                  </a:cxn>
                  <a:cxn ang="0">
                    <a:pos x="T2" y="T3"/>
                  </a:cxn>
                  <a:cxn ang="0">
                    <a:pos x="T4" y="T5"/>
                  </a:cxn>
                  <a:cxn ang="0">
                    <a:pos x="T6" y="T7"/>
                  </a:cxn>
                  <a:cxn ang="0">
                    <a:pos x="T8" y="T9"/>
                  </a:cxn>
                  <a:cxn ang="0">
                    <a:pos x="T10" y="T11"/>
                  </a:cxn>
                </a:cxnLst>
                <a:rect l="0" t="0" r="r" b="b"/>
                <a:pathLst>
                  <a:path w="153" h="76">
                    <a:moveTo>
                      <a:pt x="77" y="0"/>
                    </a:moveTo>
                    <a:lnTo>
                      <a:pt x="77" y="0"/>
                    </a:lnTo>
                    <a:lnTo>
                      <a:pt x="0" y="38"/>
                    </a:lnTo>
                    <a:lnTo>
                      <a:pt x="77" y="76"/>
                    </a:lnTo>
                    <a:lnTo>
                      <a:pt x="153" y="38"/>
                    </a:lnTo>
                    <a:lnTo>
                      <a:pt x="77"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6">
                <a:extLst>
                  <a:ext uri="{FF2B5EF4-FFF2-40B4-BE49-F238E27FC236}">
                    <a16:creationId xmlns:a16="http://schemas.microsoft.com/office/drawing/2014/main" id="{916013E8-6568-42FF-ADB2-BD139724B6B0}"/>
                  </a:ext>
                </a:extLst>
              </p:cNvPr>
              <p:cNvSpPr>
                <a:spLocks/>
              </p:cNvSpPr>
              <p:nvPr/>
            </p:nvSpPr>
            <p:spPr bwMode="auto">
              <a:xfrm>
                <a:off x="714375" y="3233738"/>
                <a:ext cx="79375" cy="153988"/>
              </a:xfrm>
              <a:custGeom>
                <a:avLst/>
                <a:gdLst>
                  <a:gd name="T0" fmla="*/ 80 w 80"/>
                  <a:gd name="T1" fmla="*/ 0 h 157"/>
                  <a:gd name="T2" fmla="*/ 80 w 80"/>
                  <a:gd name="T3" fmla="*/ 0 h 157"/>
                  <a:gd name="T4" fmla="*/ 0 w 80"/>
                  <a:gd name="T5" fmla="*/ 40 h 157"/>
                  <a:gd name="T6" fmla="*/ 0 w 80"/>
                  <a:gd name="T7" fmla="*/ 157 h 157"/>
                  <a:gd name="T8" fmla="*/ 80 w 80"/>
                  <a:gd name="T9" fmla="*/ 117 h 157"/>
                  <a:gd name="T10" fmla="*/ 80 w 80"/>
                  <a:gd name="T11" fmla="*/ 0 h 157"/>
                </a:gdLst>
                <a:ahLst/>
                <a:cxnLst>
                  <a:cxn ang="0">
                    <a:pos x="T0" y="T1"/>
                  </a:cxn>
                  <a:cxn ang="0">
                    <a:pos x="T2" y="T3"/>
                  </a:cxn>
                  <a:cxn ang="0">
                    <a:pos x="T4" y="T5"/>
                  </a:cxn>
                  <a:cxn ang="0">
                    <a:pos x="T6" y="T7"/>
                  </a:cxn>
                  <a:cxn ang="0">
                    <a:pos x="T8" y="T9"/>
                  </a:cxn>
                  <a:cxn ang="0">
                    <a:pos x="T10" y="T11"/>
                  </a:cxn>
                </a:cxnLst>
                <a:rect l="0" t="0" r="r" b="b"/>
                <a:pathLst>
                  <a:path w="80" h="157">
                    <a:moveTo>
                      <a:pt x="80" y="0"/>
                    </a:moveTo>
                    <a:lnTo>
                      <a:pt x="80" y="0"/>
                    </a:lnTo>
                    <a:lnTo>
                      <a:pt x="0" y="40"/>
                    </a:lnTo>
                    <a:lnTo>
                      <a:pt x="0" y="157"/>
                    </a:lnTo>
                    <a:lnTo>
                      <a:pt x="80" y="117"/>
                    </a:lnTo>
                    <a:lnTo>
                      <a:pt x="8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7">
                <a:extLst>
                  <a:ext uri="{FF2B5EF4-FFF2-40B4-BE49-F238E27FC236}">
                    <a16:creationId xmlns:a16="http://schemas.microsoft.com/office/drawing/2014/main" id="{824CD9CD-767B-4868-9FE9-F59BCA04607A}"/>
                  </a:ext>
                </a:extLst>
              </p:cNvPr>
              <p:cNvSpPr>
                <a:spLocks/>
              </p:cNvSpPr>
              <p:nvPr/>
            </p:nvSpPr>
            <p:spPr bwMode="auto">
              <a:xfrm>
                <a:off x="609600" y="3233738"/>
                <a:ext cx="77788" cy="153988"/>
              </a:xfrm>
              <a:custGeom>
                <a:avLst/>
                <a:gdLst>
                  <a:gd name="T0" fmla="*/ 80 w 80"/>
                  <a:gd name="T1" fmla="*/ 40 h 157"/>
                  <a:gd name="T2" fmla="*/ 80 w 80"/>
                  <a:gd name="T3" fmla="*/ 40 h 157"/>
                  <a:gd name="T4" fmla="*/ 0 w 80"/>
                  <a:gd name="T5" fmla="*/ 0 h 157"/>
                  <a:gd name="T6" fmla="*/ 0 w 80"/>
                  <a:gd name="T7" fmla="*/ 117 h 157"/>
                  <a:gd name="T8" fmla="*/ 80 w 80"/>
                  <a:gd name="T9" fmla="*/ 157 h 157"/>
                  <a:gd name="T10" fmla="*/ 80 w 80"/>
                  <a:gd name="T11" fmla="*/ 40 h 157"/>
                </a:gdLst>
                <a:ahLst/>
                <a:cxnLst>
                  <a:cxn ang="0">
                    <a:pos x="T0" y="T1"/>
                  </a:cxn>
                  <a:cxn ang="0">
                    <a:pos x="T2" y="T3"/>
                  </a:cxn>
                  <a:cxn ang="0">
                    <a:pos x="T4" y="T5"/>
                  </a:cxn>
                  <a:cxn ang="0">
                    <a:pos x="T6" y="T7"/>
                  </a:cxn>
                  <a:cxn ang="0">
                    <a:pos x="T8" y="T9"/>
                  </a:cxn>
                  <a:cxn ang="0">
                    <a:pos x="T10" y="T11"/>
                  </a:cxn>
                </a:cxnLst>
                <a:rect l="0" t="0" r="r" b="b"/>
                <a:pathLst>
                  <a:path w="80" h="157">
                    <a:moveTo>
                      <a:pt x="80" y="40"/>
                    </a:moveTo>
                    <a:lnTo>
                      <a:pt x="80" y="40"/>
                    </a:lnTo>
                    <a:lnTo>
                      <a:pt x="0" y="0"/>
                    </a:lnTo>
                    <a:lnTo>
                      <a:pt x="0" y="117"/>
                    </a:lnTo>
                    <a:lnTo>
                      <a:pt x="80" y="157"/>
                    </a:lnTo>
                    <a:lnTo>
                      <a:pt x="80" y="4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8">
                <a:extLst>
                  <a:ext uri="{FF2B5EF4-FFF2-40B4-BE49-F238E27FC236}">
                    <a16:creationId xmlns:a16="http://schemas.microsoft.com/office/drawing/2014/main" id="{7A642BE1-2658-494E-8968-19299E703D85}"/>
                  </a:ext>
                </a:extLst>
              </p:cNvPr>
              <p:cNvSpPr>
                <a:spLocks/>
              </p:cNvSpPr>
              <p:nvPr/>
            </p:nvSpPr>
            <p:spPr bwMode="auto">
              <a:xfrm>
                <a:off x="538163" y="3136900"/>
                <a:ext cx="152400" cy="74613"/>
              </a:xfrm>
              <a:custGeom>
                <a:avLst/>
                <a:gdLst>
                  <a:gd name="T0" fmla="*/ 0 w 154"/>
                  <a:gd name="T1" fmla="*/ 38 h 76"/>
                  <a:gd name="T2" fmla="*/ 0 w 154"/>
                  <a:gd name="T3" fmla="*/ 38 h 76"/>
                  <a:gd name="T4" fmla="*/ 77 w 154"/>
                  <a:gd name="T5" fmla="*/ 76 h 76"/>
                  <a:gd name="T6" fmla="*/ 154 w 154"/>
                  <a:gd name="T7" fmla="*/ 38 h 76"/>
                  <a:gd name="T8" fmla="*/ 77 w 154"/>
                  <a:gd name="T9" fmla="*/ 0 h 76"/>
                  <a:gd name="T10" fmla="*/ 0 w 154"/>
                  <a:gd name="T11" fmla="*/ 38 h 76"/>
                </a:gdLst>
                <a:ahLst/>
                <a:cxnLst>
                  <a:cxn ang="0">
                    <a:pos x="T0" y="T1"/>
                  </a:cxn>
                  <a:cxn ang="0">
                    <a:pos x="T2" y="T3"/>
                  </a:cxn>
                  <a:cxn ang="0">
                    <a:pos x="T4" y="T5"/>
                  </a:cxn>
                  <a:cxn ang="0">
                    <a:pos x="T6" y="T7"/>
                  </a:cxn>
                  <a:cxn ang="0">
                    <a:pos x="T8" y="T9"/>
                  </a:cxn>
                  <a:cxn ang="0">
                    <a:pos x="T10" y="T11"/>
                  </a:cxn>
                </a:cxnLst>
                <a:rect l="0" t="0" r="r" b="b"/>
                <a:pathLst>
                  <a:path w="154" h="76">
                    <a:moveTo>
                      <a:pt x="0" y="38"/>
                    </a:moveTo>
                    <a:lnTo>
                      <a:pt x="0" y="38"/>
                    </a:lnTo>
                    <a:lnTo>
                      <a:pt x="77" y="76"/>
                    </a:lnTo>
                    <a:lnTo>
                      <a:pt x="154" y="38"/>
                    </a:lnTo>
                    <a:lnTo>
                      <a:pt x="77" y="0"/>
                    </a:lnTo>
                    <a:lnTo>
                      <a:pt x="0" y="38"/>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9">
                <a:extLst>
                  <a:ext uri="{FF2B5EF4-FFF2-40B4-BE49-F238E27FC236}">
                    <a16:creationId xmlns:a16="http://schemas.microsoft.com/office/drawing/2014/main" id="{375F7708-8D46-4CE8-92A1-2388573A4863}"/>
                  </a:ext>
                </a:extLst>
              </p:cNvPr>
              <p:cNvSpPr>
                <a:spLocks/>
              </p:cNvSpPr>
              <p:nvPr/>
            </p:nvSpPr>
            <p:spPr bwMode="auto">
              <a:xfrm>
                <a:off x="715963" y="3062288"/>
                <a:ext cx="61913" cy="60325"/>
              </a:xfrm>
              <a:custGeom>
                <a:avLst/>
                <a:gdLst>
                  <a:gd name="T0" fmla="*/ 48 w 62"/>
                  <a:gd name="T1" fmla="*/ 25 h 61"/>
                  <a:gd name="T2" fmla="*/ 48 w 62"/>
                  <a:gd name="T3" fmla="*/ 25 h 61"/>
                  <a:gd name="T4" fmla="*/ 41 w 62"/>
                  <a:gd name="T5" fmla="*/ 21 h 61"/>
                  <a:gd name="T6" fmla="*/ 37 w 62"/>
                  <a:gd name="T7" fmla="*/ 14 h 61"/>
                  <a:gd name="T8" fmla="*/ 35 w 62"/>
                  <a:gd name="T9" fmla="*/ 3 h 61"/>
                  <a:gd name="T10" fmla="*/ 31 w 62"/>
                  <a:gd name="T11" fmla="*/ 0 h 61"/>
                  <a:gd name="T12" fmla="*/ 28 w 62"/>
                  <a:gd name="T13" fmla="*/ 3 h 61"/>
                  <a:gd name="T14" fmla="*/ 25 w 62"/>
                  <a:gd name="T15" fmla="*/ 14 h 61"/>
                  <a:gd name="T16" fmla="*/ 21 w 62"/>
                  <a:gd name="T17" fmla="*/ 21 h 61"/>
                  <a:gd name="T18" fmla="*/ 14 w 62"/>
                  <a:gd name="T19" fmla="*/ 25 h 61"/>
                  <a:gd name="T20" fmla="*/ 3 w 62"/>
                  <a:gd name="T21" fmla="*/ 27 h 61"/>
                  <a:gd name="T22" fmla="*/ 0 w 62"/>
                  <a:gd name="T23" fmla="*/ 31 h 61"/>
                  <a:gd name="T24" fmla="*/ 3 w 62"/>
                  <a:gd name="T25" fmla="*/ 34 h 61"/>
                  <a:gd name="T26" fmla="*/ 14 w 62"/>
                  <a:gd name="T27" fmla="*/ 37 h 61"/>
                  <a:gd name="T28" fmla="*/ 21 w 62"/>
                  <a:gd name="T29" fmla="*/ 41 h 61"/>
                  <a:gd name="T30" fmla="*/ 25 w 62"/>
                  <a:gd name="T31" fmla="*/ 48 h 61"/>
                  <a:gd name="T32" fmla="*/ 28 w 62"/>
                  <a:gd name="T33" fmla="*/ 58 h 61"/>
                  <a:gd name="T34" fmla="*/ 31 w 62"/>
                  <a:gd name="T35" fmla="*/ 61 h 61"/>
                  <a:gd name="T36" fmla="*/ 35 w 62"/>
                  <a:gd name="T37" fmla="*/ 58 h 61"/>
                  <a:gd name="T38" fmla="*/ 37 w 62"/>
                  <a:gd name="T39" fmla="*/ 48 h 61"/>
                  <a:gd name="T40" fmla="*/ 41 w 62"/>
                  <a:gd name="T41" fmla="*/ 41 h 61"/>
                  <a:gd name="T42" fmla="*/ 48 w 62"/>
                  <a:gd name="T43" fmla="*/ 37 h 61"/>
                  <a:gd name="T44" fmla="*/ 59 w 62"/>
                  <a:gd name="T45" fmla="*/ 34 h 61"/>
                  <a:gd name="T46" fmla="*/ 62 w 62"/>
                  <a:gd name="T47" fmla="*/ 31 h 61"/>
                  <a:gd name="T48" fmla="*/ 59 w 62"/>
                  <a:gd name="T49" fmla="*/ 27 h 61"/>
                  <a:gd name="T50" fmla="*/ 48 w 62"/>
                  <a:gd name="T51" fmla="*/ 2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1">
                    <a:moveTo>
                      <a:pt x="48" y="25"/>
                    </a:moveTo>
                    <a:lnTo>
                      <a:pt x="48" y="25"/>
                    </a:lnTo>
                    <a:cubicBezTo>
                      <a:pt x="45" y="24"/>
                      <a:pt x="43" y="22"/>
                      <a:pt x="41" y="21"/>
                    </a:cubicBezTo>
                    <a:cubicBezTo>
                      <a:pt x="40" y="19"/>
                      <a:pt x="38" y="17"/>
                      <a:pt x="37" y="14"/>
                    </a:cubicBezTo>
                    <a:cubicBezTo>
                      <a:pt x="36" y="11"/>
                      <a:pt x="35" y="8"/>
                      <a:pt x="35" y="3"/>
                    </a:cubicBezTo>
                    <a:cubicBezTo>
                      <a:pt x="34" y="1"/>
                      <a:pt x="33" y="0"/>
                      <a:pt x="31" y="0"/>
                    </a:cubicBezTo>
                    <a:cubicBezTo>
                      <a:pt x="29" y="0"/>
                      <a:pt x="28" y="1"/>
                      <a:pt x="28" y="3"/>
                    </a:cubicBezTo>
                    <a:cubicBezTo>
                      <a:pt x="27" y="8"/>
                      <a:pt x="26" y="11"/>
                      <a:pt x="25" y="14"/>
                    </a:cubicBezTo>
                    <a:cubicBezTo>
                      <a:pt x="24" y="17"/>
                      <a:pt x="23" y="19"/>
                      <a:pt x="21" y="21"/>
                    </a:cubicBezTo>
                    <a:cubicBezTo>
                      <a:pt x="19" y="22"/>
                      <a:pt x="17" y="24"/>
                      <a:pt x="14" y="25"/>
                    </a:cubicBezTo>
                    <a:cubicBezTo>
                      <a:pt x="12" y="26"/>
                      <a:pt x="8" y="26"/>
                      <a:pt x="3" y="27"/>
                    </a:cubicBezTo>
                    <a:cubicBezTo>
                      <a:pt x="1" y="28"/>
                      <a:pt x="0" y="29"/>
                      <a:pt x="0" y="31"/>
                    </a:cubicBezTo>
                    <a:cubicBezTo>
                      <a:pt x="0" y="33"/>
                      <a:pt x="1" y="34"/>
                      <a:pt x="3" y="34"/>
                    </a:cubicBezTo>
                    <a:cubicBezTo>
                      <a:pt x="8" y="35"/>
                      <a:pt x="12" y="36"/>
                      <a:pt x="14" y="37"/>
                    </a:cubicBezTo>
                    <a:cubicBezTo>
                      <a:pt x="17" y="38"/>
                      <a:pt x="19" y="39"/>
                      <a:pt x="21" y="41"/>
                    </a:cubicBezTo>
                    <a:cubicBezTo>
                      <a:pt x="23" y="43"/>
                      <a:pt x="24" y="45"/>
                      <a:pt x="25" y="48"/>
                    </a:cubicBezTo>
                    <a:cubicBezTo>
                      <a:pt x="26" y="50"/>
                      <a:pt x="27" y="54"/>
                      <a:pt x="28" y="58"/>
                    </a:cubicBezTo>
                    <a:cubicBezTo>
                      <a:pt x="28" y="60"/>
                      <a:pt x="29" y="61"/>
                      <a:pt x="31" y="61"/>
                    </a:cubicBezTo>
                    <a:cubicBezTo>
                      <a:pt x="33" y="61"/>
                      <a:pt x="34" y="60"/>
                      <a:pt x="35" y="58"/>
                    </a:cubicBezTo>
                    <a:cubicBezTo>
                      <a:pt x="35" y="54"/>
                      <a:pt x="36" y="50"/>
                      <a:pt x="37" y="48"/>
                    </a:cubicBezTo>
                    <a:cubicBezTo>
                      <a:pt x="38" y="45"/>
                      <a:pt x="40" y="43"/>
                      <a:pt x="41" y="41"/>
                    </a:cubicBezTo>
                    <a:cubicBezTo>
                      <a:pt x="43" y="39"/>
                      <a:pt x="45" y="38"/>
                      <a:pt x="48" y="37"/>
                    </a:cubicBezTo>
                    <a:cubicBezTo>
                      <a:pt x="51" y="36"/>
                      <a:pt x="54" y="35"/>
                      <a:pt x="59" y="34"/>
                    </a:cubicBezTo>
                    <a:cubicBezTo>
                      <a:pt x="61" y="34"/>
                      <a:pt x="62" y="33"/>
                      <a:pt x="62" y="31"/>
                    </a:cubicBezTo>
                    <a:cubicBezTo>
                      <a:pt x="62" y="29"/>
                      <a:pt x="61" y="28"/>
                      <a:pt x="59" y="27"/>
                    </a:cubicBezTo>
                    <a:cubicBezTo>
                      <a:pt x="54" y="26"/>
                      <a:pt x="51" y="26"/>
                      <a:pt x="48" y="25"/>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10">
                <a:extLst>
                  <a:ext uri="{FF2B5EF4-FFF2-40B4-BE49-F238E27FC236}">
                    <a16:creationId xmlns:a16="http://schemas.microsoft.com/office/drawing/2014/main" id="{58C5B886-E9EB-4961-B6BF-05E9FF5C130D}"/>
                  </a:ext>
                </a:extLst>
              </p:cNvPr>
              <p:cNvSpPr>
                <a:spLocks/>
              </p:cNvSpPr>
              <p:nvPr/>
            </p:nvSpPr>
            <p:spPr bwMode="auto">
              <a:xfrm>
                <a:off x="671513" y="3195638"/>
                <a:ext cx="61913" cy="60325"/>
              </a:xfrm>
              <a:custGeom>
                <a:avLst/>
                <a:gdLst>
                  <a:gd name="T0" fmla="*/ 25 w 62"/>
                  <a:gd name="T1" fmla="*/ 47 h 61"/>
                  <a:gd name="T2" fmla="*/ 25 w 62"/>
                  <a:gd name="T3" fmla="*/ 47 h 61"/>
                  <a:gd name="T4" fmla="*/ 28 w 62"/>
                  <a:gd name="T5" fmla="*/ 58 h 61"/>
                  <a:gd name="T6" fmla="*/ 31 w 62"/>
                  <a:gd name="T7" fmla="*/ 61 h 61"/>
                  <a:gd name="T8" fmla="*/ 34 w 62"/>
                  <a:gd name="T9" fmla="*/ 58 h 61"/>
                  <a:gd name="T10" fmla="*/ 37 w 62"/>
                  <a:gd name="T11" fmla="*/ 47 h 61"/>
                  <a:gd name="T12" fmla="*/ 41 w 62"/>
                  <a:gd name="T13" fmla="*/ 40 h 61"/>
                  <a:gd name="T14" fmla="*/ 48 w 62"/>
                  <a:gd name="T15" fmla="*/ 37 h 61"/>
                  <a:gd name="T16" fmla="*/ 59 w 62"/>
                  <a:gd name="T17" fmla="*/ 34 h 61"/>
                  <a:gd name="T18" fmla="*/ 62 w 62"/>
                  <a:gd name="T19" fmla="*/ 30 h 61"/>
                  <a:gd name="T20" fmla="*/ 59 w 62"/>
                  <a:gd name="T21" fmla="*/ 27 h 61"/>
                  <a:gd name="T22" fmla="*/ 48 w 62"/>
                  <a:gd name="T23" fmla="*/ 24 h 61"/>
                  <a:gd name="T24" fmla="*/ 41 w 62"/>
                  <a:gd name="T25" fmla="*/ 20 h 61"/>
                  <a:gd name="T26" fmla="*/ 37 w 62"/>
                  <a:gd name="T27" fmla="*/ 14 h 61"/>
                  <a:gd name="T28" fmla="*/ 34 w 62"/>
                  <a:gd name="T29" fmla="*/ 3 h 61"/>
                  <a:gd name="T30" fmla="*/ 31 w 62"/>
                  <a:gd name="T31" fmla="*/ 0 h 61"/>
                  <a:gd name="T32" fmla="*/ 28 w 62"/>
                  <a:gd name="T33" fmla="*/ 3 h 61"/>
                  <a:gd name="T34" fmla="*/ 25 w 62"/>
                  <a:gd name="T35" fmla="*/ 14 h 61"/>
                  <a:gd name="T36" fmla="*/ 21 w 62"/>
                  <a:gd name="T37" fmla="*/ 20 h 61"/>
                  <a:gd name="T38" fmla="*/ 14 w 62"/>
                  <a:gd name="T39" fmla="*/ 24 h 61"/>
                  <a:gd name="T40" fmla="*/ 3 w 62"/>
                  <a:gd name="T41" fmla="*/ 27 h 61"/>
                  <a:gd name="T42" fmla="*/ 0 w 62"/>
                  <a:gd name="T43" fmla="*/ 30 h 61"/>
                  <a:gd name="T44" fmla="*/ 3 w 62"/>
                  <a:gd name="T45" fmla="*/ 34 h 61"/>
                  <a:gd name="T46" fmla="*/ 14 w 62"/>
                  <a:gd name="T47" fmla="*/ 37 h 61"/>
                  <a:gd name="T48" fmla="*/ 21 w 62"/>
                  <a:gd name="T49" fmla="*/ 40 h 61"/>
                  <a:gd name="T50" fmla="*/ 25 w 62"/>
                  <a:gd name="T51" fmla="*/ 4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1">
                    <a:moveTo>
                      <a:pt x="25" y="47"/>
                    </a:moveTo>
                    <a:lnTo>
                      <a:pt x="25" y="47"/>
                    </a:lnTo>
                    <a:cubicBezTo>
                      <a:pt x="26" y="50"/>
                      <a:pt x="27" y="54"/>
                      <a:pt x="28" y="58"/>
                    </a:cubicBezTo>
                    <a:cubicBezTo>
                      <a:pt x="28" y="60"/>
                      <a:pt x="29" y="61"/>
                      <a:pt x="31" y="61"/>
                    </a:cubicBezTo>
                    <a:cubicBezTo>
                      <a:pt x="33" y="61"/>
                      <a:pt x="34" y="60"/>
                      <a:pt x="34" y="58"/>
                    </a:cubicBezTo>
                    <a:cubicBezTo>
                      <a:pt x="35" y="54"/>
                      <a:pt x="36" y="50"/>
                      <a:pt x="37" y="47"/>
                    </a:cubicBezTo>
                    <a:cubicBezTo>
                      <a:pt x="38" y="44"/>
                      <a:pt x="39" y="42"/>
                      <a:pt x="41" y="40"/>
                    </a:cubicBezTo>
                    <a:cubicBezTo>
                      <a:pt x="43" y="39"/>
                      <a:pt x="45" y="38"/>
                      <a:pt x="48" y="37"/>
                    </a:cubicBezTo>
                    <a:cubicBezTo>
                      <a:pt x="50" y="36"/>
                      <a:pt x="54" y="35"/>
                      <a:pt x="59" y="34"/>
                    </a:cubicBezTo>
                    <a:cubicBezTo>
                      <a:pt x="61" y="33"/>
                      <a:pt x="62" y="32"/>
                      <a:pt x="62" y="30"/>
                    </a:cubicBezTo>
                    <a:cubicBezTo>
                      <a:pt x="62" y="29"/>
                      <a:pt x="61" y="28"/>
                      <a:pt x="59" y="27"/>
                    </a:cubicBezTo>
                    <a:cubicBezTo>
                      <a:pt x="54" y="26"/>
                      <a:pt x="50" y="25"/>
                      <a:pt x="48" y="24"/>
                    </a:cubicBezTo>
                    <a:cubicBezTo>
                      <a:pt x="45" y="23"/>
                      <a:pt x="43" y="22"/>
                      <a:pt x="41" y="20"/>
                    </a:cubicBezTo>
                    <a:cubicBezTo>
                      <a:pt x="39" y="19"/>
                      <a:pt x="38" y="16"/>
                      <a:pt x="37" y="14"/>
                    </a:cubicBezTo>
                    <a:cubicBezTo>
                      <a:pt x="36" y="11"/>
                      <a:pt x="35" y="7"/>
                      <a:pt x="34" y="3"/>
                    </a:cubicBezTo>
                    <a:cubicBezTo>
                      <a:pt x="34" y="1"/>
                      <a:pt x="33" y="0"/>
                      <a:pt x="31" y="0"/>
                    </a:cubicBezTo>
                    <a:cubicBezTo>
                      <a:pt x="29" y="0"/>
                      <a:pt x="28" y="1"/>
                      <a:pt x="28" y="3"/>
                    </a:cubicBezTo>
                    <a:cubicBezTo>
                      <a:pt x="27" y="7"/>
                      <a:pt x="26" y="11"/>
                      <a:pt x="25" y="14"/>
                    </a:cubicBezTo>
                    <a:cubicBezTo>
                      <a:pt x="24" y="16"/>
                      <a:pt x="22" y="19"/>
                      <a:pt x="21" y="20"/>
                    </a:cubicBezTo>
                    <a:cubicBezTo>
                      <a:pt x="19" y="22"/>
                      <a:pt x="17" y="23"/>
                      <a:pt x="14" y="24"/>
                    </a:cubicBezTo>
                    <a:cubicBezTo>
                      <a:pt x="11" y="25"/>
                      <a:pt x="8" y="26"/>
                      <a:pt x="3" y="27"/>
                    </a:cubicBezTo>
                    <a:cubicBezTo>
                      <a:pt x="1" y="28"/>
                      <a:pt x="0" y="29"/>
                      <a:pt x="0" y="30"/>
                    </a:cubicBezTo>
                    <a:cubicBezTo>
                      <a:pt x="0" y="32"/>
                      <a:pt x="1" y="33"/>
                      <a:pt x="3" y="34"/>
                    </a:cubicBezTo>
                    <a:cubicBezTo>
                      <a:pt x="8" y="35"/>
                      <a:pt x="11" y="36"/>
                      <a:pt x="14" y="37"/>
                    </a:cubicBezTo>
                    <a:cubicBezTo>
                      <a:pt x="17" y="38"/>
                      <a:pt x="19" y="39"/>
                      <a:pt x="21" y="40"/>
                    </a:cubicBezTo>
                    <a:cubicBezTo>
                      <a:pt x="22" y="42"/>
                      <a:pt x="24" y="44"/>
                      <a:pt x="25" y="4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11">
                <a:extLst>
                  <a:ext uri="{FF2B5EF4-FFF2-40B4-BE49-F238E27FC236}">
                    <a16:creationId xmlns:a16="http://schemas.microsoft.com/office/drawing/2014/main" id="{8A99B60F-9E9C-4A96-86FE-1A2EC256DDCE}"/>
                  </a:ext>
                </a:extLst>
              </p:cNvPr>
              <p:cNvSpPr>
                <a:spLocks/>
              </p:cNvSpPr>
              <p:nvPr/>
            </p:nvSpPr>
            <p:spPr bwMode="auto">
              <a:xfrm>
                <a:off x="825500" y="3221038"/>
                <a:ext cx="58738" cy="60325"/>
              </a:xfrm>
              <a:custGeom>
                <a:avLst/>
                <a:gdLst>
                  <a:gd name="T0" fmla="*/ 3 w 61"/>
                  <a:gd name="T1" fmla="*/ 34 h 62"/>
                  <a:gd name="T2" fmla="*/ 3 w 61"/>
                  <a:gd name="T3" fmla="*/ 34 h 62"/>
                  <a:gd name="T4" fmla="*/ 14 w 61"/>
                  <a:gd name="T5" fmla="*/ 37 h 62"/>
                  <a:gd name="T6" fmla="*/ 21 w 61"/>
                  <a:gd name="T7" fmla="*/ 41 h 62"/>
                  <a:gd name="T8" fmla="*/ 25 w 61"/>
                  <a:gd name="T9" fmla="*/ 48 h 62"/>
                  <a:gd name="T10" fmla="*/ 27 w 61"/>
                  <a:gd name="T11" fmla="*/ 59 h 62"/>
                  <a:gd name="T12" fmla="*/ 31 w 61"/>
                  <a:gd name="T13" fmla="*/ 62 h 62"/>
                  <a:gd name="T14" fmla="*/ 34 w 61"/>
                  <a:gd name="T15" fmla="*/ 59 h 62"/>
                  <a:gd name="T16" fmla="*/ 37 w 61"/>
                  <a:gd name="T17" fmla="*/ 48 h 62"/>
                  <a:gd name="T18" fmla="*/ 41 w 61"/>
                  <a:gd name="T19" fmla="*/ 41 h 62"/>
                  <a:gd name="T20" fmla="*/ 48 w 61"/>
                  <a:gd name="T21" fmla="*/ 37 h 62"/>
                  <a:gd name="T22" fmla="*/ 59 w 61"/>
                  <a:gd name="T23" fmla="*/ 34 h 62"/>
                  <a:gd name="T24" fmla="*/ 61 w 61"/>
                  <a:gd name="T25" fmla="*/ 31 h 62"/>
                  <a:gd name="T26" fmla="*/ 59 w 61"/>
                  <a:gd name="T27" fmla="*/ 28 h 62"/>
                  <a:gd name="T28" fmla="*/ 48 w 61"/>
                  <a:gd name="T29" fmla="*/ 25 h 62"/>
                  <a:gd name="T30" fmla="*/ 41 w 61"/>
                  <a:gd name="T31" fmla="*/ 21 h 62"/>
                  <a:gd name="T32" fmla="*/ 37 w 61"/>
                  <a:gd name="T33" fmla="*/ 14 h 62"/>
                  <a:gd name="T34" fmla="*/ 34 w 61"/>
                  <a:gd name="T35" fmla="*/ 3 h 62"/>
                  <a:gd name="T36" fmla="*/ 31 w 61"/>
                  <a:gd name="T37" fmla="*/ 0 h 62"/>
                  <a:gd name="T38" fmla="*/ 27 w 61"/>
                  <a:gd name="T39" fmla="*/ 3 h 62"/>
                  <a:gd name="T40" fmla="*/ 25 w 61"/>
                  <a:gd name="T41" fmla="*/ 14 h 62"/>
                  <a:gd name="T42" fmla="*/ 21 w 61"/>
                  <a:gd name="T43" fmla="*/ 21 h 62"/>
                  <a:gd name="T44" fmla="*/ 14 w 61"/>
                  <a:gd name="T45" fmla="*/ 25 h 62"/>
                  <a:gd name="T46" fmla="*/ 3 w 61"/>
                  <a:gd name="T47" fmla="*/ 28 h 62"/>
                  <a:gd name="T48" fmla="*/ 0 w 61"/>
                  <a:gd name="T49" fmla="*/ 31 h 62"/>
                  <a:gd name="T50" fmla="*/ 3 w 61"/>
                  <a:gd name="T51"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62">
                    <a:moveTo>
                      <a:pt x="3" y="34"/>
                    </a:moveTo>
                    <a:lnTo>
                      <a:pt x="3" y="34"/>
                    </a:lnTo>
                    <a:cubicBezTo>
                      <a:pt x="8" y="35"/>
                      <a:pt x="11" y="36"/>
                      <a:pt x="14" y="37"/>
                    </a:cubicBezTo>
                    <a:cubicBezTo>
                      <a:pt x="17" y="38"/>
                      <a:pt x="19" y="40"/>
                      <a:pt x="21" y="41"/>
                    </a:cubicBezTo>
                    <a:cubicBezTo>
                      <a:pt x="22" y="43"/>
                      <a:pt x="24" y="45"/>
                      <a:pt x="25" y="48"/>
                    </a:cubicBezTo>
                    <a:cubicBezTo>
                      <a:pt x="26" y="51"/>
                      <a:pt x="27" y="54"/>
                      <a:pt x="27" y="59"/>
                    </a:cubicBezTo>
                    <a:cubicBezTo>
                      <a:pt x="28" y="61"/>
                      <a:pt x="29" y="62"/>
                      <a:pt x="31" y="62"/>
                    </a:cubicBezTo>
                    <a:cubicBezTo>
                      <a:pt x="32" y="62"/>
                      <a:pt x="34" y="61"/>
                      <a:pt x="34" y="59"/>
                    </a:cubicBezTo>
                    <a:cubicBezTo>
                      <a:pt x="35" y="54"/>
                      <a:pt x="36" y="51"/>
                      <a:pt x="37" y="48"/>
                    </a:cubicBezTo>
                    <a:cubicBezTo>
                      <a:pt x="38" y="45"/>
                      <a:pt x="39" y="43"/>
                      <a:pt x="41" y="41"/>
                    </a:cubicBezTo>
                    <a:cubicBezTo>
                      <a:pt x="43" y="40"/>
                      <a:pt x="45" y="38"/>
                      <a:pt x="48" y="37"/>
                    </a:cubicBezTo>
                    <a:cubicBezTo>
                      <a:pt x="50" y="36"/>
                      <a:pt x="54" y="35"/>
                      <a:pt x="59" y="34"/>
                    </a:cubicBezTo>
                    <a:cubicBezTo>
                      <a:pt x="61" y="34"/>
                      <a:pt x="61" y="33"/>
                      <a:pt x="61" y="31"/>
                    </a:cubicBezTo>
                    <a:cubicBezTo>
                      <a:pt x="61" y="29"/>
                      <a:pt x="61" y="28"/>
                      <a:pt x="59" y="28"/>
                    </a:cubicBezTo>
                    <a:cubicBezTo>
                      <a:pt x="54" y="27"/>
                      <a:pt x="50" y="26"/>
                      <a:pt x="48" y="25"/>
                    </a:cubicBezTo>
                    <a:cubicBezTo>
                      <a:pt x="45" y="24"/>
                      <a:pt x="43" y="23"/>
                      <a:pt x="41" y="21"/>
                    </a:cubicBezTo>
                    <a:cubicBezTo>
                      <a:pt x="39" y="19"/>
                      <a:pt x="38" y="17"/>
                      <a:pt x="37" y="14"/>
                    </a:cubicBezTo>
                    <a:cubicBezTo>
                      <a:pt x="36" y="12"/>
                      <a:pt x="35" y="8"/>
                      <a:pt x="34" y="3"/>
                    </a:cubicBezTo>
                    <a:cubicBezTo>
                      <a:pt x="34" y="1"/>
                      <a:pt x="32" y="0"/>
                      <a:pt x="31" y="0"/>
                    </a:cubicBezTo>
                    <a:cubicBezTo>
                      <a:pt x="29" y="0"/>
                      <a:pt x="28" y="1"/>
                      <a:pt x="27" y="3"/>
                    </a:cubicBezTo>
                    <a:cubicBezTo>
                      <a:pt x="27" y="8"/>
                      <a:pt x="26" y="12"/>
                      <a:pt x="25" y="14"/>
                    </a:cubicBezTo>
                    <a:cubicBezTo>
                      <a:pt x="24" y="17"/>
                      <a:pt x="22" y="19"/>
                      <a:pt x="21" y="21"/>
                    </a:cubicBezTo>
                    <a:cubicBezTo>
                      <a:pt x="19" y="23"/>
                      <a:pt x="17" y="24"/>
                      <a:pt x="14" y="25"/>
                    </a:cubicBezTo>
                    <a:cubicBezTo>
                      <a:pt x="11" y="26"/>
                      <a:pt x="8" y="27"/>
                      <a:pt x="3" y="28"/>
                    </a:cubicBezTo>
                    <a:cubicBezTo>
                      <a:pt x="1" y="28"/>
                      <a:pt x="0" y="29"/>
                      <a:pt x="0" y="31"/>
                    </a:cubicBezTo>
                    <a:cubicBezTo>
                      <a:pt x="0" y="33"/>
                      <a:pt x="1" y="34"/>
                      <a:pt x="3" y="34"/>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49" name="Group 48">
            <a:extLst>
              <a:ext uri="{FF2B5EF4-FFF2-40B4-BE49-F238E27FC236}">
                <a16:creationId xmlns:a16="http://schemas.microsoft.com/office/drawing/2014/main" id="{5C52DAA3-96CD-420C-AA5E-92184C0120B6}"/>
              </a:ext>
            </a:extLst>
          </p:cNvPr>
          <p:cNvGrpSpPr/>
          <p:nvPr/>
        </p:nvGrpSpPr>
        <p:grpSpPr>
          <a:xfrm>
            <a:off x="8900070" y="1585863"/>
            <a:ext cx="2703667" cy="4294524"/>
            <a:chOff x="8900070" y="1585863"/>
            <a:chExt cx="2703667" cy="4294524"/>
          </a:xfrm>
        </p:grpSpPr>
        <p:sp>
          <p:nvSpPr>
            <p:cNvPr id="50" name="Rectangle: Rounded Corners 4">
              <a:extLst>
                <a:ext uri="{FF2B5EF4-FFF2-40B4-BE49-F238E27FC236}">
                  <a16:creationId xmlns:a16="http://schemas.microsoft.com/office/drawing/2014/main" id="{861DC088-8864-4FE9-861B-779D098FB58A}"/>
                </a:ext>
              </a:extLst>
            </p:cNvPr>
            <p:cNvSpPr txBox="1"/>
            <p:nvPr/>
          </p:nvSpPr>
          <p:spPr>
            <a:xfrm>
              <a:off x="8945884" y="1585863"/>
              <a:ext cx="2657853" cy="4294524"/>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2000" b="1" kern="1200">
                  <a:gradFill>
                    <a:gsLst>
                      <a:gs pos="83000">
                        <a:schemeClr val="tx1"/>
                      </a:gs>
                      <a:gs pos="100000">
                        <a:schemeClr val="tx1"/>
                      </a:gs>
                    </a:gsLst>
                    <a:lin ang="5400000" scaled="1"/>
                  </a:gradFill>
                </a:rPr>
                <a:t>    Admin Oversight</a:t>
              </a:r>
              <a:r>
                <a:rPr lang="en-US" sz="2000" kern="1200">
                  <a:gradFill>
                    <a:gsLst>
                      <a:gs pos="83000">
                        <a:schemeClr val="tx1"/>
                      </a:gs>
                      <a:gs pos="100000">
                        <a:schemeClr val="tx1"/>
                      </a:gs>
                    </a:gsLst>
                    <a:lin ang="5400000" scaled="1"/>
                  </a:gradFill>
                </a:rPr>
                <a:t> </a:t>
              </a:r>
            </a:p>
            <a:p>
              <a:pPr marL="0" lvl="1" algn="l" defTabSz="666750">
                <a:spcBef>
                  <a:spcPct val="0"/>
                </a:spcBef>
                <a:spcAft>
                  <a:spcPts val="600"/>
                </a:spcAft>
              </a:pPr>
              <a:r>
                <a:rPr lang="en-US" sz="1600" kern="1200">
                  <a:gradFill>
                    <a:gsLst>
                      <a:gs pos="83000">
                        <a:schemeClr val="tx1"/>
                      </a:gs>
                      <a:gs pos="100000">
                        <a:schemeClr val="tx1"/>
                      </a:gs>
                    </a:gsLst>
                    <a:lin ang="5400000" scaled="1"/>
                  </a:gradFill>
                </a:rPr>
                <a:t>Audit logs, Usage metrics, Admin APIs</a:t>
              </a:r>
              <a:r>
                <a:rPr lang="en-US" sz="1600" i="0" kern="1200">
                  <a:gradFill>
                    <a:gsLst>
                      <a:gs pos="83000">
                        <a:schemeClr val="tx1"/>
                      </a:gs>
                      <a:gs pos="100000">
                        <a:schemeClr val="tx1"/>
                      </a:gs>
                    </a:gsLst>
                    <a:lin ang="5400000" scaled="1"/>
                  </a:gradFill>
                </a:rPr>
                <a:t>, etc. [Existing]</a:t>
              </a:r>
              <a:endParaRPr lang="en-US" sz="1600" kern="1200">
                <a:gradFill>
                  <a:gsLst>
                    <a:gs pos="83000">
                      <a:schemeClr val="tx1"/>
                    </a:gs>
                    <a:gs pos="100000">
                      <a:schemeClr val="tx1"/>
                    </a:gs>
                  </a:gsLst>
                  <a:lin ang="5400000" scaled="1"/>
                </a:gradFill>
              </a:endParaRPr>
            </a:p>
            <a:p>
              <a:pPr marL="0" lvl="1" algn="l" defTabSz="666750">
                <a:spcBef>
                  <a:spcPct val="0"/>
                </a:spcBef>
                <a:spcAft>
                  <a:spcPts val="600"/>
                </a:spcAft>
              </a:pPr>
              <a:r>
                <a:rPr lang="en-US" sz="1600" i="1" kern="1200">
                  <a:gradFill>
                    <a:gsLst>
                      <a:gs pos="83000">
                        <a:schemeClr val="tx1"/>
                      </a:gs>
                      <a:gs pos="100000">
                        <a:schemeClr val="tx1"/>
                      </a:gs>
                    </a:gsLst>
                    <a:lin ang="5400000" scaled="1"/>
                  </a:gradFill>
                </a:rPr>
                <a:t>Near term roadmap - </a:t>
              </a:r>
              <a:r>
                <a:rPr lang="en-US" sz="1600" kern="1200">
                  <a:gradFill>
                    <a:gsLst>
                      <a:gs pos="83000">
                        <a:schemeClr val="tx1"/>
                      </a:gs>
                      <a:gs pos="100000">
                        <a:schemeClr val="tx1"/>
                      </a:gs>
                    </a:gsLst>
                    <a:lin ang="5400000" scaled="1"/>
                  </a:gradFill>
                </a:rPr>
                <a:t>Admin oversight over sensitive data inventory </a:t>
              </a:r>
              <a:br>
                <a:rPr lang="en-US" sz="1600" kern="1200">
                  <a:gradFill>
                    <a:gsLst>
                      <a:gs pos="83000">
                        <a:schemeClr val="tx1"/>
                      </a:gs>
                      <a:gs pos="100000">
                        <a:schemeClr val="tx1"/>
                      </a:gs>
                    </a:gsLst>
                    <a:lin ang="5400000" scaled="1"/>
                  </a:gradFill>
                </a:rPr>
              </a:br>
              <a:r>
                <a:rPr lang="en-US" sz="1600" kern="1200">
                  <a:gradFill>
                    <a:gsLst>
                      <a:gs pos="83000">
                        <a:schemeClr val="tx1"/>
                      </a:gs>
                      <a:gs pos="100000">
                        <a:schemeClr val="tx1"/>
                      </a:gs>
                    </a:gsLst>
                    <a:lin ang="5400000" scaled="1"/>
                  </a:gradFill>
                </a:rPr>
                <a:t>and consumption</a:t>
              </a:r>
              <a:endParaRPr lang="en-US" sz="1600" i="1" kern="1200">
                <a:gradFill>
                  <a:gsLst>
                    <a:gs pos="83000">
                      <a:schemeClr val="tx1"/>
                    </a:gs>
                    <a:gs pos="100000">
                      <a:schemeClr val="tx1"/>
                    </a:gs>
                  </a:gsLst>
                  <a:lin ang="5400000" scaled="1"/>
                </a:gradFill>
              </a:endParaRPr>
            </a:p>
            <a:p>
              <a:pPr marL="0" lvl="1" algn="l" defTabSz="666750">
                <a:spcBef>
                  <a:spcPct val="0"/>
                </a:spcBef>
                <a:spcAft>
                  <a:spcPts val="600"/>
                </a:spcAft>
              </a:pPr>
              <a:r>
                <a:rPr lang="en-US" sz="1600" i="1">
                  <a:gradFill>
                    <a:gsLst>
                      <a:gs pos="83000">
                        <a:schemeClr val="accent1"/>
                      </a:gs>
                      <a:gs pos="100000">
                        <a:schemeClr val="accent1"/>
                      </a:gs>
                    </a:gsLst>
                    <a:lin ang="5400000" scaled="1"/>
                  </a:gradFill>
                </a:rPr>
                <a:t>New</a:t>
              </a:r>
              <a:r>
                <a:rPr lang="en-US" sz="1600" i="1" kern="1200">
                  <a:gradFill>
                    <a:gsLst>
                      <a:gs pos="83000">
                        <a:schemeClr val="tx1"/>
                      </a:gs>
                      <a:gs pos="100000">
                        <a:schemeClr val="tx1"/>
                      </a:gs>
                    </a:gsLst>
                    <a:lin ang="5400000" scaled="1"/>
                  </a:gradFill>
                </a:rPr>
                <a:t> - </a:t>
              </a:r>
              <a:r>
                <a:rPr lang="en-US" sz="1600" kern="1200">
                  <a:gradFill>
                    <a:gsLst>
                      <a:gs pos="83000">
                        <a:schemeClr val="tx1"/>
                      </a:gs>
                      <a:gs pos="100000">
                        <a:schemeClr val="tx1"/>
                      </a:gs>
                    </a:gsLst>
                    <a:lin ang="5400000" scaled="1"/>
                  </a:gradFill>
                </a:rPr>
                <a:t>Security </a:t>
              </a:r>
              <a:br>
                <a:rPr lang="en-US" sz="1600" kern="1200">
                  <a:gradFill>
                    <a:gsLst>
                      <a:gs pos="83000">
                        <a:schemeClr val="tx1"/>
                      </a:gs>
                      <a:gs pos="100000">
                        <a:schemeClr val="tx1"/>
                      </a:gs>
                    </a:gsLst>
                    <a:lin ang="5400000" scaled="1"/>
                  </a:gradFill>
                </a:rPr>
              </a:br>
              <a:r>
                <a:rPr lang="en-US" sz="1600" kern="1200">
                  <a:gradFill>
                    <a:gsLst>
                      <a:gs pos="83000">
                        <a:schemeClr val="tx1"/>
                      </a:gs>
                      <a:gs pos="100000">
                        <a:schemeClr val="tx1"/>
                      </a:gs>
                    </a:gsLst>
                    <a:lin ang="5400000" scaled="1"/>
                  </a:gradFill>
                </a:rPr>
                <a:t>investigation capabilities leveraging Microsoft Cloud App Security</a:t>
              </a:r>
              <a:r>
                <a:rPr lang="en-US" sz="1600" i="1" kern="1200">
                  <a:gradFill>
                    <a:gsLst>
                      <a:gs pos="83000">
                        <a:schemeClr val="tx1"/>
                      </a:gs>
                      <a:gs pos="100000">
                        <a:schemeClr val="tx1"/>
                      </a:gs>
                    </a:gsLst>
                    <a:lin ang="5400000" scaled="1"/>
                  </a:gradFill>
                </a:rPr>
                <a:t> </a:t>
              </a:r>
            </a:p>
          </p:txBody>
        </p:sp>
        <p:grpSp>
          <p:nvGrpSpPr>
            <p:cNvPr id="51" name="Group 50">
              <a:extLst>
                <a:ext uri="{FF2B5EF4-FFF2-40B4-BE49-F238E27FC236}">
                  <a16:creationId xmlns:a16="http://schemas.microsoft.com/office/drawing/2014/main" id="{9B8165B0-EE60-476F-8237-55F3AC59E8AB}"/>
                </a:ext>
              </a:extLst>
            </p:cNvPr>
            <p:cNvGrpSpPr/>
            <p:nvPr/>
          </p:nvGrpSpPr>
          <p:grpSpPr>
            <a:xfrm>
              <a:off x="8900070" y="2291024"/>
              <a:ext cx="346609" cy="194269"/>
              <a:chOff x="8283575" y="2217738"/>
              <a:chExt cx="393700" cy="220663"/>
            </a:xfrm>
          </p:grpSpPr>
          <p:sp>
            <p:nvSpPr>
              <p:cNvPr id="52" name="Freeform 15">
                <a:extLst>
                  <a:ext uri="{FF2B5EF4-FFF2-40B4-BE49-F238E27FC236}">
                    <a16:creationId xmlns:a16="http://schemas.microsoft.com/office/drawing/2014/main" id="{9A667309-16FC-4F40-A089-6F722CD32EF2}"/>
                  </a:ext>
                </a:extLst>
              </p:cNvPr>
              <p:cNvSpPr>
                <a:spLocks noEditPoints="1"/>
              </p:cNvSpPr>
              <p:nvPr/>
            </p:nvSpPr>
            <p:spPr bwMode="auto">
              <a:xfrm>
                <a:off x="8283575" y="2290763"/>
                <a:ext cx="393700" cy="147638"/>
              </a:xfrm>
              <a:custGeom>
                <a:avLst/>
                <a:gdLst>
                  <a:gd name="T0" fmla="*/ 137 w 400"/>
                  <a:gd name="T1" fmla="*/ 25 h 150"/>
                  <a:gd name="T2" fmla="*/ 155 w 400"/>
                  <a:gd name="T3" fmla="*/ 32 h 150"/>
                  <a:gd name="T4" fmla="*/ 162 w 400"/>
                  <a:gd name="T5" fmla="*/ 50 h 150"/>
                  <a:gd name="T6" fmla="*/ 157 w 400"/>
                  <a:gd name="T7" fmla="*/ 86 h 150"/>
                  <a:gd name="T8" fmla="*/ 124 w 400"/>
                  <a:gd name="T9" fmla="*/ 120 h 150"/>
                  <a:gd name="T10" fmla="*/ 76 w 400"/>
                  <a:gd name="T11" fmla="*/ 120 h 150"/>
                  <a:gd name="T12" fmla="*/ 42 w 400"/>
                  <a:gd name="T13" fmla="*/ 86 h 150"/>
                  <a:gd name="T14" fmla="*/ 37 w 400"/>
                  <a:gd name="T15" fmla="*/ 37 h 150"/>
                  <a:gd name="T16" fmla="*/ 50 w 400"/>
                  <a:gd name="T17" fmla="*/ 25 h 150"/>
                  <a:gd name="T18" fmla="*/ 237 w 400"/>
                  <a:gd name="T19" fmla="*/ 50 h 150"/>
                  <a:gd name="T20" fmla="*/ 239 w 400"/>
                  <a:gd name="T21" fmla="*/ 40 h 150"/>
                  <a:gd name="T22" fmla="*/ 253 w 400"/>
                  <a:gd name="T23" fmla="*/ 27 h 150"/>
                  <a:gd name="T24" fmla="*/ 364 w 400"/>
                  <a:gd name="T25" fmla="*/ 25 h 150"/>
                  <a:gd name="T26" fmla="*/ 362 w 400"/>
                  <a:gd name="T27" fmla="*/ 43 h 150"/>
                  <a:gd name="T28" fmla="*/ 362 w 400"/>
                  <a:gd name="T29" fmla="*/ 62 h 150"/>
                  <a:gd name="T30" fmla="*/ 344 w 400"/>
                  <a:gd name="T31" fmla="*/ 106 h 150"/>
                  <a:gd name="T32" fmla="*/ 300 w 400"/>
                  <a:gd name="T33" fmla="*/ 125 h 150"/>
                  <a:gd name="T34" fmla="*/ 256 w 400"/>
                  <a:gd name="T35" fmla="*/ 106 h 150"/>
                  <a:gd name="T36" fmla="*/ 237 w 400"/>
                  <a:gd name="T37" fmla="*/ 62 h 150"/>
                  <a:gd name="T38" fmla="*/ 0 w 400"/>
                  <a:gd name="T39" fmla="*/ 0 h 150"/>
                  <a:gd name="T40" fmla="*/ 0 w 400"/>
                  <a:gd name="T41" fmla="*/ 25 h 150"/>
                  <a:gd name="T42" fmla="*/ 12 w 400"/>
                  <a:gd name="T43" fmla="*/ 37 h 150"/>
                  <a:gd name="T44" fmla="*/ 19 w 400"/>
                  <a:gd name="T45" fmla="*/ 96 h 150"/>
                  <a:gd name="T46" fmla="*/ 66 w 400"/>
                  <a:gd name="T47" fmla="*/ 143 h 150"/>
                  <a:gd name="T48" fmla="*/ 134 w 400"/>
                  <a:gd name="T49" fmla="*/ 143 h 150"/>
                  <a:gd name="T50" fmla="*/ 180 w 400"/>
                  <a:gd name="T51" fmla="*/ 96 h 150"/>
                  <a:gd name="T52" fmla="*/ 191 w 400"/>
                  <a:gd name="T53" fmla="*/ 53 h 150"/>
                  <a:gd name="T54" fmla="*/ 209 w 400"/>
                  <a:gd name="T55" fmla="*/ 53 h 150"/>
                  <a:gd name="T56" fmla="*/ 219 w 400"/>
                  <a:gd name="T57" fmla="*/ 96 h 150"/>
                  <a:gd name="T58" fmla="*/ 266 w 400"/>
                  <a:gd name="T59" fmla="*/ 143 h 150"/>
                  <a:gd name="T60" fmla="*/ 334 w 400"/>
                  <a:gd name="T61" fmla="*/ 143 h 150"/>
                  <a:gd name="T62" fmla="*/ 380 w 400"/>
                  <a:gd name="T63" fmla="*/ 96 h 150"/>
                  <a:gd name="T64" fmla="*/ 387 w 400"/>
                  <a:gd name="T65" fmla="*/ 37 h 150"/>
                  <a:gd name="T66" fmla="*/ 400 w 400"/>
                  <a:gd name="T67" fmla="*/ 25 h 150"/>
                  <a:gd name="T68" fmla="*/ 347 w 400"/>
                  <a:gd name="T69" fmla="*/ 0 h 150"/>
                  <a:gd name="T70" fmla="*/ 250 w 400"/>
                  <a:gd name="T71" fmla="*/ 0 h 150"/>
                  <a:gd name="T72" fmla="*/ 227 w 400"/>
                  <a:gd name="T73" fmla="*/ 6 h 150"/>
                  <a:gd name="T74" fmla="*/ 214 w 400"/>
                  <a:gd name="T75" fmla="*/ 18 h 150"/>
                  <a:gd name="T76" fmla="*/ 200 w 400"/>
                  <a:gd name="T77" fmla="*/ 25 h 150"/>
                  <a:gd name="T78" fmla="*/ 186 w 400"/>
                  <a:gd name="T79" fmla="*/ 18 h 150"/>
                  <a:gd name="T80" fmla="*/ 172 w 400"/>
                  <a:gd name="T81" fmla="*/ 6 h 150"/>
                  <a:gd name="T82" fmla="*/ 150 w 400"/>
                  <a:gd name="T83" fmla="*/ 0 h 150"/>
                  <a:gd name="T84" fmla="*/ 53 w 400"/>
                  <a:gd name="T85"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0" h="150">
                    <a:moveTo>
                      <a:pt x="137" y="25"/>
                    </a:moveTo>
                    <a:lnTo>
                      <a:pt x="137" y="25"/>
                    </a:lnTo>
                    <a:cubicBezTo>
                      <a:pt x="141" y="25"/>
                      <a:pt x="144" y="25"/>
                      <a:pt x="147" y="27"/>
                    </a:cubicBezTo>
                    <a:cubicBezTo>
                      <a:pt x="150" y="28"/>
                      <a:pt x="153" y="30"/>
                      <a:pt x="155" y="32"/>
                    </a:cubicBezTo>
                    <a:cubicBezTo>
                      <a:pt x="157" y="34"/>
                      <a:pt x="159" y="37"/>
                      <a:pt x="160" y="40"/>
                    </a:cubicBezTo>
                    <a:cubicBezTo>
                      <a:pt x="162" y="43"/>
                      <a:pt x="162" y="46"/>
                      <a:pt x="162" y="50"/>
                    </a:cubicBezTo>
                    <a:lnTo>
                      <a:pt x="162" y="62"/>
                    </a:lnTo>
                    <a:cubicBezTo>
                      <a:pt x="162" y="71"/>
                      <a:pt x="161" y="79"/>
                      <a:pt x="157" y="86"/>
                    </a:cubicBezTo>
                    <a:cubicBezTo>
                      <a:pt x="154" y="94"/>
                      <a:pt x="150" y="101"/>
                      <a:pt x="144" y="106"/>
                    </a:cubicBezTo>
                    <a:cubicBezTo>
                      <a:pt x="138" y="112"/>
                      <a:pt x="132" y="117"/>
                      <a:pt x="124" y="120"/>
                    </a:cubicBezTo>
                    <a:cubicBezTo>
                      <a:pt x="117" y="123"/>
                      <a:pt x="108" y="125"/>
                      <a:pt x="100" y="125"/>
                    </a:cubicBezTo>
                    <a:cubicBezTo>
                      <a:pt x="91" y="125"/>
                      <a:pt x="83" y="123"/>
                      <a:pt x="76" y="120"/>
                    </a:cubicBezTo>
                    <a:cubicBezTo>
                      <a:pt x="68" y="117"/>
                      <a:pt x="61" y="112"/>
                      <a:pt x="56" y="106"/>
                    </a:cubicBezTo>
                    <a:cubicBezTo>
                      <a:pt x="50" y="101"/>
                      <a:pt x="45" y="94"/>
                      <a:pt x="42" y="86"/>
                    </a:cubicBezTo>
                    <a:cubicBezTo>
                      <a:pt x="39" y="79"/>
                      <a:pt x="37" y="71"/>
                      <a:pt x="37" y="62"/>
                    </a:cubicBezTo>
                    <a:lnTo>
                      <a:pt x="37" y="37"/>
                    </a:lnTo>
                    <a:cubicBezTo>
                      <a:pt x="37" y="34"/>
                      <a:pt x="39" y="31"/>
                      <a:pt x="41" y="28"/>
                    </a:cubicBezTo>
                    <a:cubicBezTo>
                      <a:pt x="44" y="26"/>
                      <a:pt x="46" y="25"/>
                      <a:pt x="50" y="25"/>
                    </a:cubicBezTo>
                    <a:lnTo>
                      <a:pt x="137" y="25"/>
                    </a:lnTo>
                    <a:close/>
                    <a:moveTo>
                      <a:pt x="237" y="50"/>
                    </a:moveTo>
                    <a:lnTo>
                      <a:pt x="237" y="50"/>
                    </a:lnTo>
                    <a:cubicBezTo>
                      <a:pt x="237" y="46"/>
                      <a:pt x="238" y="43"/>
                      <a:pt x="239" y="40"/>
                    </a:cubicBezTo>
                    <a:cubicBezTo>
                      <a:pt x="241" y="37"/>
                      <a:pt x="242" y="34"/>
                      <a:pt x="245" y="32"/>
                    </a:cubicBezTo>
                    <a:cubicBezTo>
                      <a:pt x="247" y="30"/>
                      <a:pt x="250" y="28"/>
                      <a:pt x="253" y="27"/>
                    </a:cubicBezTo>
                    <a:cubicBezTo>
                      <a:pt x="256" y="25"/>
                      <a:pt x="259" y="25"/>
                      <a:pt x="262" y="25"/>
                    </a:cubicBezTo>
                    <a:lnTo>
                      <a:pt x="364" y="25"/>
                    </a:lnTo>
                    <a:cubicBezTo>
                      <a:pt x="363" y="27"/>
                      <a:pt x="363" y="30"/>
                      <a:pt x="362" y="34"/>
                    </a:cubicBezTo>
                    <a:cubicBezTo>
                      <a:pt x="362" y="37"/>
                      <a:pt x="362" y="40"/>
                      <a:pt x="362" y="43"/>
                    </a:cubicBezTo>
                    <a:cubicBezTo>
                      <a:pt x="362" y="46"/>
                      <a:pt x="362" y="50"/>
                      <a:pt x="362" y="53"/>
                    </a:cubicBezTo>
                    <a:cubicBezTo>
                      <a:pt x="362" y="56"/>
                      <a:pt x="362" y="59"/>
                      <a:pt x="362" y="62"/>
                    </a:cubicBezTo>
                    <a:cubicBezTo>
                      <a:pt x="362" y="71"/>
                      <a:pt x="361" y="79"/>
                      <a:pt x="357" y="86"/>
                    </a:cubicBezTo>
                    <a:cubicBezTo>
                      <a:pt x="354" y="94"/>
                      <a:pt x="350" y="101"/>
                      <a:pt x="344" y="106"/>
                    </a:cubicBezTo>
                    <a:cubicBezTo>
                      <a:pt x="338" y="112"/>
                      <a:pt x="332" y="117"/>
                      <a:pt x="324" y="120"/>
                    </a:cubicBezTo>
                    <a:cubicBezTo>
                      <a:pt x="317" y="123"/>
                      <a:pt x="308" y="125"/>
                      <a:pt x="300" y="125"/>
                    </a:cubicBezTo>
                    <a:cubicBezTo>
                      <a:pt x="291" y="125"/>
                      <a:pt x="283" y="123"/>
                      <a:pt x="276" y="120"/>
                    </a:cubicBezTo>
                    <a:cubicBezTo>
                      <a:pt x="268" y="117"/>
                      <a:pt x="261" y="112"/>
                      <a:pt x="256" y="106"/>
                    </a:cubicBezTo>
                    <a:cubicBezTo>
                      <a:pt x="250" y="101"/>
                      <a:pt x="245" y="94"/>
                      <a:pt x="242" y="86"/>
                    </a:cubicBezTo>
                    <a:cubicBezTo>
                      <a:pt x="239" y="79"/>
                      <a:pt x="237" y="71"/>
                      <a:pt x="237" y="62"/>
                    </a:cubicBezTo>
                    <a:lnTo>
                      <a:pt x="237" y="50"/>
                    </a:lnTo>
                    <a:close/>
                    <a:moveTo>
                      <a:pt x="0" y="0"/>
                    </a:moveTo>
                    <a:lnTo>
                      <a:pt x="0" y="0"/>
                    </a:lnTo>
                    <a:lnTo>
                      <a:pt x="0" y="25"/>
                    </a:lnTo>
                    <a:cubicBezTo>
                      <a:pt x="3" y="25"/>
                      <a:pt x="6" y="26"/>
                      <a:pt x="9" y="28"/>
                    </a:cubicBezTo>
                    <a:cubicBezTo>
                      <a:pt x="11" y="31"/>
                      <a:pt x="12" y="34"/>
                      <a:pt x="12" y="37"/>
                    </a:cubicBezTo>
                    <a:lnTo>
                      <a:pt x="12" y="62"/>
                    </a:lnTo>
                    <a:cubicBezTo>
                      <a:pt x="12" y="74"/>
                      <a:pt x="15" y="86"/>
                      <a:pt x="19" y="96"/>
                    </a:cubicBezTo>
                    <a:cubicBezTo>
                      <a:pt x="24" y="107"/>
                      <a:pt x="30" y="116"/>
                      <a:pt x="38" y="124"/>
                    </a:cubicBezTo>
                    <a:cubicBezTo>
                      <a:pt x="46" y="132"/>
                      <a:pt x="55" y="138"/>
                      <a:pt x="66" y="143"/>
                    </a:cubicBezTo>
                    <a:cubicBezTo>
                      <a:pt x="76" y="147"/>
                      <a:pt x="88" y="150"/>
                      <a:pt x="100" y="150"/>
                    </a:cubicBezTo>
                    <a:cubicBezTo>
                      <a:pt x="112" y="150"/>
                      <a:pt x="123" y="147"/>
                      <a:pt x="134" y="143"/>
                    </a:cubicBezTo>
                    <a:cubicBezTo>
                      <a:pt x="145" y="138"/>
                      <a:pt x="154" y="132"/>
                      <a:pt x="162" y="124"/>
                    </a:cubicBezTo>
                    <a:cubicBezTo>
                      <a:pt x="170" y="116"/>
                      <a:pt x="176" y="107"/>
                      <a:pt x="180" y="96"/>
                    </a:cubicBezTo>
                    <a:cubicBezTo>
                      <a:pt x="185" y="86"/>
                      <a:pt x="187" y="74"/>
                      <a:pt x="187" y="62"/>
                    </a:cubicBezTo>
                    <a:cubicBezTo>
                      <a:pt x="187" y="59"/>
                      <a:pt x="189" y="56"/>
                      <a:pt x="191" y="53"/>
                    </a:cubicBezTo>
                    <a:cubicBezTo>
                      <a:pt x="194" y="51"/>
                      <a:pt x="196" y="50"/>
                      <a:pt x="200" y="50"/>
                    </a:cubicBezTo>
                    <a:cubicBezTo>
                      <a:pt x="203" y="50"/>
                      <a:pt x="206" y="51"/>
                      <a:pt x="209" y="53"/>
                    </a:cubicBezTo>
                    <a:cubicBezTo>
                      <a:pt x="211" y="56"/>
                      <a:pt x="212" y="59"/>
                      <a:pt x="212" y="62"/>
                    </a:cubicBezTo>
                    <a:cubicBezTo>
                      <a:pt x="212" y="74"/>
                      <a:pt x="215" y="86"/>
                      <a:pt x="219" y="96"/>
                    </a:cubicBezTo>
                    <a:cubicBezTo>
                      <a:pt x="224" y="107"/>
                      <a:pt x="230" y="116"/>
                      <a:pt x="238" y="124"/>
                    </a:cubicBezTo>
                    <a:cubicBezTo>
                      <a:pt x="246" y="132"/>
                      <a:pt x="255" y="138"/>
                      <a:pt x="266" y="143"/>
                    </a:cubicBezTo>
                    <a:cubicBezTo>
                      <a:pt x="276" y="147"/>
                      <a:pt x="288" y="150"/>
                      <a:pt x="300" y="150"/>
                    </a:cubicBezTo>
                    <a:cubicBezTo>
                      <a:pt x="312" y="150"/>
                      <a:pt x="323" y="147"/>
                      <a:pt x="334" y="143"/>
                    </a:cubicBezTo>
                    <a:cubicBezTo>
                      <a:pt x="345" y="138"/>
                      <a:pt x="354" y="132"/>
                      <a:pt x="362" y="124"/>
                    </a:cubicBezTo>
                    <a:cubicBezTo>
                      <a:pt x="370" y="116"/>
                      <a:pt x="376" y="107"/>
                      <a:pt x="380" y="96"/>
                    </a:cubicBezTo>
                    <a:cubicBezTo>
                      <a:pt x="385" y="86"/>
                      <a:pt x="387" y="74"/>
                      <a:pt x="387" y="62"/>
                    </a:cubicBezTo>
                    <a:lnTo>
                      <a:pt x="387" y="37"/>
                    </a:lnTo>
                    <a:cubicBezTo>
                      <a:pt x="387" y="34"/>
                      <a:pt x="389" y="31"/>
                      <a:pt x="391" y="28"/>
                    </a:cubicBezTo>
                    <a:cubicBezTo>
                      <a:pt x="394" y="26"/>
                      <a:pt x="396" y="25"/>
                      <a:pt x="400" y="25"/>
                    </a:cubicBezTo>
                    <a:lnTo>
                      <a:pt x="400" y="0"/>
                    </a:lnTo>
                    <a:lnTo>
                      <a:pt x="347" y="0"/>
                    </a:lnTo>
                    <a:lnTo>
                      <a:pt x="347" y="0"/>
                    </a:lnTo>
                    <a:lnTo>
                      <a:pt x="250" y="0"/>
                    </a:lnTo>
                    <a:cubicBezTo>
                      <a:pt x="245" y="0"/>
                      <a:pt x="241" y="0"/>
                      <a:pt x="237" y="2"/>
                    </a:cubicBezTo>
                    <a:cubicBezTo>
                      <a:pt x="233" y="3"/>
                      <a:pt x="230" y="4"/>
                      <a:pt x="227" y="6"/>
                    </a:cubicBezTo>
                    <a:cubicBezTo>
                      <a:pt x="225" y="8"/>
                      <a:pt x="222" y="10"/>
                      <a:pt x="220" y="12"/>
                    </a:cubicBezTo>
                    <a:cubicBezTo>
                      <a:pt x="218" y="14"/>
                      <a:pt x="216" y="16"/>
                      <a:pt x="214" y="18"/>
                    </a:cubicBezTo>
                    <a:cubicBezTo>
                      <a:pt x="212" y="20"/>
                      <a:pt x="209" y="22"/>
                      <a:pt x="207" y="23"/>
                    </a:cubicBezTo>
                    <a:cubicBezTo>
                      <a:pt x="205" y="24"/>
                      <a:pt x="203" y="25"/>
                      <a:pt x="200" y="25"/>
                    </a:cubicBezTo>
                    <a:cubicBezTo>
                      <a:pt x="197" y="25"/>
                      <a:pt x="195" y="24"/>
                      <a:pt x="192" y="23"/>
                    </a:cubicBezTo>
                    <a:cubicBezTo>
                      <a:pt x="190" y="22"/>
                      <a:pt x="188" y="20"/>
                      <a:pt x="186" y="18"/>
                    </a:cubicBezTo>
                    <a:cubicBezTo>
                      <a:pt x="184" y="16"/>
                      <a:pt x="182" y="14"/>
                      <a:pt x="180" y="12"/>
                    </a:cubicBezTo>
                    <a:cubicBezTo>
                      <a:pt x="178" y="10"/>
                      <a:pt x="175" y="8"/>
                      <a:pt x="172" y="6"/>
                    </a:cubicBezTo>
                    <a:cubicBezTo>
                      <a:pt x="169" y="4"/>
                      <a:pt x="166" y="3"/>
                      <a:pt x="163" y="2"/>
                    </a:cubicBezTo>
                    <a:cubicBezTo>
                      <a:pt x="159" y="0"/>
                      <a:pt x="155" y="0"/>
                      <a:pt x="150" y="0"/>
                    </a:cubicBezTo>
                    <a:lnTo>
                      <a:pt x="53" y="0"/>
                    </a:lnTo>
                    <a:lnTo>
                      <a:pt x="53" y="0"/>
                    </a:ln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8C2E5412-2279-4B71-8C79-E72967786630}"/>
                  </a:ext>
                </a:extLst>
              </p:cNvPr>
              <p:cNvSpPr>
                <a:spLocks/>
              </p:cNvSpPr>
              <p:nvPr/>
            </p:nvSpPr>
            <p:spPr bwMode="auto">
              <a:xfrm>
                <a:off x="8283575" y="2217738"/>
                <a:ext cx="173038" cy="73025"/>
              </a:xfrm>
              <a:custGeom>
                <a:avLst/>
                <a:gdLst>
                  <a:gd name="T0" fmla="*/ 147 w 175"/>
                  <a:gd name="T1" fmla="*/ 27 h 75"/>
                  <a:gd name="T2" fmla="*/ 147 w 175"/>
                  <a:gd name="T3" fmla="*/ 27 h 75"/>
                  <a:gd name="T4" fmla="*/ 154 w 175"/>
                  <a:gd name="T5" fmla="*/ 34 h 75"/>
                  <a:gd name="T6" fmla="*/ 162 w 175"/>
                  <a:gd name="T7" fmla="*/ 37 h 75"/>
                  <a:gd name="T8" fmla="*/ 171 w 175"/>
                  <a:gd name="T9" fmla="*/ 33 h 75"/>
                  <a:gd name="T10" fmla="*/ 175 w 175"/>
                  <a:gd name="T11" fmla="*/ 25 h 75"/>
                  <a:gd name="T12" fmla="*/ 173 w 175"/>
                  <a:gd name="T13" fmla="*/ 19 h 75"/>
                  <a:gd name="T14" fmla="*/ 169 w 175"/>
                  <a:gd name="T15" fmla="*/ 13 h 75"/>
                  <a:gd name="T16" fmla="*/ 163 w 175"/>
                  <a:gd name="T17" fmla="*/ 8 h 75"/>
                  <a:gd name="T18" fmla="*/ 159 w 175"/>
                  <a:gd name="T19" fmla="*/ 3 h 75"/>
                  <a:gd name="T20" fmla="*/ 150 w 175"/>
                  <a:gd name="T21" fmla="*/ 0 h 75"/>
                  <a:gd name="T22" fmla="*/ 144 w 175"/>
                  <a:gd name="T23" fmla="*/ 1 h 75"/>
                  <a:gd name="T24" fmla="*/ 0 w 175"/>
                  <a:gd name="T25" fmla="*/ 73 h 75"/>
                  <a:gd name="T26" fmla="*/ 0 w 175"/>
                  <a:gd name="T27" fmla="*/ 75 h 75"/>
                  <a:gd name="T28" fmla="*/ 53 w 175"/>
                  <a:gd name="T29" fmla="*/ 75 h 75"/>
                  <a:gd name="T30" fmla="*/ 147 w 175"/>
                  <a:gd name="T31" fmla="*/ 2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75">
                    <a:moveTo>
                      <a:pt x="147" y="27"/>
                    </a:moveTo>
                    <a:lnTo>
                      <a:pt x="147" y="27"/>
                    </a:lnTo>
                    <a:cubicBezTo>
                      <a:pt x="150" y="30"/>
                      <a:pt x="152" y="32"/>
                      <a:pt x="154" y="34"/>
                    </a:cubicBezTo>
                    <a:cubicBezTo>
                      <a:pt x="156" y="36"/>
                      <a:pt x="159" y="37"/>
                      <a:pt x="162" y="37"/>
                    </a:cubicBezTo>
                    <a:cubicBezTo>
                      <a:pt x="166" y="37"/>
                      <a:pt x="169" y="36"/>
                      <a:pt x="171" y="33"/>
                    </a:cubicBezTo>
                    <a:cubicBezTo>
                      <a:pt x="174" y="31"/>
                      <a:pt x="175" y="28"/>
                      <a:pt x="175" y="25"/>
                    </a:cubicBezTo>
                    <a:cubicBezTo>
                      <a:pt x="175" y="23"/>
                      <a:pt x="174" y="21"/>
                      <a:pt x="173" y="19"/>
                    </a:cubicBezTo>
                    <a:cubicBezTo>
                      <a:pt x="172" y="17"/>
                      <a:pt x="170" y="15"/>
                      <a:pt x="169" y="13"/>
                    </a:cubicBezTo>
                    <a:cubicBezTo>
                      <a:pt x="167" y="11"/>
                      <a:pt x="165" y="9"/>
                      <a:pt x="163" y="8"/>
                    </a:cubicBezTo>
                    <a:cubicBezTo>
                      <a:pt x="162" y="6"/>
                      <a:pt x="160" y="5"/>
                      <a:pt x="159" y="3"/>
                    </a:cubicBezTo>
                    <a:cubicBezTo>
                      <a:pt x="156" y="1"/>
                      <a:pt x="153" y="0"/>
                      <a:pt x="150" y="0"/>
                    </a:cubicBezTo>
                    <a:cubicBezTo>
                      <a:pt x="148" y="0"/>
                      <a:pt x="146" y="0"/>
                      <a:pt x="144" y="1"/>
                    </a:cubicBezTo>
                    <a:lnTo>
                      <a:pt x="0" y="73"/>
                    </a:lnTo>
                    <a:lnTo>
                      <a:pt x="0" y="75"/>
                    </a:lnTo>
                    <a:lnTo>
                      <a:pt x="53" y="75"/>
                    </a:lnTo>
                    <a:lnTo>
                      <a:pt x="147" y="2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17">
                <a:extLst>
                  <a:ext uri="{FF2B5EF4-FFF2-40B4-BE49-F238E27FC236}">
                    <a16:creationId xmlns:a16="http://schemas.microsoft.com/office/drawing/2014/main" id="{CEC9E3D8-E302-4280-BA9C-9DC53D74D94C}"/>
                  </a:ext>
                </a:extLst>
              </p:cNvPr>
              <p:cNvSpPr>
                <a:spLocks/>
              </p:cNvSpPr>
              <p:nvPr/>
            </p:nvSpPr>
            <p:spPr bwMode="auto">
              <a:xfrm>
                <a:off x="8505825" y="2217738"/>
                <a:ext cx="171450" cy="73025"/>
              </a:xfrm>
              <a:custGeom>
                <a:avLst/>
                <a:gdLst>
                  <a:gd name="T0" fmla="*/ 175 w 175"/>
                  <a:gd name="T1" fmla="*/ 73 h 75"/>
                  <a:gd name="T2" fmla="*/ 175 w 175"/>
                  <a:gd name="T3" fmla="*/ 73 h 75"/>
                  <a:gd name="T4" fmla="*/ 30 w 175"/>
                  <a:gd name="T5" fmla="*/ 1 h 75"/>
                  <a:gd name="T6" fmla="*/ 25 w 175"/>
                  <a:gd name="T7" fmla="*/ 0 h 75"/>
                  <a:gd name="T8" fmla="*/ 16 w 175"/>
                  <a:gd name="T9" fmla="*/ 3 h 75"/>
                  <a:gd name="T10" fmla="*/ 11 w 175"/>
                  <a:gd name="T11" fmla="*/ 8 h 75"/>
                  <a:gd name="T12" fmla="*/ 6 w 175"/>
                  <a:gd name="T13" fmla="*/ 13 h 75"/>
                  <a:gd name="T14" fmla="*/ 2 w 175"/>
                  <a:gd name="T15" fmla="*/ 19 h 75"/>
                  <a:gd name="T16" fmla="*/ 0 w 175"/>
                  <a:gd name="T17" fmla="*/ 25 h 75"/>
                  <a:gd name="T18" fmla="*/ 4 w 175"/>
                  <a:gd name="T19" fmla="*/ 33 h 75"/>
                  <a:gd name="T20" fmla="*/ 12 w 175"/>
                  <a:gd name="T21" fmla="*/ 37 h 75"/>
                  <a:gd name="T22" fmla="*/ 21 w 175"/>
                  <a:gd name="T23" fmla="*/ 34 h 75"/>
                  <a:gd name="T24" fmla="*/ 27 w 175"/>
                  <a:gd name="T25" fmla="*/ 27 h 75"/>
                  <a:gd name="T26" fmla="*/ 122 w 175"/>
                  <a:gd name="T27" fmla="*/ 75 h 75"/>
                  <a:gd name="T28" fmla="*/ 175 w 175"/>
                  <a:gd name="T29" fmla="*/ 75 h 75"/>
                  <a:gd name="T30" fmla="*/ 175 w 175"/>
                  <a:gd name="T31"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75">
                    <a:moveTo>
                      <a:pt x="175" y="73"/>
                    </a:moveTo>
                    <a:lnTo>
                      <a:pt x="175" y="73"/>
                    </a:lnTo>
                    <a:lnTo>
                      <a:pt x="30" y="1"/>
                    </a:lnTo>
                    <a:cubicBezTo>
                      <a:pt x="29" y="0"/>
                      <a:pt x="27" y="0"/>
                      <a:pt x="25" y="0"/>
                    </a:cubicBezTo>
                    <a:cubicBezTo>
                      <a:pt x="21" y="0"/>
                      <a:pt x="19" y="1"/>
                      <a:pt x="16" y="3"/>
                    </a:cubicBezTo>
                    <a:cubicBezTo>
                      <a:pt x="15" y="5"/>
                      <a:pt x="13" y="6"/>
                      <a:pt x="11" y="8"/>
                    </a:cubicBezTo>
                    <a:cubicBezTo>
                      <a:pt x="9" y="9"/>
                      <a:pt x="8" y="11"/>
                      <a:pt x="6" y="13"/>
                    </a:cubicBezTo>
                    <a:cubicBezTo>
                      <a:pt x="4" y="15"/>
                      <a:pt x="3" y="17"/>
                      <a:pt x="2" y="19"/>
                    </a:cubicBezTo>
                    <a:cubicBezTo>
                      <a:pt x="0" y="21"/>
                      <a:pt x="0" y="23"/>
                      <a:pt x="0" y="25"/>
                    </a:cubicBezTo>
                    <a:cubicBezTo>
                      <a:pt x="0" y="28"/>
                      <a:pt x="1" y="31"/>
                      <a:pt x="4" y="33"/>
                    </a:cubicBezTo>
                    <a:cubicBezTo>
                      <a:pt x="6" y="36"/>
                      <a:pt x="9" y="37"/>
                      <a:pt x="12" y="37"/>
                    </a:cubicBezTo>
                    <a:cubicBezTo>
                      <a:pt x="16" y="37"/>
                      <a:pt x="18" y="36"/>
                      <a:pt x="21" y="34"/>
                    </a:cubicBezTo>
                    <a:cubicBezTo>
                      <a:pt x="23" y="32"/>
                      <a:pt x="25" y="30"/>
                      <a:pt x="27" y="27"/>
                    </a:cubicBezTo>
                    <a:lnTo>
                      <a:pt x="122" y="75"/>
                    </a:lnTo>
                    <a:lnTo>
                      <a:pt x="175" y="75"/>
                    </a:lnTo>
                    <a:lnTo>
                      <a:pt x="175" y="7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573087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4D44C1-1EFB-4457-8B03-26A47BB3ED93}"/>
              </a:ext>
            </a:extLst>
          </p:cNvPr>
          <p:cNvSpPr/>
          <p:nvPr/>
        </p:nvSpPr>
        <p:spPr bwMode="auto">
          <a:xfrm>
            <a:off x="0" y="-46653"/>
            <a:ext cx="12192000" cy="23793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C8B78487-CD6D-4A6B-9C53-EF73225C19C1}"/>
              </a:ext>
            </a:extLst>
          </p:cNvPr>
          <p:cNvSpPr txBox="1"/>
          <p:nvPr/>
        </p:nvSpPr>
        <p:spPr>
          <a:xfrm>
            <a:off x="288432" y="2857249"/>
            <a:ext cx="11764461" cy="2154179"/>
          </a:xfrm>
          <a:prstGeom prst="rect">
            <a:avLst/>
          </a:prstGeom>
          <a:noFill/>
        </p:spPr>
        <p:txBody>
          <a:bodyPr wrap="square" lIns="182880" tIns="146304" rIns="182880" bIns="146304" rtlCol="0" anchor="t">
            <a:spAutoFit/>
          </a:bodyPr>
          <a:lstStyle/>
          <a:p>
            <a:pPr marL="0" marR="0" lvl="0" indent="0" algn="l" defTabSz="914367" rtl="0" eaLnBrk="1" fontAlgn="auto" latinLnBrk="0" hangingPunct="1">
              <a:lnSpc>
                <a:spcPct val="150000"/>
              </a:lnSpc>
              <a:spcBef>
                <a:spcPts val="0"/>
              </a:spcBef>
              <a:spcAft>
                <a:spcPts val="600"/>
              </a:spcAft>
              <a:buClrTx/>
              <a:buSzTx/>
              <a:buFontTx/>
              <a:buNone/>
              <a:tabLst/>
              <a:defRPr/>
            </a:pPr>
            <a:r>
              <a:rPr kumimoji="0" lang="en-US" sz="2800" b="1" i="1" u="none" strike="noStrike" kern="0" cap="none" spc="-100" normalizeH="0" baseline="0" noProof="0" dirty="0">
                <a:ln w="3175">
                  <a:noFill/>
                </a:ln>
                <a:solidFill>
                  <a:srgbClr val="737373"/>
                </a:solidFill>
                <a:effectLst/>
                <a:uLnTx/>
                <a:uFillTx/>
                <a:latin typeface="Segoe UI"/>
                <a:ea typeface="+mn-ea"/>
                <a:cs typeface="Segoe UI"/>
              </a:rPr>
              <a:t>Azure Synapse is Azure SQL Data Warehouse evolved</a:t>
            </a:r>
            <a:r>
              <a:rPr kumimoji="0" lang="en-US" sz="2800" b="0" i="1" u="none" strike="noStrike" kern="0" cap="none" spc="-100" normalizeH="0" baseline="0" noProof="0" dirty="0">
                <a:ln w="3175">
                  <a:noFill/>
                </a:ln>
                <a:solidFill>
                  <a:srgbClr val="737373"/>
                </a:solidFill>
                <a:effectLst/>
                <a:uLnTx/>
                <a:uFillTx/>
                <a:latin typeface="Segoe UI"/>
                <a:ea typeface="+mn-ea"/>
                <a:cs typeface="Segoe UI"/>
              </a:rPr>
              <a:t>—blending big data, data warehousing, and data integration into a </a:t>
            </a:r>
            <a:r>
              <a:rPr kumimoji="0" lang="en-US" sz="2800" b="1" i="1" u="sng" strike="noStrike" kern="0" cap="none" spc="-100" normalizeH="0" baseline="0" noProof="0" dirty="0">
                <a:ln w="3175">
                  <a:noFill/>
                </a:ln>
                <a:solidFill>
                  <a:srgbClr val="737373"/>
                </a:solidFill>
                <a:effectLst/>
                <a:uLnTx/>
                <a:uFillTx/>
                <a:latin typeface="Segoe UI"/>
                <a:ea typeface="+mn-ea"/>
                <a:cs typeface="Segoe UI"/>
              </a:rPr>
              <a:t>single service</a:t>
            </a:r>
            <a:r>
              <a:rPr kumimoji="0" lang="en-US" sz="2800" b="1" i="1" u="none" strike="noStrike" kern="0" cap="none" spc="-100" normalizeH="0" baseline="0" noProof="0" dirty="0">
                <a:ln w="3175">
                  <a:noFill/>
                </a:ln>
                <a:solidFill>
                  <a:srgbClr val="737373"/>
                </a:solidFill>
                <a:effectLst/>
                <a:uLnTx/>
                <a:uFillTx/>
                <a:latin typeface="Segoe UI"/>
                <a:ea typeface="+mn-ea"/>
                <a:cs typeface="Segoe UI"/>
              </a:rPr>
              <a:t> </a:t>
            </a:r>
            <a:r>
              <a:rPr kumimoji="0" lang="en-US" sz="2800" b="0" i="1" u="none" strike="noStrike" kern="0" cap="none" spc="-100" normalizeH="0" baseline="0" noProof="0" dirty="0">
                <a:ln w="3175">
                  <a:noFill/>
                </a:ln>
                <a:solidFill>
                  <a:srgbClr val="737373"/>
                </a:solidFill>
                <a:effectLst/>
                <a:uLnTx/>
                <a:uFillTx/>
                <a:latin typeface="Segoe UI"/>
                <a:ea typeface="+mn-ea"/>
                <a:cs typeface="Segoe UI"/>
              </a:rPr>
              <a:t>for end-to-end analytics at cloud scale.</a:t>
            </a:r>
          </a:p>
        </p:txBody>
      </p:sp>
      <p:sp>
        <p:nvSpPr>
          <p:cNvPr id="3" name="TextBox 2">
            <a:extLst>
              <a:ext uri="{FF2B5EF4-FFF2-40B4-BE49-F238E27FC236}">
                <a16:creationId xmlns:a16="http://schemas.microsoft.com/office/drawing/2014/main" id="{15DDDA92-6632-4135-828C-E4EE35E128F9}"/>
              </a:ext>
            </a:extLst>
          </p:cNvPr>
          <p:cNvSpPr txBox="1"/>
          <p:nvPr/>
        </p:nvSpPr>
        <p:spPr>
          <a:xfrm>
            <a:off x="288432" y="316616"/>
            <a:ext cx="11764461" cy="1295739"/>
          </a:xfrm>
          <a:prstGeom prst="rect">
            <a:avLst/>
          </a:prstGeom>
          <a:noFill/>
        </p:spPr>
        <p:txBody>
          <a:bodyPr wrap="square" lIns="182880" tIns="146304" rIns="182880" bIns="146304" rtlCol="0" anchor="t">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3600" b="1" i="0" u="none" strike="noStrike" kern="0" cap="none" spc="-100" normalizeH="0" baseline="0" noProof="0" dirty="0">
                <a:ln w="3175">
                  <a:noFill/>
                </a:ln>
                <a:solidFill>
                  <a:srgbClr val="000000"/>
                </a:solidFill>
                <a:effectLst/>
                <a:uLnTx/>
                <a:uFillTx/>
                <a:latin typeface="Segoe UI"/>
                <a:ea typeface="+mn-ea"/>
                <a:cs typeface="Segoe UI"/>
              </a:rPr>
              <a:t>Azure Synapse Analytics </a:t>
            </a:r>
            <a:endParaRPr kumimoji="0" lang="en-US" sz="3600" b="1" i="0" u="none" strike="noStrike" kern="0" cap="none" spc="-100" normalizeH="0" baseline="0" noProof="0" dirty="0">
              <a:ln w="3175">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2400" b="0" i="0" u="none" strike="noStrike" kern="0" cap="none" spc="-100" normalizeH="0" baseline="0" noProof="0" dirty="0">
                <a:ln w="3175">
                  <a:noFill/>
                </a:ln>
                <a:solidFill>
                  <a:srgbClr val="000000"/>
                </a:solidFill>
                <a:effectLst/>
                <a:uLnTx/>
                <a:uFillTx/>
                <a:latin typeface="Segoe UI"/>
                <a:ea typeface="+mn-ea"/>
                <a:cs typeface="Segoe UI"/>
              </a:rPr>
              <a:t>Limitless analytics service with unmatched time to insight</a:t>
            </a:r>
          </a:p>
        </p:txBody>
      </p:sp>
    </p:spTree>
    <p:extLst>
      <p:ext uri="{BB962C8B-B14F-4D97-AF65-F5344CB8AC3E}">
        <p14:creationId xmlns:p14="http://schemas.microsoft.com/office/powerpoint/2010/main" val="1636594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71A89867-71CE-4612-A056-457291DCC1AE}"/>
              </a:ext>
            </a:extLst>
          </p:cNvPr>
          <p:cNvSpPr txBox="1">
            <a:spLocks/>
          </p:cNvSpPr>
          <p:nvPr/>
        </p:nvSpPr>
        <p:spPr>
          <a:xfrm>
            <a:off x="525605" y="407610"/>
            <a:ext cx="10945263" cy="1152966"/>
          </a:xfrm>
          <a:prstGeom prst="rect">
            <a:avLst/>
          </a:prstGeom>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Semibold"/>
                <a:ea typeface="+mj-ea"/>
                <a:cs typeface="Segoe UI"/>
              </a:rPr>
              <a:t>Classify and label Power BI artifacts with </a:t>
            </a:r>
            <a:br>
              <a:rPr kumimoji="0" lang="en-US" sz="3600" b="0" i="0" u="none" strike="noStrike" kern="1200" cap="none" spc="-50" normalizeH="0" baseline="0" noProof="0">
                <a:ln w="3175">
                  <a:noFill/>
                </a:ln>
                <a:solidFill>
                  <a:srgbClr val="000000"/>
                </a:solidFill>
                <a:effectLst/>
                <a:uLnTx/>
                <a:uFillTx/>
                <a:latin typeface="Segoe UI Semibold"/>
                <a:ea typeface="+mj-ea"/>
                <a:cs typeface="Segoe UI"/>
              </a:rPr>
            </a:br>
            <a:r>
              <a:rPr kumimoji="0" lang="en-US" sz="3600" b="0" i="0" u="none" strike="noStrike" kern="1200" cap="none" spc="-50" normalizeH="0" baseline="0" noProof="0">
                <a:ln w="3175">
                  <a:noFill/>
                </a:ln>
                <a:solidFill>
                  <a:srgbClr val="000000"/>
                </a:solidFill>
                <a:effectLst/>
                <a:uLnTx/>
                <a:uFillTx/>
                <a:latin typeface="Segoe UI Semibold"/>
                <a:ea typeface="+mj-ea"/>
                <a:cs typeface="Segoe UI"/>
              </a:rPr>
              <a:t>sensitivity labels</a:t>
            </a:r>
          </a:p>
        </p:txBody>
      </p:sp>
      <p:sp>
        <p:nvSpPr>
          <p:cNvPr id="15" name="Content Placeholder 2">
            <a:extLst>
              <a:ext uri="{FF2B5EF4-FFF2-40B4-BE49-F238E27FC236}">
                <a16:creationId xmlns:a16="http://schemas.microsoft.com/office/drawing/2014/main" id="{CD9A74E9-F8C0-468E-A1FB-7994B083B729}"/>
              </a:ext>
            </a:extLst>
          </p:cNvPr>
          <p:cNvSpPr>
            <a:spLocks noGrp="1"/>
          </p:cNvSpPr>
          <p:nvPr>
            <p:ph idx="1"/>
          </p:nvPr>
        </p:nvSpPr>
        <p:spPr>
          <a:xfrm>
            <a:off x="525606" y="1772079"/>
            <a:ext cx="2754308" cy="1264961"/>
          </a:xfrm>
        </p:spPr>
        <p:txBody>
          <a:bodyPr>
            <a:noAutofit/>
          </a:bodyPr>
          <a:lstStyle/>
          <a:p>
            <a:pPr marL="0" indent="0">
              <a:buNone/>
            </a:pPr>
            <a:r>
              <a:rPr lang="en-US" sz="1800"/>
              <a:t>Data owners apply </a:t>
            </a:r>
            <a:r>
              <a:rPr lang="en-US" sz="1800" b="1"/>
              <a:t>Microsoft Information Protection </a:t>
            </a:r>
            <a:r>
              <a:rPr lang="en-US" sz="1800"/>
              <a:t>(MIP) sensitivity labels for datasets, reports, dashboards and dataflows. </a:t>
            </a:r>
          </a:p>
          <a:p>
            <a:pPr marL="0" indent="0">
              <a:buNone/>
            </a:pPr>
            <a:r>
              <a:rPr lang="en-US" sz="1800"/>
              <a:t>These are the same sensitivity labels that can be used to classify and label Office 365 files, like Excel, Power Point </a:t>
            </a:r>
            <a:br>
              <a:rPr lang="en-US" sz="1800"/>
            </a:br>
            <a:r>
              <a:rPr lang="en-US" sz="1800"/>
              <a:t>and Word and emails </a:t>
            </a:r>
            <a:br>
              <a:rPr lang="en-US" sz="1800"/>
            </a:br>
            <a:r>
              <a:rPr lang="en-US" sz="1800"/>
              <a:t>in Exchange.</a:t>
            </a:r>
          </a:p>
        </p:txBody>
      </p:sp>
      <p:grpSp>
        <p:nvGrpSpPr>
          <p:cNvPr id="6" name="Group 5">
            <a:extLst>
              <a:ext uri="{FF2B5EF4-FFF2-40B4-BE49-F238E27FC236}">
                <a16:creationId xmlns:a16="http://schemas.microsoft.com/office/drawing/2014/main" id="{D9BD9C7A-8624-4A11-8A6D-25B6AE91EB1E}"/>
              </a:ext>
            </a:extLst>
          </p:cNvPr>
          <p:cNvGrpSpPr/>
          <p:nvPr/>
        </p:nvGrpSpPr>
        <p:grpSpPr>
          <a:xfrm>
            <a:off x="3505935" y="2659921"/>
            <a:ext cx="8686065" cy="4198079"/>
            <a:chOff x="3622639" y="6705494"/>
            <a:chExt cx="8190559" cy="3958595"/>
          </a:xfrm>
        </p:grpSpPr>
        <p:pic>
          <p:nvPicPr>
            <p:cNvPr id="2" name="Picture 1">
              <a:extLst>
                <a:ext uri="{FF2B5EF4-FFF2-40B4-BE49-F238E27FC236}">
                  <a16:creationId xmlns:a16="http://schemas.microsoft.com/office/drawing/2014/main" id="{87D12E2C-3AA0-4EA9-BFEC-15BB90E00AFD}"/>
                </a:ext>
              </a:extLst>
            </p:cNvPr>
            <p:cNvPicPr>
              <a:picLocks noChangeAspect="1"/>
            </p:cNvPicPr>
            <p:nvPr/>
          </p:nvPicPr>
          <p:blipFill>
            <a:blip r:embed="rId2"/>
            <a:stretch>
              <a:fillRect/>
            </a:stretch>
          </p:blipFill>
          <p:spPr>
            <a:xfrm>
              <a:off x="3622639" y="6705494"/>
              <a:ext cx="8190559" cy="3958595"/>
            </a:xfrm>
            <a:prstGeom prst="rect">
              <a:avLst/>
            </a:prstGeom>
          </p:spPr>
        </p:pic>
        <p:sp>
          <p:nvSpPr>
            <p:cNvPr id="3" name="Rectangle 2">
              <a:extLst>
                <a:ext uri="{FF2B5EF4-FFF2-40B4-BE49-F238E27FC236}">
                  <a16:creationId xmlns:a16="http://schemas.microsoft.com/office/drawing/2014/main" id="{FABAB915-1492-48B3-83C2-A155CED6814B}"/>
                </a:ext>
              </a:extLst>
            </p:cNvPr>
            <p:cNvSpPr/>
            <p:nvPr/>
          </p:nvSpPr>
          <p:spPr bwMode="auto">
            <a:xfrm>
              <a:off x="9508148" y="8903572"/>
              <a:ext cx="2200275" cy="733425"/>
            </a:xfrm>
            <a:prstGeom prst="rect">
              <a:avLst/>
            </a:prstGeom>
            <a:solidFill>
              <a:schemeClr val="accent1">
                <a:lumMod val="20000"/>
                <a:lumOff val="80000"/>
                <a:alpha val="30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F88970BD-CDCC-437C-BDBF-D6BF978ECB5D}"/>
                </a:ext>
              </a:extLst>
            </p:cNvPr>
            <p:cNvSpPr/>
            <p:nvPr/>
          </p:nvSpPr>
          <p:spPr bwMode="auto">
            <a:xfrm>
              <a:off x="7565048" y="7827246"/>
              <a:ext cx="904875" cy="1076325"/>
            </a:xfrm>
            <a:prstGeom prst="rect">
              <a:avLst/>
            </a:prstGeom>
            <a:solidFill>
              <a:schemeClr val="accent1">
                <a:lumMod val="20000"/>
                <a:lumOff val="80000"/>
                <a:alpha val="30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5548612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08AB0E-549E-44B7-AC8B-18C0C31D8EAA}"/>
              </a:ext>
            </a:extLst>
          </p:cNvPr>
          <p:cNvPicPr>
            <a:picLocks noChangeAspect="1"/>
          </p:cNvPicPr>
          <p:nvPr/>
        </p:nvPicPr>
        <p:blipFill>
          <a:blip r:embed="rId2"/>
          <a:stretch>
            <a:fillRect/>
          </a:stretch>
        </p:blipFill>
        <p:spPr>
          <a:xfrm>
            <a:off x="5507773" y="1428688"/>
            <a:ext cx="3983905" cy="3685262"/>
          </a:xfrm>
          <a:prstGeom prst="rect">
            <a:avLst/>
          </a:prstGeom>
          <a:ln>
            <a:noFill/>
          </a:ln>
          <a:effectLst>
            <a:outerShdw blurRad="317500" dist="50800" dir="2400000" sx="101000" sy="101000" algn="tl" rotWithShape="0">
              <a:srgbClr val="333333">
                <a:alpha val="33000"/>
              </a:srgbClr>
            </a:outerShdw>
          </a:effectLst>
        </p:spPr>
      </p:pic>
      <p:sp>
        <p:nvSpPr>
          <p:cNvPr id="5" name="Title 1">
            <a:extLst>
              <a:ext uri="{FF2B5EF4-FFF2-40B4-BE49-F238E27FC236}">
                <a16:creationId xmlns:a16="http://schemas.microsoft.com/office/drawing/2014/main" id="{83BF7327-9A37-427E-A518-B35E6562E6B2}"/>
              </a:ext>
            </a:extLst>
          </p:cNvPr>
          <p:cNvSpPr>
            <a:spLocks noGrp="1"/>
          </p:cNvSpPr>
          <p:nvPr>
            <p:ph type="title"/>
          </p:nvPr>
        </p:nvSpPr>
        <p:spPr>
          <a:xfrm>
            <a:off x="585217" y="489098"/>
            <a:ext cx="11018520" cy="553998"/>
          </a:xfrm>
        </p:spPr>
        <p:txBody>
          <a:bodyPr/>
          <a:lstStyle/>
          <a:p>
            <a:r>
              <a:rPr lang="en-US"/>
              <a:t>Label and Protect data exported from Power BI to files</a:t>
            </a:r>
          </a:p>
        </p:txBody>
      </p:sp>
      <p:sp>
        <p:nvSpPr>
          <p:cNvPr id="11" name="Content Placeholder 2">
            <a:extLst>
              <a:ext uri="{FF2B5EF4-FFF2-40B4-BE49-F238E27FC236}">
                <a16:creationId xmlns:a16="http://schemas.microsoft.com/office/drawing/2014/main" id="{7C48B813-ED98-4FDA-A30F-B977A082FE26}"/>
              </a:ext>
            </a:extLst>
          </p:cNvPr>
          <p:cNvSpPr>
            <a:spLocks noGrp="1"/>
          </p:cNvSpPr>
          <p:nvPr>
            <p:ph idx="1"/>
          </p:nvPr>
        </p:nvSpPr>
        <p:spPr>
          <a:xfrm>
            <a:off x="585217" y="1428687"/>
            <a:ext cx="3841008" cy="3785419"/>
          </a:xfrm>
        </p:spPr>
        <p:txBody>
          <a:bodyPr vert="horz" wrap="square" lIns="0" tIns="0" rIns="0" bIns="0" rtlCol="0" anchor="t">
            <a:normAutofit/>
          </a:bodyPr>
          <a:lstStyle/>
          <a:p>
            <a:pPr marL="274320" indent="-274320">
              <a:spcBef>
                <a:spcPts val="0"/>
              </a:spcBef>
              <a:spcAft>
                <a:spcPts val="600"/>
              </a:spcAft>
              <a:buFont typeface="Arial" panose="020B0604020202020204" pitchFamily="34" charset="0"/>
              <a:buChar char="•"/>
            </a:pPr>
            <a:r>
              <a:rPr lang="en-US" sz="2000">
                <a:cs typeface="Segoe UI"/>
              </a:rPr>
              <a:t>Extend protection and governance policies to exported data from </a:t>
            </a:r>
            <a:br>
              <a:rPr lang="en-US" sz="2000">
                <a:cs typeface="Segoe UI"/>
              </a:rPr>
            </a:br>
            <a:r>
              <a:rPr lang="en-US" sz="2000">
                <a:cs typeface="Segoe UI"/>
              </a:rPr>
              <a:t>Power BI to files</a:t>
            </a:r>
          </a:p>
          <a:p>
            <a:pPr marL="274320" indent="-274320">
              <a:spcBef>
                <a:spcPts val="0"/>
              </a:spcBef>
              <a:spcAft>
                <a:spcPts val="600"/>
              </a:spcAft>
              <a:buFont typeface="Arial" panose="020B0604020202020204" pitchFamily="34" charset="0"/>
              <a:buChar char="•"/>
            </a:pPr>
            <a:r>
              <a:rPr lang="en-US" sz="2000">
                <a:cs typeface="Segoe UI"/>
              </a:rPr>
              <a:t>Initially applicable when exporting files to Excel, Power Point and PDF files</a:t>
            </a:r>
          </a:p>
          <a:p>
            <a:pPr>
              <a:spcBef>
                <a:spcPts val="0"/>
              </a:spcBef>
              <a:spcAft>
                <a:spcPts val="600"/>
              </a:spcAft>
            </a:pPr>
            <a:endParaRPr lang="en-US" sz="2000">
              <a:cs typeface="Segoe UI"/>
            </a:endParaRPr>
          </a:p>
        </p:txBody>
      </p:sp>
      <p:grpSp>
        <p:nvGrpSpPr>
          <p:cNvPr id="2" name="Group 1">
            <a:extLst>
              <a:ext uri="{FF2B5EF4-FFF2-40B4-BE49-F238E27FC236}">
                <a16:creationId xmlns:a16="http://schemas.microsoft.com/office/drawing/2014/main" id="{76CDB6E2-C5B6-4AA4-B1A9-F20FDB097F02}"/>
              </a:ext>
            </a:extLst>
          </p:cNvPr>
          <p:cNvGrpSpPr/>
          <p:nvPr/>
        </p:nvGrpSpPr>
        <p:grpSpPr>
          <a:xfrm>
            <a:off x="7760831" y="2951441"/>
            <a:ext cx="3841008" cy="3172442"/>
            <a:chOff x="7706737" y="8853265"/>
            <a:chExt cx="3897000" cy="3218688"/>
          </a:xfrm>
        </p:grpSpPr>
        <p:pic>
          <p:nvPicPr>
            <p:cNvPr id="7" name="Picture 6">
              <a:extLst>
                <a:ext uri="{FF2B5EF4-FFF2-40B4-BE49-F238E27FC236}">
                  <a16:creationId xmlns:a16="http://schemas.microsoft.com/office/drawing/2014/main" id="{1715F34E-1EBB-4E80-8EB9-8AD0F909FA65}"/>
                </a:ext>
              </a:extLst>
            </p:cNvPr>
            <p:cNvPicPr>
              <a:picLocks noChangeAspect="1"/>
            </p:cNvPicPr>
            <p:nvPr/>
          </p:nvPicPr>
          <p:blipFill rotWithShape="1">
            <a:blip r:embed="rId3"/>
            <a:srcRect r="53469"/>
            <a:stretch/>
          </p:blipFill>
          <p:spPr>
            <a:xfrm>
              <a:off x="7706737" y="8853265"/>
              <a:ext cx="3897000" cy="3218688"/>
            </a:xfrm>
            <a:prstGeom prst="rect">
              <a:avLst/>
            </a:prstGeom>
            <a:ln>
              <a:noFill/>
            </a:ln>
            <a:effectLst>
              <a:outerShdw blurRad="317500" dist="50800" dir="2400000" sx="101000" sy="101000" algn="tl" rotWithShape="0">
                <a:srgbClr val="333333">
                  <a:alpha val="33000"/>
                </a:srgbClr>
              </a:outerShdw>
            </a:effectLst>
          </p:spPr>
        </p:pic>
        <p:sp>
          <p:nvSpPr>
            <p:cNvPr id="8" name="Rectangle 7">
              <a:extLst>
                <a:ext uri="{FF2B5EF4-FFF2-40B4-BE49-F238E27FC236}">
                  <a16:creationId xmlns:a16="http://schemas.microsoft.com/office/drawing/2014/main" id="{9C7E8833-33EF-49EB-AAE1-83ED227B89E3}"/>
                </a:ext>
              </a:extLst>
            </p:cNvPr>
            <p:cNvSpPr/>
            <p:nvPr/>
          </p:nvSpPr>
          <p:spPr bwMode="auto">
            <a:xfrm>
              <a:off x="7706737" y="9900187"/>
              <a:ext cx="2551918" cy="263525"/>
            </a:xfrm>
            <a:prstGeom prst="rect">
              <a:avLst/>
            </a:prstGeom>
            <a:solidFill>
              <a:schemeClr val="accent1">
                <a:lumMod val="20000"/>
                <a:lumOff val="80000"/>
                <a:alpha val="30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0864224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19BF35A-F13E-49C2-95F4-BE91CBCFB2FC}"/>
              </a:ext>
            </a:extLst>
          </p:cNvPr>
          <p:cNvSpPr>
            <a:spLocks noGrp="1"/>
          </p:cNvSpPr>
          <p:nvPr>
            <p:ph type="title"/>
          </p:nvPr>
        </p:nvSpPr>
        <p:spPr>
          <a:xfrm>
            <a:off x="585217" y="486895"/>
            <a:ext cx="11018520" cy="553998"/>
          </a:xfrm>
        </p:spPr>
        <p:txBody>
          <a:bodyPr/>
          <a:lstStyle/>
          <a:p>
            <a:r>
              <a:rPr lang="en-US"/>
              <a:t>Label and Protect data exported from Power BI to files</a:t>
            </a:r>
          </a:p>
        </p:txBody>
      </p:sp>
      <p:sp>
        <p:nvSpPr>
          <p:cNvPr id="16" name="Text Placeholder 2">
            <a:extLst>
              <a:ext uri="{FF2B5EF4-FFF2-40B4-BE49-F238E27FC236}">
                <a16:creationId xmlns:a16="http://schemas.microsoft.com/office/drawing/2014/main" id="{2F4CE681-0316-4F85-BD04-098A3BD7C3A1}"/>
              </a:ext>
            </a:extLst>
          </p:cNvPr>
          <p:cNvSpPr txBox="1">
            <a:spLocks/>
          </p:cNvSpPr>
          <p:nvPr/>
        </p:nvSpPr>
        <p:spPr>
          <a:xfrm>
            <a:off x="585217" y="1612946"/>
            <a:ext cx="5510783" cy="83099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274320" defTabSz="914377">
              <a:spcBef>
                <a:spcPts val="0"/>
              </a:spcBef>
              <a:spcAft>
                <a:spcPts val="1200"/>
              </a:spcAft>
              <a:buFont typeface="Arial" panose="020B0604020202020204" pitchFamily="34" charset="0"/>
              <a:buChar char="•"/>
              <a:defRPr/>
            </a:pPr>
            <a:r>
              <a:rPr lang="en-US" sz="1800" dirty="0">
                <a:cs typeface="Segoe UI"/>
              </a:rPr>
              <a:t>Files exported from Power BI are protected according to sensitivity label policy, preventing access to sensitive data from unauthorized users</a:t>
            </a:r>
          </a:p>
        </p:txBody>
      </p:sp>
      <p:grpSp>
        <p:nvGrpSpPr>
          <p:cNvPr id="2" name="Group 1">
            <a:extLst>
              <a:ext uri="{FF2B5EF4-FFF2-40B4-BE49-F238E27FC236}">
                <a16:creationId xmlns:a16="http://schemas.microsoft.com/office/drawing/2014/main" id="{A7B6ED11-298D-4CE1-A4BE-AA3F75258090}"/>
              </a:ext>
            </a:extLst>
          </p:cNvPr>
          <p:cNvGrpSpPr/>
          <p:nvPr/>
        </p:nvGrpSpPr>
        <p:grpSpPr>
          <a:xfrm>
            <a:off x="5532800" y="2793354"/>
            <a:ext cx="4782081" cy="2451699"/>
            <a:chOff x="5507575" y="7192236"/>
            <a:chExt cx="5496366" cy="2817902"/>
          </a:xfrm>
        </p:grpSpPr>
        <p:pic>
          <p:nvPicPr>
            <p:cNvPr id="9" name="Picture 8">
              <a:extLst>
                <a:ext uri="{FF2B5EF4-FFF2-40B4-BE49-F238E27FC236}">
                  <a16:creationId xmlns:a16="http://schemas.microsoft.com/office/drawing/2014/main" id="{872FA709-DE5D-4249-BF27-147F2F4987D6}"/>
                </a:ext>
              </a:extLst>
            </p:cNvPr>
            <p:cNvPicPr>
              <a:picLocks noChangeAspect="1"/>
            </p:cNvPicPr>
            <p:nvPr/>
          </p:nvPicPr>
          <p:blipFill rotWithShape="1">
            <a:blip r:embed="rId2"/>
            <a:srcRect r="6304" b="8806"/>
            <a:stretch/>
          </p:blipFill>
          <p:spPr>
            <a:xfrm>
              <a:off x="5507575" y="7192236"/>
              <a:ext cx="5496366" cy="2817902"/>
            </a:xfrm>
            <a:prstGeom prst="rect">
              <a:avLst/>
            </a:prstGeom>
            <a:ln>
              <a:noFill/>
            </a:ln>
            <a:effectLst>
              <a:outerShdw blurRad="127000" dist="63500" dir="2700000" algn="tl" rotWithShape="0">
                <a:srgbClr val="333333">
                  <a:alpha val="15000"/>
                </a:srgbClr>
              </a:outerShdw>
            </a:effectLst>
          </p:spPr>
        </p:pic>
        <p:sp>
          <p:nvSpPr>
            <p:cNvPr id="11" name="Rectangle 10">
              <a:extLst>
                <a:ext uri="{FF2B5EF4-FFF2-40B4-BE49-F238E27FC236}">
                  <a16:creationId xmlns:a16="http://schemas.microsoft.com/office/drawing/2014/main" id="{01748187-B090-45CA-913C-0A29C826CA07}"/>
                </a:ext>
              </a:extLst>
            </p:cNvPr>
            <p:cNvSpPr/>
            <p:nvPr/>
          </p:nvSpPr>
          <p:spPr>
            <a:xfrm>
              <a:off x="5539611" y="8199123"/>
              <a:ext cx="5464330" cy="171450"/>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2322787D-FE85-4124-A972-5469ABA58F37}"/>
                </a:ext>
              </a:extLst>
            </p:cNvPr>
            <p:cNvSpPr/>
            <p:nvPr/>
          </p:nvSpPr>
          <p:spPr bwMode="auto">
            <a:xfrm>
              <a:off x="6152515" y="8836343"/>
              <a:ext cx="4851426" cy="948573"/>
            </a:xfrm>
            <a:prstGeom prst="rect">
              <a:avLst/>
            </a:prstGeom>
            <a:solidFill>
              <a:schemeClr val="accent1">
                <a:lumMod val="20000"/>
                <a:lumOff val="80000"/>
                <a:alpha val="30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5649144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D50FC2-23A8-478C-A560-1071F82C286E}"/>
              </a:ext>
            </a:extLst>
          </p:cNvPr>
          <p:cNvSpPr>
            <a:spLocks noGrp="1"/>
          </p:cNvSpPr>
          <p:nvPr>
            <p:ph type="title"/>
          </p:nvPr>
        </p:nvSpPr>
        <p:spPr/>
        <p:txBody>
          <a:bodyPr/>
          <a:lstStyle/>
          <a:p>
            <a:r>
              <a:rPr lang="en-US" dirty="0"/>
              <a:t>Large models in Power BI</a:t>
            </a:r>
          </a:p>
        </p:txBody>
      </p:sp>
    </p:spTree>
    <p:extLst>
      <p:ext uri="{BB962C8B-B14F-4D97-AF65-F5344CB8AC3E}">
        <p14:creationId xmlns:p14="http://schemas.microsoft.com/office/powerpoint/2010/main" val="771056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7285E8-3D99-40C5-BF69-83952AF20E01}"/>
              </a:ext>
            </a:extLst>
          </p:cNvPr>
          <p:cNvSpPr>
            <a:spLocks noGrp="1"/>
          </p:cNvSpPr>
          <p:nvPr>
            <p:ph type="title"/>
          </p:nvPr>
        </p:nvSpPr>
        <p:spPr/>
        <p:txBody>
          <a:bodyPr/>
          <a:lstStyle/>
          <a:p>
            <a:r>
              <a:rPr lang="en-US" dirty="0"/>
              <a:t>Large models</a:t>
            </a:r>
          </a:p>
        </p:txBody>
      </p:sp>
      <p:sp>
        <p:nvSpPr>
          <p:cNvPr id="4" name="Content Placeholder 3">
            <a:extLst>
              <a:ext uri="{FF2B5EF4-FFF2-40B4-BE49-F238E27FC236}">
                <a16:creationId xmlns:a16="http://schemas.microsoft.com/office/drawing/2014/main" id="{8A81814D-6BA1-439A-9C2B-FB149F392A6F}"/>
              </a:ext>
            </a:extLst>
          </p:cNvPr>
          <p:cNvSpPr>
            <a:spLocks noGrp="1"/>
          </p:cNvSpPr>
          <p:nvPr>
            <p:ph sz="quarter" idx="4294967295"/>
          </p:nvPr>
        </p:nvSpPr>
        <p:spPr>
          <a:xfrm>
            <a:off x="581027" y="2676525"/>
            <a:ext cx="5511800" cy="2524125"/>
          </a:xfrm>
        </p:spPr>
        <p:txBody>
          <a:bodyPr/>
          <a:lstStyle/>
          <a:p>
            <a:pPr marL="0" indent="0">
              <a:buNone/>
            </a:pPr>
            <a:r>
              <a:rPr lang="en-US" dirty="0"/>
              <a:t>Key features</a:t>
            </a:r>
          </a:p>
          <a:p>
            <a:pPr lvl="1"/>
            <a:r>
              <a:rPr lang="en-US" dirty="0"/>
              <a:t>Power BI dataset cache size parity with Azure Analysis Services models</a:t>
            </a:r>
          </a:p>
          <a:p>
            <a:pPr lvl="1"/>
            <a:r>
              <a:rPr lang="en-US" dirty="0"/>
              <a:t>Limited only by Premium capacity size</a:t>
            </a:r>
          </a:p>
          <a:p>
            <a:pPr lvl="1"/>
            <a:r>
              <a:rPr lang="en-US" dirty="0"/>
              <a:t>Works on Premium P SKUs and Embedded A SKUs</a:t>
            </a:r>
          </a:p>
          <a:p>
            <a:pPr lvl="1"/>
            <a:r>
              <a:rPr lang="en-US" dirty="0"/>
              <a:t>Requires V2 workspaces</a:t>
            </a:r>
          </a:p>
        </p:txBody>
      </p:sp>
      <p:sp>
        <p:nvSpPr>
          <p:cNvPr id="8" name="TextBox 7">
            <a:extLst>
              <a:ext uri="{FF2B5EF4-FFF2-40B4-BE49-F238E27FC236}">
                <a16:creationId xmlns:a16="http://schemas.microsoft.com/office/drawing/2014/main" id="{E3335293-F090-4BC4-803E-DF6EE606BCC5}"/>
              </a:ext>
            </a:extLst>
          </p:cNvPr>
          <p:cNvSpPr txBox="1"/>
          <p:nvPr/>
        </p:nvSpPr>
        <p:spPr>
          <a:xfrm>
            <a:off x="6665672" y="1684600"/>
            <a:ext cx="4210896"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Large datasets in Premium</a:t>
            </a:r>
          </a:p>
        </p:txBody>
      </p:sp>
      <p:sp>
        <p:nvSpPr>
          <p:cNvPr id="9" name="TextBox 8">
            <a:extLst>
              <a:ext uri="{FF2B5EF4-FFF2-40B4-BE49-F238E27FC236}">
                <a16:creationId xmlns:a16="http://schemas.microsoft.com/office/drawing/2014/main" id="{C3384914-6B26-4926-A5FB-535F9331F6E7}"/>
              </a:ext>
            </a:extLst>
          </p:cNvPr>
          <p:cNvSpPr txBox="1"/>
          <p:nvPr/>
        </p:nvSpPr>
        <p:spPr>
          <a:xfrm>
            <a:off x="6665672" y="5319676"/>
            <a:ext cx="4025965" cy="731739"/>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50" b="0" i="1"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Up to available memory on your capacity, excluding memory required for query execution and processing, which is often</a:t>
            </a:r>
            <a:br>
              <a:rPr kumimoji="0" lang="en-US" sz="1050" b="0" i="1"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br>
            <a:r>
              <a:rPr kumimoji="0" lang="en-US" sz="1050" b="0" i="1"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20-30% of total memory.</a:t>
            </a:r>
          </a:p>
        </p:txBody>
      </p:sp>
      <p:sp>
        <p:nvSpPr>
          <p:cNvPr id="11" name="TextBox 10">
            <a:extLst>
              <a:ext uri="{FF2B5EF4-FFF2-40B4-BE49-F238E27FC236}">
                <a16:creationId xmlns:a16="http://schemas.microsoft.com/office/drawing/2014/main" id="{4B2DDDF5-901F-42D1-82A5-EBE2DD516D42}"/>
              </a:ext>
            </a:extLst>
          </p:cNvPr>
          <p:cNvSpPr txBox="1"/>
          <p:nvPr/>
        </p:nvSpPr>
        <p:spPr>
          <a:xfrm>
            <a:off x="588263" y="1684600"/>
            <a:ext cx="4436536"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Public preview coming soon</a:t>
            </a:r>
          </a:p>
        </p:txBody>
      </p:sp>
      <p:pic>
        <p:nvPicPr>
          <p:cNvPr id="17" name="Graphic 16" descr="Database">
            <a:extLst>
              <a:ext uri="{FF2B5EF4-FFF2-40B4-BE49-F238E27FC236}">
                <a16:creationId xmlns:a16="http://schemas.microsoft.com/office/drawing/2014/main" id="{D8F5076F-8554-4F02-9CB0-ECA75D7784E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32421" y="2073478"/>
            <a:ext cx="2996128" cy="2996128"/>
          </a:xfrm>
          <a:prstGeom prst="rect">
            <a:avLst/>
          </a:prstGeom>
        </p:spPr>
      </p:pic>
      <p:sp>
        <p:nvSpPr>
          <p:cNvPr id="18" name="TextBox 17">
            <a:extLst>
              <a:ext uri="{FF2B5EF4-FFF2-40B4-BE49-F238E27FC236}">
                <a16:creationId xmlns:a16="http://schemas.microsoft.com/office/drawing/2014/main" id="{0BADCA0F-62D2-42D8-983E-8142A1EFA75F}"/>
              </a:ext>
            </a:extLst>
          </p:cNvPr>
          <p:cNvSpPr txBox="1"/>
          <p:nvPr/>
        </p:nvSpPr>
        <p:spPr>
          <a:xfrm>
            <a:off x="8794684" y="4830620"/>
            <a:ext cx="1271603" cy="369332"/>
          </a:xfrm>
          <a:prstGeom prst="rect">
            <a:avLst/>
          </a:prstGeom>
          <a:noFill/>
        </p:spPr>
        <p:txBody>
          <a:bodyPr wrap="square" lIns="0" tIns="0" rIns="0" bIns="0" rtlCol="0">
            <a:spAutoFit/>
          </a:bodyPr>
          <a:lstStyle/>
          <a:p>
            <a:pPr algn="ctr"/>
            <a:r>
              <a:rPr lang="en-US" sz="2400" dirty="0">
                <a:gradFill>
                  <a:gsLst>
                    <a:gs pos="2917">
                      <a:schemeClr val="tx1"/>
                    </a:gs>
                    <a:gs pos="30000">
                      <a:schemeClr val="tx1"/>
                    </a:gs>
                  </a:gsLst>
                  <a:lin ang="5400000" scaled="0"/>
                </a:gradFill>
              </a:rPr>
              <a:t>400 GB</a:t>
            </a:r>
            <a:endParaRPr lang="en-US" sz="2000" dirty="0">
              <a:gradFill>
                <a:gsLst>
                  <a:gs pos="2917">
                    <a:schemeClr val="tx1"/>
                  </a:gs>
                  <a:gs pos="30000">
                    <a:schemeClr val="tx1"/>
                  </a:gs>
                </a:gsLst>
                <a:lin ang="5400000" scaled="0"/>
              </a:gradFill>
            </a:endParaRPr>
          </a:p>
        </p:txBody>
      </p:sp>
      <p:pic>
        <p:nvPicPr>
          <p:cNvPr id="19" name="Graphic 18" descr="Database">
            <a:extLst>
              <a:ext uri="{FF2B5EF4-FFF2-40B4-BE49-F238E27FC236}">
                <a16:creationId xmlns:a16="http://schemas.microsoft.com/office/drawing/2014/main" id="{C9BAFD23-FAE3-4EA6-9E0E-6E78CDD452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88696" y="3819013"/>
            <a:ext cx="1051466" cy="1051466"/>
          </a:xfrm>
          <a:prstGeom prst="rect">
            <a:avLst/>
          </a:prstGeom>
        </p:spPr>
      </p:pic>
      <p:sp>
        <p:nvSpPr>
          <p:cNvPr id="20" name="TextBox 19">
            <a:extLst>
              <a:ext uri="{FF2B5EF4-FFF2-40B4-BE49-F238E27FC236}">
                <a16:creationId xmlns:a16="http://schemas.microsoft.com/office/drawing/2014/main" id="{601276A6-20B9-436D-B1BA-506029C45019}"/>
              </a:ext>
            </a:extLst>
          </p:cNvPr>
          <p:cNvSpPr txBox="1"/>
          <p:nvPr/>
        </p:nvSpPr>
        <p:spPr>
          <a:xfrm>
            <a:off x="7078628" y="4830620"/>
            <a:ext cx="1271603" cy="369332"/>
          </a:xfrm>
          <a:prstGeom prst="rect">
            <a:avLst/>
          </a:prstGeom>
          <a:noFill/>
        </p:spPr>
        <p:txBody>
          <a:bodyPr wrap="square" lIns="0" tIns="0" rIns="0" bIns="0" rtlCol="0">
            <a:spAutoFit/>
          </a:bodyPr>
          <a:lstStyle/>
          <a:p>
            <a:pPr algn="ctr"/>
            <a:r>
              <a:rPr lang="en-US" sz="2400" dirty="0">
                <a:gradFill>
                  <a:gsLst>
                    <a:gs pos="2917">
                      <a:schemeClr val="tx1"/>
                    </a:gs>
                    <a:gs pos="30000">
                      <a:schemeClr val="tx1"/>
                    </a:gs>
                  </a:gsLst>
                  <a:lin ang="5400000" scaled="0"/>
                </a:gradFill>
              </a:rPr>
              <a:t>10 GB</a:t>
            </a:r>
            <a:endParaRPr lang="en-US" sz="2000" dirty="0">
              <a:gradFill>
                <a:gsLst>
                  <a:gs pos="2917">
                    <a:schemeClr val="tx1"/>
                  </a:gs>
                  <a:gs pos="30000">
                    <a:schemeClr val="tx1"/>
                  </a:gs>
                </a:gsLst>
                <a:lin ang="5400000" scaled="0"/>
              </a:gradFill>
            </a:endParaRPr>
          </a:p>
        </p:txBody>
      </p:sp>
      <p:sp>
        <p:nvSpPr>
          <p:cNvPr id="7" name="Arrow: Right 6">
            <a:extLst>
              <a:ext uri="{FF2B5EF4-FFF2-40B4-BE49-F238E27FC236}">
                <a16:creationId xmlns:a16="http://schemas.microsoft.com/office/drawing/2014/main" id="{E8F8D148-5856-43A1-8563-41DECADE6E84}"/>
              </a:ext>
            </a:extLst>
          </p:cNvPr>
          <p:cNvSpPr/>
          <p:nvPr/>
        </p:nvSpPr>
        <p:spPr bwMode="auto">
          <a:xfrm rot="20433448">
            <a:off x="7574830" y="2544416"/>
            <a:ext cx="1953206" cy="955894"/>
          </a:xfrm>
          <a:prstGeom prst="right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40X LARGER*</a:t>
            </a:r>
          </a:p>
        </p:txBody>
      </p:sp>
    </p:spTree>
    <p:extLst>
      <p:ext uri="{BB962C8B-B14F-4D97-AF65-F5344CB8AC3E}">
        <p14:creationId xmlns:p14="http://schemas.microsoft.com/office/powerpoint/2010/main" val="130053071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D50FC2-23A8-478C-A560-1071F82C286E}"/>
              </a:ext>
            </a:extLst>
          </p:cNvPr>
          <p:cNvSpPr>
            <a:spLocks noGrp="1"/>
          </p:cNvSpPr>
          <p:nvPr>
            <p:ph type="title"/>
          </p:nvPr>
        </p:nvSpPr>
        <p:spPr/>
        <p:txBody>
          <a:bodyPr/>
          <a:lstStyle/>
          <a:p>
            <a:r>
              <a:rPr lang="en-US"/>
              <a:t>XMLA Endpoints</a:t>
            </a:r>
          </a:p>
        </p:txBody>
      </p:sp>
    </p:spTree>
    <p:extLst>
      <p:ext uri="{BB962C8B-B14F-4D97-AF65-F5344CB8AC3E}">
        <p14:creationId xmlns:p14="http://schemas.microsoft.com/office/powerpoint/2010/main" val="455993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1CD1DA-61CA-4606-BE0A-7CE4C4482AC2}"/>
              </a:ext>
            </a:extLst>
          </p:cNvPr>
          <p:cNvSpPr/>
          <p:nvPr/>
        </p:nvSpPr>
        <p:spPr bwMode="auto">
          <a:xfrm>
            <a:off x="3737011" y="4327401"/>
            <a:ext cx="1610608" cy="1198879"/>
          </a:xfrm>
          <a:prstGeom prst="rect">
            <a:avLst/>
          </a:prstGeom>
          <a:no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 name="Rectangle 3">
            <a:extLst>
              <a:ext uri="{FF2B5EF4-FFF2-40B4-BE49-F238E27FC236}">
                <a16:creationId xmlns:a16="http://schemas.microsoft.com/office/drawing/2014/main" id="{E6A347EB-E60B-4B80-BDA2-FEC35C8611C8}"/>
              </a:ext>
            </a:extLst>
          </p:cNvPr>
          <p:cNvSpPr/>
          <p:nvPr/>
        </p:nvSpPr>
        <p:spPr bwMode="auto">
          <a:xfrm>
            <a:off x="6229967" y="4335101"/>
            <a:ext cx="1610608" cy="1198879"/>
          </a:xfrm>
          <a:prstGeom prst="rect">
            <a:avLst/>
          </a:prstGeom>
          <a:no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9F725755-6CC6-45A6-BE6E-44ABB320382E}"/>
              </a:ext>
            </a:extLst>
          </p:cNvPr>
          <p:cNvSpPr/>
          <p:nvPr/>
        </p:nvSpPr>
        <p:spPr bwMode="auto">
          <a:xfrm>
            <a:off x="6505593" y="2467307"/>
            <a:ext cx="1377403" cy="1071028"/>
          </a:xfrm>
          <a:prstGeom prst="rect">
            <a:avLst/>
          </a:prstGeom>
          <a:no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Rectangle 5">
            <a:extLst>
              <a:ext uri="{FF2B5EF4-FFF2-40B4-BE49-F238E27FC236}">
                <a16:creationId xmlns:a16="http://schemas.microsoft.com/office/drawing/2014/main" id="{E00DF55D-4632-4163-857F-D4BD74094A53}"/>
              </a:ext>
            </a:extLst>
          </p:cNvPr>
          <p:cNvSpPr/>
          <p:nvPr/>
        </p:nvSpPr>
        <p:spPr bwMode="auto">
          <a:xfrm>
            <a:off x="4933448" y="2167504"/>
            <a:ext cx="1042443" cy="1221469"/>
          </a:xfrm>
          <a:prstGeom prst="rect">
            <a:avLst/>
          </a:prstGeom>
          <a:no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Rectangle 6">
            <a:extLst>
              <a:ext uri="{FF2B5EF4-FFF2-40B4-BE49-F238E27FC236}">
                <a16:creationId xmlns:a16="http://schemas.microsoft.com/office/drawing/2014/main" id="{1BC0E18B-8DCF-4BA3-A175-A48ADE180998}"/>
              </a:ext>
            </a:extLst>
          </p:cNvPr>
          <p:cNvSpPr/>
          <p:nvPr/>
        </p:nvSpPr>
        <p:spPr bwMode="auto">
          <a:xfrm>
            <a:off x="3431721" y="2996107"/>
            <a:ext cx="991481" cy="909395"/>
          </a:xfrm>
          <a:prstGeom prst="rect">
            <a:avLst/>
          </a:prstGeom>
          <a:no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 name="TextBox 9">
            <a:extLst>
              <a:ext uri="{FF2B5EF4-FFF2-40B4-BE49-F238E27FC236}">
                <a16:creationId xmlns:a16="http://schemas.microsoft.com/office/drawing/2014/main" id="{A3255A8A-3463-481D-842A-818A47BF12F2}"/>
              </a:ext>
            </a:extLst>
          </p:cNvPr>
          <p:cNvSpPr txBox="1"/>
          <p:nvPr/>
        </p:nvSpPr>
        <p:spPr>
          <a:xfrm>
            <a:off x="6098102" y="5171483"/>
            <a:ext cx="1874337" cy="279327"/>
          </a:xfrm>
          <a:prstGeom prst="rect">
            <a:avLst/>
          </a:prstGeom>
          <a:noFill/>
        </p:spPr>
        <p:txBody>
          <a:bodyPr wrap="square" lIns="87855" tIns="87855" rIns="87855" bIns="43927" rtlCol="0" anchor="ctr">
            <a:spAutoFit/>
          </a:bodyPr>
          <a:lstStyle/>
          <a:p>
            <a:pPr algn="ctr" defTabSz="878479">
              <a:lnSpc>
                <a:spcPct val="90000"/>
              </a:lnSpc>
              <a:spcAft>
                <a:spcPts val="575"/>
              </a:spcAft>
              <a:defRPr/>
            </a:pPr>
            <a:r>
              <a:rPr lang="en-US" sz="1056" b="1" kern="0">
                <a:solidFill>
                  <a:srgbClr val="0078D7"/>
                </a:solidFill>
                <a:latin typeface="Segoe UI"/>
              </a:rPr>
              <a:t>Business logic &amp; metrics</a:t>
            </a:r>
          </a:p>
        </p:txBody>
      </p:sp>
      <p:sp>
        <p:nvSpPr>
          <p:cNvPr id="11" name="Freeform 9">
            <a:extLst>
              <a:ext uri="{FF2B5EF4-FFF2-40B4-BE49-F238E27FC236}">
                <a16:creationId xmlns:a16="http://schemas.microsoft.com/office/drawing/2014/main" id="{7577ADD1-35DA-4254-BBD4-19178A68E518}"/>
              </a:ext>
            </a:extLst>
          </p:cNvPr>
          <p:cNvSpPr>
            <a:spLocks noChangeAspect="1" noEditPoints="1"/>
          </p:cNvSpPr>
          <p:nvPr/>
        </p:nvSpPr>
        <p:spPr bwMode="black">
          <a:xfrm>
            <a:off x="6907601" y="4686165"/>
            <a:ext cx="567961" cy="46052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noFill/>
          <a:ln>
            <a:solidFill>
              <a:srgbClr val="0070C0"/>
            </a:solidFill>
          </a:ln>
        </p:spPr>
        <p:txBody>
          <a:bodyPr vert="horz" wrap="square" lIns="86128" tIns="43064" rIns="86128" bIns="43064" numCol="1" anchor="t" anchorCtr="0" compatLnSpc="1">
            <a:prstTxWarp prst="textNoShape">
              <a:avLst/>
            </a:prstTxWarp>
          </a:bodyPr>
          <a:lstStyle/>
          <a:p>
            <a:pPr defTabSz="878479">
              <a:defRPr/>
            </a:pPr>
            <a:endParaRPr lang="en-US" sz="1695">
              <a:solidFill>
                <a:srgbClr val="2C2C2C"/>
              </a:solidFill>
              <a:latin typeface="Segoe UI"/>
            </a:endParaRPr>
          </a:p>
        </p:txBody>
      </p:sp>
      <p:sp>
        <p:nvSpPr>
          <p:cNvPr id="12" name="TextBox 11">
            <a:extLst>
              <a:ext uri="{FF2B5EF4-FFF2-40B4-BE49-F238E27FC236}">
                <a16:creationId xmlns:a16="http://schemas.microsoft.com/office/drawing/2014/main" id="{8B10661C-50D4-4CCB-AF08-13119DF8AD6B}"/>
              </a:ext>
            </a:extLst>
          </p:cNvPr>
          <p:cNvSpPr txBox="1"/>
          <p:nvPr/>
        </p:nvSpPr>
        <p:spPr>
          <a:xfrm>
            <a:off x="6622831" y="3087917"/>
            <a:ext cx="1418888" cy="279327"/>
          </a:xfrm>
          <a:prstGeom prst="rect">
            <a:avLst/>
          </a:prstGeom>
          <a:noFill/>
          <a:ln>
            <a:noFill/>
          </a:ln>
        </p:spPr>
        <p:txBody>
          <a:bodyPr wrap="square" lIns="87855" tIns="87855" rIns="87855" bIns="43927" rtlCol="0" anchor="ctr">
            <a:spAutoFit/>
          </a:bodyPr>
          <a:lstStyle/>
          <a:p>
            <a:pPr algn="ctr" defTabSz="878479">
              <a:lnSpc>
                <a:spcPct val="90000"/>
              </a:lnSpc>
              <a:spcAft>
                <a:spcPts val="575"/>
              </a:spcAft>
              <a:defRPr/>
            </a:pPr>
            <a:r>
              <a:rPr lang="en-US" sz="1056" b="1" kern="0">
                <a:solidFill>
                  <a:srgbClr val="0078D7"/>
                </a:solidFill>
                <a:latin typeface="Segoe UI"/>
              </a:rPr>
              <a:t>Data modeling</a:t>
            </a:r>
          </a:p>
        </p:txBody>
      </p:sp>
      <p:sp>
        <p:nvSpPr>
          <p:cNvPr id="13" name="Freeform 21">
            <a:extLst>
              <a:ext uri="{FF2B5EF4-FFF2-40B4-BE49-F238E27FC236}">
                <a16:creationId xmlns:a16="http://schemas.microsoft.com/office/drawing/2014/main" id="{D4312851-1DA9-454D-9D4D-58EA524CFB9E}"/>
              </a:ext>
            </a:extLst>
          </p:cNvPr>
          <p:cNvSpPr>
            <a:spLocks noChangeAspect="1" noEditPoints="1"/>
          </p:cNvSpPr>
          <p:nvPr/>
        </p:nvSpPr>
        <p:spPr bwMode="black">
          <a:xfrm>
            <a:off x="6871127" y="2627011"/>
            <a:ext cx="516771" cy="450408"/>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399" tIns="71519" rIns="89399" bIns="71519" numCol="1" spcCol="0" rtlCol="0" fromWordArt="0" anchor="t" anchorCtr="0" forceAA="0" compatLnSpc="1">
            <a:prstTxWarp prst="textNoShape">
              <a:avLst/>
            </a:prstTxWarp>
            <a:noAutofit/>
          </a:bodyPr>
          <a:lstStyle/>
          <a:p>
            <a:pPr algn="ctr" defTabSz="455754" fontAlgn="base">
              <a:lnSpc>
                <a:spcPct val="90000"/>
              </a:lnSpc>
              <a:spcBef>
                <a:spcPct val="0"/>
              </a:spcBef>
              <a:spcAft>
                <a:spcPct val="0"/>
              </a:spcAft>
              <a:defRPr/>
            </a:pPr>
            <a:endParaRPr lang="en-US" sz="117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53D9ACAB-C96B-4827-9B65-AAEA7DC1AAAD}"/>
              </a:ext>
            </a:extLst>
          </p:cNvPr>
          <p:cNvSpPr txBox="1"/>
          <p:nvPr/>
        </p:nvSpPr>
        <p:spPr>
          <a:xfrm>
            <a:off x="5086233" y="2716720"/>
            <a:ext cx="911155" cy="279327"/>
          </a:xfrm>
          <a:prstGeom prst="rect">
            <a:avLst/>
          </a:prstGeom>
          <a:noFill/>
        </p:spPr>
        <p:txBody>
          <a:bodyPr wrap="square" lIns="87855" tIns="87855" rIns="87855" bIns="43927" rtlCol="0" anchor="ctr">
            <a:spAutoFit/>
          </a:bodyPr>
          <a:lstStyle/>
          <a:p>
            <a:pPr algn="ctr" defTabSz="878479">
              <a:lnSpc>
                <a:spcPct val="90000"/>
              </a:lnSpc>
              <a:spcAft>
                <a:spcPts val="575"/>
              </a:spcAft>
              <a:defRPr/>
            </a:pPr>
            <a:r>
              <a:rPr lang="en-US" sz="1056" b="1" kern="0">
                <a:solidFill>
                  <a:srgbClr val="0078D7"/>
                </a:solidFill>
                <a:latin typeface="Segoe UI"/>
              </a:rPr>
              <a:t>Security</a:t>
            </a:r>
          </a:p>
        </p:txBody>
      </p:sp>
      <p:sp>
        <p:nvSpPr>
          <p:cNvPr id="15" name="Freeform 99">
            <a:extLst>
              <a:ext uri="{FF2B5EF4-FFF2-40B4-BE49-F238E27FC236}">
                <a16:creationId xmlns:a16="http://schemas.microsoft.com/office/drawing/2014/main" id="{FD29289B-3746-4822-8E80-F98A1A046258}"/>
              </a:ext>
            </a:extLst>
          </p:cNvPr>
          <p:cNvSpPr>
            <a:spLocks noChangeAspect="1"/>
          </p:cNvSpPr>
          <p:nvPr/>
        </p:nvSpPr>
        <p:spPr bwMode="auto">
          <a:xfrm>
            <a:off x="5248061" y="2314362"/>
            <a:ext cx="293233" cy="330095"/>
          </a:xfrm>
          <a:custGeom>
            <a:avLst/>
            <a:gdLst/>
            <a:ahLst/>
            <a:cxnLst/>
            <a:rect l="l" t="t" r="r" b="b"/>
            <a:pathLst>
              <a:path w="1407693" h="1585061">
                <a:moveTo>
                  <a:pt x="983922" y="368134"/>
                </a:moveTo>
                <a:cubicBezTo>
                  <a:pt x="975073" y="368134"/>
                  <a:pt x="959144" y="369906"/>
                  <a:pt x="935252" y="373450"/>
                </a:cubicBezTo>
                <a:cubicBezTo>
                  <a:pt x="911359" y="376107"/>
                  <a:pt x="896315" y="379651"/>
                  <a:pt x="889236" y="382309"/>
                </a:cubicBezTo>
                <a:cubicBezTo>
                  <a:pt x="882157" y="385853"/>
                  <a:pt x="869768" y="396484"/>
                  <a:pt x="852069" y="414203"/>
                </a:cubicBezTo>
                <a:cubicBezTo>
                  <a:pt x="833486" y="432807"/>
                  <a:pt x="806939" y="465587"/>
                  <a:pt x="772427" y="514313"/>
                </a:cubicBezTo>
                <a:cubicBezTo>
                  <a:pt x="737915" y="563040"/>
                  <a:pt x="706058" y="614424"/>
                  <a:pt x="675971" y="668466"/>
                </a:cubicBezTo>
                <a:cubicBezTo>
                  <a:pt x="646769" y="722508"/>
                  <a:pt x="618452" y="779208"/>
                  <a:pt x="592789" y="836794"/>
                </a:cubicBezTo>
                <a:cubicBezTo>
                  <a:pt x="568896" y="796041"/>
                  <a:pt x="546773" y="767691"/>
                  <a:pt x="527305" y="753516"/>
                </a:cubicBezTo>
                <a:cubicBezTo>
                  <a:pt x="507837" y="738455"/>
                  <a:pt x="491024" y="731367"/>
                  <a:pt x="477750" y="731367"/>
                </a:cubicBezTo>
                <a:cubicBezTo>
                  <a:pt x="467131" y="731367"/>
                  <a:pt x="454742" y="736683"/>
                  <a:pt x="438814" y="748200"/>
                </a:cubicBezTo>
                <a:cubicBezTo>
                  <a:pt x="422885" y="758831"/>
                  <a:pt x="414921" y="770349"/>
                  <a:pt x="414921" y="780980"/>
                </a:cubicBezTo>
                <a:cubicBezTo>
                  <a:pt x="414921" y="788067"/>
                  <a:pt x="422000" y="799584"/>
                  <a:pt x="437044" y="815531"/>
                </a:cubicBezTo>
                <a:cubicBezTo>
                  <a:pt x="465361" y="845653"/>
                  <a:pt x="490139" y="877547"/>
                  <a:pt x="512262" y="911212"/>
                </a:cubicBezTo>
                <a:cubicBezTo>
                  <a:pt x="525536" y="931589"/>
                  <a:pt x="534385" y="943992"/>
                  <a:pt x="538809" y="948422"/>
                </a:cubicBezTo>
                <a:cubicBezTo>
                  <a:pt x="543234" y="952851"/>
                  <a:pt x="556508" y="955509"/>
                  <a:pt x="579515" y="955509"/>
                </a:cubicBezTo>
                <a:cubicBezTo>
                  <a:pt x="610487" y="955509"/>
                  <a:pt x="629071" y="951079"/>
                  <a:pt x="635265" y="943106"/>
                </a:cubicBezTo>
                <a:cubicBezTo>
                  <a:pt x="640575" y="936018"/>
                  <a:pt x="651194" y="912984"/>
                  <a:pt x="667122" y="874003"/>
                </a:cubicBezTo>
                <a:cubicBezTo>
                  <a:pt x="706058" y="777436"/>
                  <a:pt x="754729" y="685299"/>
                  <a:pt x="813133" y="597591"/>
                </a:cubicBezTo>
                <a:cubicBezTo>
                  <a:pt x="870653" y="509884"/>
                  <a:pt x="923748" y="443439"/>
                  <a:pt x="972418" y="399142"/>
                </a:cubicBezTo>
                <a:cubicBezTo>
                  <a:pt x="982152" y="390282"/>
                  <a:pt x="987462" y="384967"/>
                  <a:pt x="989231" y="382309"/>
                </a:cubicBezTo>
                <a:cubicBezTo>
                  <a:pt x="991886" y="379651"/>
                  <a:pt x="992771" y="376993"/>
                  <a:pt x="992771" y="374336"/>
                </a:cubicBezTo>
                <a:cubicBezTo>
                  <a:pt x="992771" y="369906"/>
                  <a:pt x="990116" y="368134"/>
                  <a:pt x="983922" y="368134"/>
                </a:cubicBezTo>
                <a:close/>
                <a:moveTo>
                  <a:pt x="695394" y="0"/>
                </a:moveTo>
                <a:cubicBezTo>
                  <a:pt x="895720" y="148883"/>
                  <a:pt x="1163791" y="186000"/>
                  <a:pt x="1407693" y="200525"/>
                </a:cubicBezTo>
                <a:cubicBezTo>
                  <a:pt x="1390747" y="285860"/>
                  <a:pt x="1461517" y="1376262"/>
                  <a:pt x="694708" y="1585061"/>
                </a:cubicBezTo>
                <a:cubicBezTo>
                  <a:pt x="23523" y="1327239"/>
                  <a:pt x="4842" y="669974"/>
                  <a:pt x="0" y="196090"/>
                </a:cubicBezTo>
                <a:cubicBezTo>
                  <a:pt x="235429" y="194275"/>
                  <a:pt x="456333" y="161593"/>
                  <a:pt x="695394" y="0"/>
                </a:cubicBezTo>
                <a:close/>
              </a:path>
            </a:pathLst>
          </a:cu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5" tIns="43927" rIns="43927" bIns="87855" numCol="1" spcCol="0" rtlCol="0" fromWordArt="0" anchor="b" anchorCtr="0" forceAA="0" compatLnSpc="1">
            <a:prstTxWarp prst="textNoShape">
              <a:avLst/>
            </a:prstTxWarp>
            <a:noAutofit/>
          </a:bodyPr>
          <a:lstStyle/>
          <a:p>
            <a:pPr algn="ctr" defTabSz="878190" fontAlgn="base">
              <a:spcBef>
                <a:spcPct val="0"/>
              </a:spcBef>
              <a:spcAft>
                <a:spcPct val="0"/>
              </a:spcAft>
              <a:defRPr/>
            </a:pPr>
            <a:endParaRPr lang="en-US" sz="1731" spc="-48">
              <a:solidFill>
                <a:srgbClr val="0078D7"/>
              </a:solidFill>
              <a:latin typeface="Segoe UI" pitchFamily="34" charset="0"/>
              <a:ea typeface="Segoe UI" pitchFamily="34" charset="0"/>
              <a:cs typeface="Segoe UI" pitchFamily="34" charset="0"/>
            </a:endParaRPr>
          </a:p>
        </p:txBody>
      </p:sp>
      <p:sp>
        <p:nvSpPr>
          <p:cNvPr id="18" name="Freeform 214">
            <a:extLst>
              <a:ext uri="{FF2B5EF4-FFF2-40B4-BE49-F238E27FC236}">
                <a16:creationId xmlns:a16="http://schemas.microsoft.com/office/drawing/2014/main" id="{1CF89BD2-A41F-43D1-A692-30AB737444F8}"/>
              </a:ext>
            </a:extLst>
          </p:cNvPr>
          <p:cNvSpPr/>
          <p:nvPr/>
        </p:nvSpPr>
        <p:spPr bwMode="auto">
          <a:xfrm flipH="1" flipV="1">
            <a:off x="3945089" y="4741881"/>
            <a:ext cx="395347" cy="395347"/>
          </a:xfrm>
          <a:custGeom>
            <a:avLst/>
            <a:gdLst/>
            <a:ahLst/>
            <a:cxnLst/>
            <a:rect l="l" t="t" r="r" b="b"/>
            <a:pathLst>
              <a:path w="4301747" h="4270663">
                <a:moveTo>
                  <a:pt x="639250" y="2400189"/>
                </a:moveTo>
                <a:lnTo>
                  <a:pt x="3920" y="2311124"/>
                </a:lnTo>
                <a:cubicBezTo>
                  <a:pt x="-106916" y="318049"/>
                  <a:pt x="2157312" y="-748752"/>
                  <a:pt x="3661520" y="607015"/>
                </a:cubicBezTo>
                <a:lnTo>
                  <a:pt x="4094970" y="179504"/>
                </a:lnTo>
                <a:lnTo>
                  <a:pt x="4296850" y="1675795"/>
                </a:lnTo>
                <a:lnTo>
                  <a:pt x="2830248" y="1456101"/>
                </a:lnTo>
                <a:lnTo>
                  <a:pt x="3234009" y="1064215"/>
                </a:lnTo>
                <a:cubicBezTo>
                  <a:pt x="2826289" y="517951"/>
                  <a:pt x="631335" y="120127"/>
                  <a:pt x="639250" y="2400189"/>
                </a:cubicBezTo>
                <a:close/>
                <a:moveTo>
                  <a:pt x="2177409" y="4270606"/>
                </a:moveTo>
                <a:cubicBezTo>
                  <a:pt x="1654578" y="4274424"/>
                  <a:pt x="1110292" y="4087325"/>
                  <a:pt x="640227" y="3663648"/>
                </a:cubicBezTo>
                <a:lnTo>
                  <a:pt x="206777" y="4091159"/>
                </a:lnTo>
                <a:lnTo>
                  <a:pt x="4897" y="2594868"/>
                </a:lnTo>
                <a:lnTo>
                  <a:pt x="1471499" y="2814562"/>
                </a:lnTo>
                <a:lnTo>
                  <a:pt x="1067738" y="3206448"/>
                </a:lnTo>
                <a:cubicBezTo>
                  <a:pt x="1475458" y="3752712"/>
                  <a:pt x="3670412" y="4150536"/>
                  <a:pt x="3662497" y="1870474"/>
                </a:cubicBezTo>
                <a:lnTo>
                  <a:pt x="4297827" y="1959539"/>
                </a:lnTo>
                <a:cubicBezTo>
                  <a:pt x="4374027" y="3329778"/>
                  <a:pt x="3327638" y="4262208"/>
                  <a:pt x="2177409" y="4270606"/>
                </a:cubicBezTo>
                <a:close/>
              </a:path>
            </a:pathLst>
          </a:cu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5" tIns="43927" rIns="43927" bIns="87855" numCol="1" spcCol="0" rtlCol="0" fromWordArt="0" anchor="b" anchorCtr="0" forceAA="0" compatLnSpc="1">
            <a:prstTxWarp prst="textNoShape">
              <a:avLst/>
            </a:prstTxWarp>
            <a:noAutofit/>
          </a:bodyPr>
          <a:lstStyle/>
          <a:p>
            <a:pPr algn="ctr" defTabSz="878190" fontAlgn="base">
              <a:spcBef>
                <a:spcPct val="0"/>
              </a:spcBef>
              <a:spcAft>
                <a:spcPct val="0"/>
              </a:spcAft>
              <a:defRPr/>
            </a:pPr>
            <a:endParaRPr lang="en-US" sz="1731" spc="-48">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9" name="TextBox 18">
            <a:extLst>
              <a:ext uri="{FF2B5EF4-FFF2-40B4-BE49-F238E27FC236}">
                <a16:creationId xmlns:a16="http://schemas.microsoft.com/office/drawing/2014/main" id="{EA18505D-0374-44AF-8C4B-2577E4B5A7EE}"/>
              </a:ext>
            </a:extLst>
          </p:cNvPr>
          <p:cNvSpPr txBox="1"/>
          <p:nvPr/>
        </p:nvSpPr>
        <p:spPr>
          <a:xfrm>
            <a:off x="3663981" y="5178489"/>
            <a:ext cx="1674273" cy="279327"/>
          </a:xfrm>
          <a:prstGeom prst="rect">
            <a:avLst/>
          </a:prstGeom>
          <a:noFill/>
        </p:spPr>
        <p:txBody>
          <a:bodyPr wrap="square" lIns="87855" tIns="87855" rIns="87855" bIns="43927" rtlCol="0" anchor="ctr">
            <a:spAutoFit/>
          </a:bodyPr>
          <a:lstStyle/>
          <a:p>
            <a:pPr algn="ctr" defTabSz="878479">
              <a:lnSpc>
                <a:spcPct val="90000"/>
              </a:lnSpc>
              <a:spcAft>
                <a:spcPts val="575"/>
              </a:spcAft>
              <a:defRPr/>
            </a:pPr>
            <a:r>
              <a:rPr lang="en-US" sz="1056" b="1" kern="0">
                <a:solidFill>
                  <a:srgbClr val="0078D7"/>
                </a:solidFill>
                <a:latin typeface="Segoe UI"/>
              </a:rPr>
              <a:t>Lifecycle management</a:t>
            </a:r>
          </a:p>
        </p:txBody>
      </p:sp>
      <p:sp>
        <p:nvSpPr>
          <p:cNvPr id="20" name="TextBox 19">
            <a:extLst>
              <a:ext uri="{FF2B5EF4-FFF2-40B4-BE49-F238E27FC236}">
                <a16:creationId xmlns:a16="http://schemas.microsoft.com/office/drawing/2014/main" id="{FD0DD81F-9A4C-4953-A9DB-38442C786D38}"/>
              </a:ext>
            </a:extLst>
          </p:cNvPr>
          <p:cNvSpPr txBox="1"/>
          <p:nvPr/>
        </p:nvSpPr>
        <p:spPr>
          <a:xfrm>
            <a:off x="3299551" y="3505662"/>
            <a:ext cx="1090640" cy="425585"/>
          </a:xfrm>
          <a:prstGeom prst="rect">
            <a:avLst/>
          </a:prstGeom>
          <a:noFill/>
        </p:spPr>
        <p:txBody>
          <a:bodyPr wrap="square" lIns="87855" tIns="87855" rIns="87855" bIns="43927" rtlCol="0" anchor="ctr">
            <a:spAutoFit/>
          </a:bodyPr>
          <a:lstStyle/>
          <a:p>
            <a:pPr algn="ctr" defTabSz="878479">
              <a:lnSpc>
                <a:spcPct val="90000"/>
              </a:lnSpc>
              <a:spcAft>
                <a:spcPts val="575"/>
              </a:spcAft>
              <a:defRPr/>
            </a:pPr>
            <a:r>
              <a:rPr lang="en-US" sz="1056" b="1" kern="0">
                <a:solidFill>
                  <a:srgbClr val="0078D7"/>
                </a:solidFill>
                <a:latin typeface="Segoe UI"/>
              </a:rPr>
              <a:t>In-memory cache</a:t>
            </a:r>
          </a:p>
        </p:txBody>
      </p:sp>
      <p:sp>
        <p:nvSpPr>
          <p:cNvPr id="21" name="Freeform 70">
            <a:extLst>
              <a:ext uri="{FF2B5EF4-FFF2-40B4-BE49-F238E27FC236}">
                <a16:creationId xmlns:a16="http://schemas.microsoft.com/office/drawing/2014/main" id="{17D1A512-3CF2-4A20-8233-280109C30720}"/>
              </a:ext>
            </a:extLst>
          </p:cNvPr>
          <p:cNvSpPr>
            <a:spLocks noChangeAspect="1"/>
          </p:cNvSpPr>
          <p:nvPr/>
        </p:nvSpPr>
        <p:spPr bwMode="black">
          <a:xfrm>
            <a:off x="3809336" y="3087859"/>
            <a:ext cx="292029" cy="421412"/>
          </a:xfrm>
          <a:custGeom>
            <a:avLst/>
            <a:gdLst>
              <a:gd name="T0" fmla="*/ 73 w 110"/>
              <a:gd name="T1" fmla="*/ 6 h 144"/>
              <a:gd name="T2" fmla="*/ 70 w 110"/>
              <a:gd name="T3" fmla="*/ 0 h 144"/>
              <a:gd name="T4" fmla="*/ 12 w 110"/>
              <a:gd name="T5" fmla="*/ 0 h 144"/>
              <a:gd name="T6" fmla="*/ 6 w 110"/>
              <a:gd name="T7" fmla="*/ 6 h 144"/>
              <a:gd name="T8" fmla="*/ 0 w 110"/>
              <a:gd name="T9" fmla="*/ 69 h 144"/>
              <a:gd name="T10" fmla="*/ 5 w 110"/>
              <a:gd name="T11" fmla="*/ 75 h 144"/>
              <a:gd name="T12" fmla="*/ 40 w 110"/>
              <a:gd name="T13" fmla="*/ 75 h 144"/>
              <a:gd name="T14" fmla="*/ 16 w 110"/>
              <a:gd name="T15" fmla="*/ 136 h 144"/>
              <a:gd name="T16" fmla="*/ 21 w 110"/>
              <a:gd name="T17" fmla="*/ 140 h 144"/>
              <a:gd name="T18" fmla="*/ 108 w 110"/>
              <a:gd name="T19" fmla="*/ 57 h 144"/>
              <a:gd name="T20" fmla="*/ 107 w 110"/>
              <a:gd name="T21" fmla="*/ 53 h 144"/>
              <a:gd name="T22" fmla="*/ 54 w 110"/>
              <a:gd name="T23" fmla="*/ 53 h 144"/>
              <a:gd name="T24" fmla="*/ 73 w 110"/>
              <a:gd name="T25" fmla="*/ 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44">
                <a:moveTo>
                  <a:pt x="73" y="6"/>
                </a:moveTo>
                <a:cubicBezTo>
                  <a:pt x="75" y="2"/>
                  <a:pt x="73" y="0"/>
                  <a:pt x="70" y="0"/>
                </a:cubicBezTo>
                <a:cubicBezTo>
                  <a:pt x="12" y="0"/>
                  <a:pt x="12" y="0"/>
                  <a:pt x="12" y="0"/>
                </a:cubicBezTo>
                <a:cubicBezTo>
                  <a:pt x="9" y="0"/>
                  <a:pt x="6" y="3"/>
                  <a:pt x="6" y="6"/>
                </a:cubicBezTo>
                <a:cubicBezTo>
                  <a:pt x="0" y="69"/>
                  <a:pt x="0" y="69"/>
                  <a:pt x="0" y="69"/>
                </a:cubicBezTo>
                <a:cubicBezTo>
                  <a:pt x="0" y="73"/>
                  <a:pt x="2" y="75"/>
                  <a:pt x="5" y="75"/>
                </a:cubicBezTo>
                <a:cubicBezTo>
                  <a:pt x="40" y="75"/>
                  <a:pt x="40" y="75"/>
                  <a:pt x="40" y="75"/>
                </a:cubicBezTo>
                <a:cubicBezTo>
                  <a:pt x="16" y="136"/>
                  <a:pt x="16" y="136"/>
                  <a:pt x="16" y="136"/>
                </a:cubicBezTo>
                <a:cubicBezTo>
                  <a:pt x="14" y="143"/>
                  <a:pt x="16" y="144"/>
                  <a:pt x="21" y="140"/>
                </a:cubicBezTo>
                <a:cubicBezTo>
                  <a:pt x="108" y="57"/>
                  <a:pt x="108" y="57"/>
                  <a:pt x="108" y="57"/>
                </a:cubicBezTo>
                <a:cubicBezTo>
                  <a:pt x="110" y="54"/>
                  <a:pt x="110" y="53"/>
                  <a:pt x="107" y="53"/>
                </a:cubicBezTo>
                <a:cubicBezTo>
                  <a:pt x="54" y="53"/>
                  <a:pt x="54" y="53"/>
                  <a:pt x="54" y="53"/>
                </a:cubicBezTo>
                <a:lnTo>
                  <a:pt x="73" y="6"/>
                </a:lnTo>
                <a:close/>
              </a:path>
            </a:pathLst>
          </a:cu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189" tIns="72952" rIns="91189" bIns="72952" numCol="1" spcCol="0" rtlCol="0" fromWordArt="0" anchor="t" anchorCtr="0" forceAA="0" compatLnSpc="1">
            <a:prstTxWarp prst="textNoShape">
              <a:avLst/>
            </a:prstTxWarp>
            <a:noAutofit/>
          </a:bodyPr>
          <a:lstStyle/>
          <a:p>
            <a:pPr algn="ctr" defTabSz="464915" fontAlgn="base">
              <a:lnSpc>
                <a:spcPct val="90000"/>
              </a:lnSpc>
              <a:spcBef>
                <a:spcPct val="0"/>
              </a:spcBef>
              <a:spcAft>
                <a:spcPct val="0"/>
              </a:spcAft>
              <a:defRPr/>
            </a:pPr>
            <a:endParaRPr lang="en-US" sz="1196" kern="0">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21">
            <a:extLst>
              <a:ext uri="{FF2B5EF4-FFF2-40B4-BE49-F238E27FC236}">
                <a16:creationId xmlns:a16="http://schemas.microsoft.com/office/drawing/2014/main" id="{709AE1F5-B8F0-4BE4-90C2-885CDE4FEA94}"/>
              </a:ext>
            </a:extLst>
          </p:cNvPr>
          <p:cNvPicPr>
            <a:picLocks noChangeAspect="1"/>
          </p:cNvPicPr>
          <p:nvPr/>
        </p:nvPicPr>
        <p:blipFill>
          <a:blip r:embed="rId2"/>
          <a:stretch>
            <a:fillRect/>
          </a:stretch>
        </p:blipFill>
        <p:spPr>
          <a:xfrm>
            <a:off x="9382427" y="1421168"/>
            <a:ext cx="2071755" cy="1325923"/>
          </a:xfrm>
          <a:prstGeom prst="rect">
            <a:avLst/>
          </a:prstGeom>
        </p:spPr>
      </p:pic>
      <p:pic>
        <p:nvPicPr>
          <p:cNvPr id="23" name="Picture 22">
            <a:extLst>
              <a:ext uri="{FF2B5EF4-FFF2-40B4-BE49-F238E27FC236}">
                <a16:creationId xmlns:a16="http://schemas.microsoft.com/office/drawing/2014/main" id="{6B47A5CF-9292-4CE7-A323-58AACC46CF22}"/>
              </a:ext>
            </a:extLst>
          </p:cNvPr>
          <p:cNvPicPr>
            <a:picLocks noChangeAspect="1"/>
          </p:cNvPicPr>
          <p:nvPr/>
        </p:nvPicPr>
        <p:blipFill>
          <a:blip r:embed="rId3"/>
          <a:stretch>
            <a:fillRect/>
          </a:stretch>
        </p:blipFill>
        <p:spPr>
          <a:xfrm>
            <a:off x="9382426" y="3014803"/>
            <a:ext cx="2083127" cy="1342229"/>
          </a:xfrm>
          <a:prstGeom prst="rect">
            <a:avLst/>
          </a:prstGeom>
        </p:spPr>
      </p:pic>
      <p:pic>
        <p:nvPicPr>
          <p:cNvPr id="24" name="Picture 23">
            <a:extLst>
              <a:ext uri="{FF2B5EF4-FFF2-40B4-BE49-F238E27FC236}">
                <a16:creationId xmlns:a16="http://schemas.microsoft.com/office/drawing/2014/main" id="{EA89B3CE-B4E7-4CB3-9BF5-6CE369A3FDC5}"/>
              </a:ext>
            </a:extLst>
          </p:cNvPr>
          <p:cNvPicPr>
            <a:picLocks noChangeAspect="1"/>
          </p:cNvPicPr>
          <p:nvPr/>
        </p:nvPicPr>
        <p:blipFill>
          <a:blip r:embed="rId4"/>
          <a:stretch>
            <a:fillRect/>
          </a:stretch>
        </p:blipFill>
        <p:spPr>
          <a:xfrm>
            <a:off x="9382427" y="4562097"/>
            <a:ext cx="2071755" cy="1433867"/>
          </a:xfrm>
          <a:prstGeom prst="rect">
            <a:avLst/>
          </a:prstGeom>
        </p:spPr>
      </p:pic>
      <p:cxnSp>
        <p:nvCxnSpPr>
          <p:cNvPr id="25" name="Straight Arrow Connector 24">
            <a:extLst>
              <a:ext uri="{FF2B5EF4-FFF2-40B4-BE49-F238E27FC236}">
                <a16:creationId xmlns:a16="http://schemas.microsoft.com/office/drawing/2014/main" id="{1D0BC78F-637B-4023-9A45-09A4290BD1B7}"/>
              </a:ext>
            </a:extLst>
          </p:cNvPr>
          <p:cNvCxnSpPr>
            <a:cxnSpLocks/>
          </p:cNvCxnSpPr>
          <p:nvPr/>
        </p:nvCxnSpPr>
        <p:spPr>
          <a:xfrm flipH="1">
            <a:off x="8187361" y="2215035"/>
            <a:ext cx="896299" cy="0"/>
          </a:xfrm>
          <a:prstGeom prst="straightConnector1">
            <a:avLst/>
          </a:prstGeom>
          <a:ln w="57150">
            <a:solidFill>
              <a:srgbClr val="9D9D9D"/>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8A30B4B-0D62-47D6-ABAB-2A864A58332C}"/>
              </a:ext>
            </a:extLst>
          </p:cNvPr>
          <p:cNvCxnSpPr>
            <a:cxnSpLocks/>
          </p:cNvCxnSpPr>
          <p:nvPr/>
        </p:nvCxnSpPr>
        <p:spPr>
          <a:xfrm flipH="1">
            <a:off x="8187361" y="3730053"/>
            <a:ext cx="896299" cy="0"/>
          </a:xfrm>
          <a:prstGeom prst="straightConnector1">
            <a:avLst/>
          </a:prstGeom>
          <a:ln w="57150">
            <a:solidFill>
              <a:srgbClr val="9D9D9D"/>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FEB42F5-17C9-470D-8248-5664A460FA95}"/>
              </a:ext>
            </a:extLst>
          </p:cNvPr>
          <p:cNvCxnSpPr>
            <a:cxnSpLocks/>
          </p:cNvCxnSpPr>
          <p:nvPr/>
        </p:nvCxnSpPr>
        <p:spPr>
          <a:xfrm flipH="1">
            <a:off x="8262053" y="5415840"/>
            <a:ext cx="896299" cy="0"/>
          </a:xfrm>
          <a:prstGeom prst="straightConnector1">
            <a:avLst/>
          </a:prstGeom>
          <a:ln w="57150">
            <a:solidFill>
              <a:srgbClr val="9D9D9D"/>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A screenshot of a cell phone&#10;&#10;Description generated with very high confidence">
            <a:extLst>
              <a:ext uri="{FF2B5EF4-FFF2-40B4-BE49-F238E27FC236}">
                <a16:creationId xmlns:a16="http://schemas.microsoft.com/office/drawing/2014/main" id="{6E72AB38-0E69-4E38-96B3-4FEE5C7B4F2C}"/>
              </a:ext>
            </a:extLst>
          </p:cNvPr>
          <p:cNvPicPr>
            <a:picLocks noChangeAspect="1"/>
          </p:cNvPicPr>
          <p:nvPr/>
        </p:nvPicPr>
        <p:blipFill>
          <a:blip r:embed="rId5"/>
          <a:stretch>
            <a:fillRect/>
          </a:stretch>
        </p:blipFill>
        <p:spPr>
          <a:xfrm>
            <a:off x="195374" y="1421945"/>
            <a:ext cx="1980567" cy="1466217"/>
          </a:xfrm>
          <a:prstGeom prst="rect">
            <a:avLst/>
          </a:prstGeom>
        </p:spPr>
      </p:pic>
      <p:pic>
        <p:nvPicPr>
          <p:cNvPr id="31" name="Picture 30" descr="A screenshot of a computer&#10;&#10;Description generated with very high confidence">
            <a:extLst>
              <a:ext uri="{FF2B5EF4-FFF2-40B4-BE49-F238E27FC236}">
                <a16:creationId xmlns:a16="http://schemas.microsoft.com/office/drawing/2014/main" id="{2175B3D8-FE86-4D74-9C42-258A073BFFD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188284" y="3172393"/>
            <a:ext cx="2062371" cy="1466217"/>
          </a:xfrm>
          <a:prstGeom prst="rect">
            <a:avLst/>
          </a:prstGeom>
        </p:spPr>
      </p:pic>
      <p:pic>
        <p:nvPicPr>
          <p:cNvPr id="33" name="Picture 32">
            <a:extLst>
              <a:ext uri="{FF2B5EF4-FFF2-40B4-BE49-F238E27FC236}">
                <a16:creationId xmlns:a16="http://schemas.microsoft.com/office/drawing/2014/main" id="{8AFF6CCB-5A85-4D38-90FB-304744CF8741}"/>
              </a:ext>
            </a:extLst>
          </p:cNvPr>
          <p:cNvPicPr>
            <a:picLocks noChangeAspect="1"/>
          </p:cNvPicPr>
          <p:nvPr/>
        </p:nvPicPr>
        <p:blipFill>
          <a:blip r:embed="rId8"/>
          <a:stretch>
            <a:fillRect/>
          </a:stretch>
        </p:blipFill>
        <p:spPr>
          <a:xfrm>
            <a:off x="188285" y="4885786"/>
            <a:ext cx="2071753" cy="1130047"/>
          </a:xfrm>
          <a:prstGeom prst="rect">
            <a:avLst/>
          </a:prstGeom>
        </p:spPr>
      </p:pic>
      <p:cxnSp>
        <p:nvCxnSpPr>
          <p:cNvPr id="34" name="Straight Arrow Connector 33">
            <a:extLst>
              <a:ext uri="{FF2B5EF4-FFF2-40B4-BE49-F238E27FC236}">
                <a16:creationId xmlns:a16="http://schemas.microsoft.com/office/drawing/2014/main" id="{34AB2A29-9CBE-45B1-B854-890045A9249B}"/>
              </a:ext>
            </a:extLst>
          </p:cNvPr>
          <p:cNvCxnSpPr>
            <a:cxnSpLocks/>
          </p:cNvCxnSpPr>
          <p:nvPr/>
        </p:nvCxnSpPr>
        <p:spPr>
          <a:xfrm>
            <a:off x="2477945" y="2167503"/>
            <a:ext cx="821607" cy="0"/>
          </a:xfrm>
          <a:prstGeom prst="straightConnector1">
            <a:avLst/>
          </a:prstGeom>
          <a:ln w="57150">
            <a:solidFill>
              <a:srgbClr val="9D9D9D"/>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2A07345-8C3F-438D-AD69-BEDA5DC833CC}"/>
              </a:ext>
            </a:extLst>
          </p:cNvPr>
          <p:cNvCxnSpPr>
            <a:cxnSpLocks/>
          </p:cNvCxnSpPr>
          <p:nvPr/>
        </p:nvCxnSpPr>
        <p:spPr>
          <a:xfrm>
            <a:off x="2477945" y="3802457"/>
            <a:ext cx="821607" cy="0"/>
          </a:xfrm>
          <a:prstGeom prst="straightConnector1">
            <a:avLst/>
          </a:prstGeom>
          <a:ln w="57150">
            <a:solidFill>
              <a:srgbClr val="9D9D9D"/>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AF72049-7F7A-475B-8D89-05F7B7C95FE7}"/>
              </a:ext>
            </a:extLst>
          </p:cNvPr>
          <p:cNvCxnSpPr>
            <a:cxnSpLocks/>
          </p:cNvCxnSpPr>
          <p:nvPr/>
        </p:nvCxnSpPr>
        <p:spPr>
          <a:xfrm>
            <a:off x="2477945" y="5509265"/>
            <a:ext cx="821607" cy="0"/>
          </a:xfrm>
          <a:prstGeom prst="straightConnector1">
            <a:avLst/>
          </a:prstGeom>
          <a:ln w="57150">
            <a:solidFill>
              <a:srgbClr val="9D9D9D"/>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4D8604D8-5437-481B-96D9-DA3BFA9E945A}"/>
              </a:ext>
            </a:extLst>
          </p:cNvPr>
          <p:cNvPicPr>
            <a:picLocks noChangeAspect="1"/>
          </p:cNvPicPr>
          <p:nvPr/>
        </p:nvPicPr>
        <p:blipFill>
          <a:blip r:embed="rId9"/>
          <a:stretch>
            <a:fillRect/>
          </a:stretch>
        </p:blipFill>
        <p:spPr>
          <a:xfrm>
            <a:off x="4499400" y="2983898"/>
            <a:ext cx="2243821" cy="2243821"/>
          </a:xfrm>
          <a:prstGeom prst="rect">
            <a:avLst/>
          </a:prstGeom>
          <a:gradFill>
            <a:gsLst>
              <a:gs pos="66272">
                <a:srgbClr val="F2BB18"/>
              </a:gs>
              <a:gs pos="47000">
                <a:srgbClr val="F1C716"/>
              </a:gs>
            </a:gsLst>
            <a:lin ang="5400000" scaled="0"/>
          </a:gradFill>
        </p:spPr>
      </p:pic>
      <p:sp>
        <p:nvSpPr>
          <p:cNvPr id="36" name="TextBox 35">
            <a:extLst>
              <a:ext uri="{FF2B5EF4-FFF2-40B4-BE49-F238E27FC236}">
                <a16:creationId xmlns:a16="http://schemas.microsoft.com/office/drawing/2014/main" id="{8D837FD0-E7A3-4F9A-B140-EF9BFC37ABAD}"/>
              </a:ext>
            </a:extLst>
          </p:cNvPr>
          <p:cNvSpPr txBox="1"/>
          <p:nvPr/>
        </p:nvSpPr>
        <p:spPr>
          <a:xfrm>
            <a:off x="4589607" y="4650607"/>
            <a:ext cx="2119387" cy="615473"/>
          </a:xfrm>
          <a:prstGeom prst="rect">
            <a:avLst/>
          </a:prstGeom>
          <a:noFill/>
        </p:spPr>
        <p:txBody>
          <a:bodyPr wrap="square" lIns="179259" tIns="143407" rIns="179259" bIns="143407" rtlCol="0">
            <a:spAutoFit/>
          </a:bodyPr>
          <a:lstStyle/>
          <a:p>
            <a:pPr algn="ctr">
              <a:lnSpc>
                <a:spcPct val="90000"/>
              </a:lnSpc>
              <a:spcAft>
                <a:spcPts val="588"/>
              </a:spcAft>
            </a:pPr>
            <a:r>
              <a:rPr lang="en-US" sz="2353" b="1">
                <a:gradFill>
                  <a:gsLst>
                    <a:gs pos="2917">
                      <a:schemeClr val="tx1"/>
                    </a:gs>
                    <a:gs pos="30000">
                      <a:schemeClr val="tx1"/>
                    </a:gs>
                  </a:gsLst>
                  <a:lin ang="5400000" scaled="0"/>
                </a:gradFill>
              </a:rPr>
              <a:t>Workspace</a:t>
            </a:r>
          </a:p>
        </p:txBody>
      </p:sp>
      <p:pic>
        <p:nvPicPr>
          <p:cNvPr id="37" name="Picture 36" descr="A picture containing umbrella, building&#10;&#10;Description generated with high confidence">
            <a:extLst>
              <a:ext uri="{FF2B5EF4-FFF2-40B4-BE49-F238E27FC236}">
                <a16:creationId xmlns:a16="http://schemas.microsoft.com/office/drawing/2014/main" id="{F8571DFD-480E-4E44-95B7-D999EDD4E0C9}"/>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5994726" y="3054537"/>
            <a:ext cx="732855" cy="483799"/>
          </a:xfrm>
          <a:prstGeom prst="rect">
            <a:avLst/>
          </a:prstGeom>
        </p:spPr>
      </p:pic>
      <p:sp>
        <p:nvSpPr>
          <p:cNvPr id="39" name="Title 1">
            <a:extLst>
              <a:ext uri="{FF2B5EF4-FFF2-40B4-BE49-F238E27FC236}">
                <a16:creationId xmlns:a16="http://schemas.microsoft.com/office/drawing/2014/main" id="{F8BB4CAC-51AC-4061-9404-81A80540AC81}"/>
              </a:ext>
            </a:extLst>
          </p:cNvPr>
          <p:cNvSpPr>
            <a:spLocks noGrp="1"/>
          </p:cNvSpPr>
          <p:nvPr>
            <p:ph type="title"/>
          </p:nvPr>
        </p:nvSpPr>
        <p:spPr/>
        <p:txBody>
          <a:bodyPr/>
          <a:lstStyle/>
          <a:p>
            <a:r>
              <a:rPr lang="en-US"/>
              <a:t>Connectivity: Analysis Services</a:t>
            </a:r>
          </a:p>
        </p:txBody>
      </p:sp>
    </p:spTree>
    <p:extLst>
      <p:ext uri="{BB962C8B-B14F-4D97-AF65-F5344CB8AC3E}">
        <p14:creationId xmlns:p14="http://schemas.microsoft.com/office/powerpoint/2010/main" val="132873074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572D55-9883-4B83-A6D4-5E69D0D2E7E7}"/>
              </a:ext>
            </a:extLst>
          </p:cNvPr>
          <p:cNvPicPr>
            <a:picLocks noChangeAspect="1"/>
          </p:cNvPicPr>
          <p:nvPr/>
        </p:nvPicPr>
        <p:blipFill>
          <a:blip r:embed="rId2"/>
          <a:stretch>
            <a:fillRect/>
          </a:stretch>
        </p:blipFill>
        <p:spPr>
          <a:xfrm>
            <a:off x="1185458" y="0"/>
            <a:ext cx="9821085" cy="6858000"/>
          </a:xfrm>
          <a:prstGeom prst="rect">
            <a:avLst/>
          </a:prstGeom>
        </p:spPr>
      </p:pic>
    </p:spTree>
    <p:extLst>
      <p:ext uri="{BB962C8B-B14F-4D97-AF65-F5344CB8AC3E}">
        <p14:creationId xmlns:p14="http://schemas.microsoft.com/office/powerpoint/2010/main" val="44358481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D50FC2-23A8-478C-A560-1071F82C286E}"/>
              </a:ext>
            </a:extLst>
          </p:cNvPr>
          <p:cNvSpPr>
            <a:spLocks noGrp="1"/>
          </p:cNvSpPr>
          <p:nvPr>
            <p:ph type="title"/>
          </p:nvPr>
        </p:nvSpPr>
        <p:spPr>
          <a:xfrm>
            <a:off x="585216" y="2537210"/>
            <a:ext cx="5510784" cy="997196"/>
          </a:xfrm>
        </p:spPr>
        <p:txBody>
          <a:bodyPr/>
          <a:lstStyle/>
          <a:p>
            <a:r>
              <a:rPr lang="en-US" dirty="0"/>
              <a:t>Power BI dataflows </a:t>
            </a:r>
            <a:r>
              <a:rPr lang="en-US" dirty="0" err="1"/>
              <a:t>nyheder</a:t>
            </a:r>
            <a:endParaRPr lang="en-US" dirty="0"/>
          </a:p>
        </p:txBody>
      </p:sp>
    </p:spTree>
    <p:extLst>
      <p:ext uri="{BB962C8B-B14F-4D97-AF65-F5344CB8AC3E}">
        <p14:creationId xmlns:p14="http://schemas.microsoft.com/office/powerpoint/2010/main" val="3101560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868AC7F7-FDD1-4DE5-B935-6AD332DA309B}"/>
              </a:ext>
            </a:extLst>
          </p:cNvPr>
          <p:cNvSpPr>
            <a:spLocks noGrp="1"/>
          </p:cNvSpPr>
          <p:nvPr>
            <p:ph type="title"/>
          </p:nvPr>
        </p:nvSpPr>
        <p:spPr/>
        <p:txBody>
          <a:bodyPr/>
          <a:lstStyle/>
          <a:p>
            <a:r>
              <a:rPr lang="en-US" dirty="0"/>
              <a:t>Power BI dataflows </a:t>
            </a:r>
            <a:r>
              <a:rPr lang="en-US" dirty="0" err="1"/>
              <a:t>nyheder</a:t>
            </a:r>
            <a:endParaRPr lang="da-DK" dirty="0"/>
          </a:p>
        </p:txBody>
      </p:sp>
      <p:sp>
        <p:nvSpPr>
          <p:cNvPr id="8" name="Pladsholder til indhold 7">
            <a:extLst>
              <a:ext uri="{FF2B5EF4-FFF2-40B4-BE49-F238E27FC236}">
                <a16:creationId xmlns:a16="http://schemas.microsoft.com/office/drawing/2014/main" id="{8A73DE77-A695-48A5-8ED4-F6263A39AD17}"/>
              </a:ext>
            </a:extLst>
          </p:cNvPr>
          <p:cNvSpPr>
            <a:spLocks noGrp="1"/>
          </p:cNvSpPr>
          <p:nvPr>
            <p:ph sz="quarter" idx="10"/>
          </p:nvPr>
        </p:nvSpPr>
        <p:spPr>
          <a:xfrm>
            <a:off x="584200" y="1435100"/>
            <a:ext cx="11018838" cy="2573012"/>
          </a:xfrm>
        </p:spPr>
        <p:txBody>
          <a:bodyPr/>
          <a:lstStyle/>
          <a:p>
            <a:r>
              <a:rPr lang="da-DK" dirty="0" err="1"/>
              <a:t>Enhanced</a:t>
            </a:r>
            <a:r>
              <a:rPr lang="da-DK" dirty="0"/>
              <a:t> </a:t>
            </a:r>
            <a:r>
              <a:rPr lang="da-DK" dirty="0" err="1"/>
              <a:t>Compute</a:t>
            </a:r>
            <a:r>
              <a:rPr lang="da-DK" dirty="0"/>
              <a:t> Engine (Preview)</a:t>
            </a:r>
          </a:p>
          <a:p>
            <a:pPr lvl="1"/>
            <a:r>
              <a:rPr lang="da-DK" dirty="0"/>
              <a:t>Specielt ved </a:t>
            </a:r>
            <a:r>
              <a:rPr lang="da-DK" dirty="0" err="1"/>
              <a:t>joins</a:t>
            </a:r>
            <a:r>
              <a:rPr lang="da-DK" dirty="0"/>
              <a:t> - 25x</a:t>
            </a:r>
          </a:p>
          <a:p>
            <a:r>
              <a:rPr lang="da-DK" dirty="0"/>
              <a:t>Direct Query via </a:t>
            </a:r>
            <a:r>
              <a:rPr lang="da-DK" dirty="0" err="1"/>
              <a:t>Dataflows</a:t>
            </a:r>
            <a:r>
              <a:rPr lang="da-DK" dirty="0"/>
              <a:t> (Low data </a:t>
            </a:r>
            <a:r>
              <a:rPr lang="da-DK" dirty="0" err="1"/>
              <a:t>Latency</a:t>
            </a:r>
            <a:r>
              <a:rPr lang="da-DK" dirty="0"/>
              <a:t> scenarier)</a:t>
            </a:r>
          </a:p>
          <a:p>
            <a:r>
              <a:rPr lang="da-DK" dirty="0"/>
              <a:t>AI muligheder direkte i </a:t>
            </a:r>
            <a:r>
              <a:rPr lang="da-DK" dirty="0" err="1"/>
              <a:t>dataflows</a:t>
            </a:r>
            <a:endParaRPr lang="da-DK" dirty="0"/>
          </a:p>
          <a:p>
            <a:pPr lvl="1"/>
            <a:r>
              <a:rPr lang="da-DK" dirty="0"/>
              <a:t>AI Model tilgængelig som funktionskald</a:t>
            </a:r>
          </a:p>
          <a:p>
            <a:pPr lvl="1"/>
            <a:r>
              <a:rPr lang="da-DK" dirty="0"/>
              <a:t>Mulighed for at bygge modeller (træne) via </a:t>
            </a:r>
            <a:r>
              <a:rPr lang="da-DK" dirty="0" err="1"/>
              <a:t>dataflow</a:t>
            </a:r>
            <a:r>
              <a:rPr lang="da-DK" dirty="0"/>
              <a:t> data.</a:t>
            </a:r>
          </a:p>
        </p:txBody>
      </p:sp>
    </p:spTree>
    <p:extLst>
      <p:ext uri="{BB962C8B-B14F-4D97-AF65-F5344CB8AC3E}">
        <p14:creationId xmlns:p14="http://schemas.microsoft.com/office/powerpoint/2010/main" val="354849106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7D213AD-763A-449E-87CE-385927FE2AF5}"/>
              </a:ext>
            </a:extLst>
          </p:cNvPr>
          <p:cNvSpPr txBox="1">
            <a:spLocks/>
          </p:cNvSpPr>
          <p:nvPr/>
        </p:nvSpPr>
        <p:spPr>
          <a:xfrm>
            <a:off x="1998689" y="3429000"/>
            <a:ext cx="3235678" cy="1492206"/>
          </a:xfrm>
          <a:prstGeom prst="rect">
            <a:avLst/>
          </a:prstGeom>
        </p:spPr>
        <p:txBody>
          <a:bodyPr vert="horz" wrap="square" lIns="0" tIns="0" rIns="0" bIns="0" rtlCol="0" anchor="ctr">
            <a:noAutofit/>
          </a:bodyPr>
          <a:lst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a:ln w="3175">
                  <a:noFill/>
                </a:ln>
                <a:solidFill>
                  <a:srgbClr val="E6E6E6">
                    <a:lumMod val="50000"/>
                  </a:srgbClr>
                </a:solidFill>
                <a:effectLst/>
                <a:uLnTx/>
                <a:uFillTx/>
                <a:latin typeface="Segoe UI Semibold"/>
                <a:ea typeface="+mn-ea"/>
                <a:cs typeface="Segoe UI" pitchFamily="34" charset="0"/>
              </a:rPr>
              <a:t>Ease of use</a:t>
            </a:r>
          </a:p>
          <a:p>
            <a:pPr marL="0" marR="0" lvl="0" indent="0" algn="ctr" defTabSz="914367" rtl="0" eaLnBrk="1" fontAlgn="auto"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a:ln w="3175">
                  <a:noFill/>
                </a:ln>
                <a:solidFill>
                  <a:srgbClr val="E6E6E6">
                    <a:lumMod val="50000"/>
                  </a:srgbClr>
                </a:solidFill>
                <a:effectLst/>
                <a:uLnTx/>
                <a:uFillTx/>
                <a:latin typeface="Segoe UI Semibold"/>
                <a:ea typeface="+mn-ea"/>
                <a:cs typeface="Segoe UI" pitchFamily="34" charset="0"/>
              </a:rPr>
              <a:t>Fast exploration</a:t>
            </a:r>
          </a:p>
          <a:p>
            <a:pPr marL="0" marR="0" lvl="0" indent="0" algn="ctr" defTabSz="914367" rtl="0" eaLnBrk="1" fontAlgn="auto"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a:ln w="3175">
                  <a:noFill/>
                </a:ln>
                <a:solidFill>
                  <a:srgbClr val="E6E6E6">
                    <a:lumMod val="50000"/>
                  </a:srgbClr>
                </a:solidFill>
                <a:effectLst/>
                <a:uLnTx/>
                <a:uFillTx/>
                <a:latin typeface="Segoe UI Semibold"/>
                <a:ea typeface="+mn-ea"/>
                <a:cs typeface="Segoe UI" pitchFamily="34" charset="0"/>
              </a:rPr>
              <a:t>Quick to start</a:t>
            </a:r>
          </a:p>
        </p:txBody>
      </p:sp>
      <p:sp>
        <p:nvSpPr>
          <p:cNvPr id="6" name="TextBox 5">
            <a:extLst>
              <a:ext uri="{FF2B5EF4-FFF2-40B4-BE49-F238E27FC236}">
                <a16:creationId xmlns:a16="http://schemas.microsoft.com/office/drawing/2014/main" id="{DEB6232F-0A2F-43B6-90D6-68C73106731B}"/>
              </a:ext>
            </a:extLst>
          </p:cNvPr>
          <p:cNvSpPr txBox="1"/>
          <p:nvPr/>
        </p:nvSpPr>
        <p:spPr>
          <a:xfrm>
            <a:off x="2641298" y="1801348"/>
            <a:ext cx="195046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solidFill>
                  <a:srgbClr val="E6E6E6">
                    <a:lumMod val="50000"/>
                  </a:srgbClr>
                </a:solidFill>
                <a:effectLst/>
                <a:uLnTx/>
                <a:uFillTx/>
                <a:latin typeface="Segoe UI Semibold"/>
                <a:ea typeface="+mn-ea"/>
                <a:cs typeface="+mn-cs"/>
              </a:rPr>
              <a:t>Big Data</a:t>
            </a:r>
          </a:p>
        </p:txBody>
      </p:sp>
      <p:sp>
        <p:nvSpPr>
          <p:cNvPr id="7" name="TextBox 6">
            <a:extLst>
              <a:ext uri="{FF2B5EF4-FFF2-40B4-BE49-F238E27FC236}">
                <a16:creationId xmlns:a16="http://schemas.microsoft.com/office/drawing/2014/main" id="{E7BA5912-E23C-4112-B094-061104441AF4}"/>
              </a:ext>
            </a:extLst>
          </p:cNvPr>
          <p:cNvSpPr txBox="1"/>
          <p:nvPr/>
        </p:nvSpPr>
        <p:spPr>
          <a:xfrm>
            <a:off x="5125233" y="3885153"/>
            <a:ext cx="1941534" cy="5724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a:ln>
                  <a:noFill/>
                </a:ln>
                <a:solidFill>
                  <a:srgbClr val="2F2F2F"/>
                </a:solidFill>
                <a:effectLst/>
                <a:uLnTx/>
                <a:uFillTx/>
                <a:latin typeface="Segoe UI"/>
                <a:ea typeface="+mn-ea"/>
                <a:cs typeface="+mn-cs"/>
              </a:rPr>
              <a:t>OR</a:t>
            </a:r>
          </a:p>
        </p:txBody>
      </p:sp>
      <p:sp>
        <p:nvSpPr>
          <p:cNvPr id="8" name="Oval 7">
            <a:extLst>
              <a:ext uri="{FF2B5EF4-FFF2-40B4-BE49-F238E27FC236}">
                <a16:creationId xmlns:a16="http://schemas.microsoft.com/office/drawing/2014/main" id="{5BD042E0-9032-4294-8103-5C9014B2F7EF}"/>
              </a:ext>
            </a:extLst>
          </p:cNvPr>
          <p:cNvSpPr/>
          <p:nvPr/>
        </p:nvSpPr>
        <p:spPr bwMode="auto">
          <a:xfrm>
            <a:off x="1998689" y="2534228"/>
            <a:ext cx="3235679" cy="3235679"/>
          </a:xfrm>
          <a:prstGeom prst="ellipse">
            <a:avLst/>
          </a:prstGeom>
          <a:noFill/>
          <a:ln w="254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2F2F2F"/>
              </a:solidFill>
              <a:effectLst/>
              <a:uLnTx/>
              <a:uFillTx/>
              <a:latin typeface="Segoe UI"/>
              <a:ea typeface="Segoe UI" pitchFamily="34" charset="0"/>
              <a:cs typeface="Segoe UI" pitchFamily="34" charset="0"/>
            </a:endParaRPr>
          </a:p>
        </p:txBody>
      </p:sp>
      <p:sp>
        <p:nvSpPr>
          <p:cNvPr id="9" name="Title 1">
            <a:extLst>
              <a:ext uri="{FF2B5EF4-FFF2-40B4-BE49-F238E27FC236}">
                <a16:creationId xmlns:a16="http://schemas.microsoft.com/office/drawing/2014/main" id="{18CB6528-8B4E-6B4D-A647-B126CB4531FC}"/>
              </a:ext>
            </a:extLst>
          </p:cNvPr>
          <p:cNvSpPr txBox="1">
            <a:spLocks/>
          </p:cNvSpPr>
          <p:nvPr/>
        </p:nvSpPr>
        <p:spPr>
          <a:xfrm>
            <a:off x="588263" y="457199"/>
            <a:ext cx="11018520" cy="1038871"/>
          </a:xfrm>
          <a:prstGeom prst="rect">
            <a:avLst/>
          </a:prstGeom>
        </p:spPr>
        <p:txBody>
          <a:bodyPr/>
          <a:lst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w="3175">
                  <a:noFill/>
                </a:ln>
                <a:solidFill>
                  <a:srgbClr val="2F2F2F"/>
                </a:solidFill>
                <a:effectLst/>
                <a:uLnTx/>
                <a:uFillTx/>
                <a:latin typeface="Segoe UI Semibold"/>
                <a:ea typeface="+mn-ea"/>
                <a:cs typeface="Segoe UI" pitchFamily="34" charset="0"/>
              </a:rPr>
              <a:t>This is a result of businesses being forced to maintain </a:t>
            </a:r>
            <a:br>
              <a:rPr kumimoji="0" lang="en-US" sz="3200" b="0" i="0" u="none" strike="noStrike" kern="1200" cap="none" spc="0" normalizeH="0" baseline="0" noProof="0">
                <a:ln w="3175">
                  <a:noFill/>
                </a:ln>
                <a:solidFill>
                  <a:srgbClr val="2F2F2F"/>
                </a:solidFill>
                <a:effectLst/>
                <a:uLnTx/>
                <a:uFillTx/>
                <a:latin typeface="Segoe UI Semibold"/>
                <a:ea typeface="+mn-ea"/>
                <a:cs typeface="Segoe UI" pitchFamily="34" charset="0"/>
              </a:rPr>
            </a:br>
            <a:r>
              <a:rPr kumimoji="0" lang="en-US" sz="3200" b="0" i="0" u="none" strike="noStrike" kern="1200" cap="none" spc="0" normalizeH="0" baseline="0" noProof="0">
                <a:ln w="3175">
                  <a:noFill/>
                </a:ln>
                <a:solidFill>
                  <a:srgbClr val="2F2F2F"/>
                </a:solidFill>
                <a:effectLst/>
                <a:uLnTx/>
                <a:uFillTx/>
                <a:latin typeface="Segoe UI Semibold"/>
                <a:ea typeface="+mn-ea"/>
                <a:cs typeface="Segoe UI" pitchFamily="34" charset="0"/>
              </a:rPr>
              <a:t>two critical, yet independent analytics systems </a:t>
            </a:r>
          </a:p>
        </p:txBody>
      </p:sp>
      <p:sp>
        <p:nvSpPr>
          <p:cNvPr id="12" name="Title 1">
            <a:extLst>
              <a:ext uri="{FF2B5EF4-FFF2-40B4-BE49-F238E27FC236}">
                <a16:creationId xmlns:a16="http://schemas.microsoft.com/office/drawing/2014/main" id="{1F7FBB97-C3DF-9640-A6A0-555AEC623B8B}"/>
              </a:ext>
            </a:extLst>
          </p:cNvPr>
          <p:cNvSpPr txBox="1">
            <a:spLocks/>
          </p:cNvSpPr>
          <p:nvPr/>
        </p:nvSpPr>
        <p:spPr>
          <a:xfrm>
            <a:off x="7103700" y="3405964"/>
            <a:ext cx="2943546" cy="1492206"/>
          </a:xfrm>
          <a:prstGeom prst="rect">
            <a:avLst/>
          </a:prstGeom>
        </p:spPr>
        <p:txBody>
          <a:bodyPr vert="horz" wrap="square" lIns="0" tIns="0" rIns="0" bIns="0" rtlCol="0" anchor="ctr">
            <a:noAutofit/>
          </a:bodyPr>
          <a:lst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a:ln w="3175">
                  <a:noFill/>
                </a:ln>
                <a:solidFill>
                  <a:srgbClr val="E6E6E6">
                    <a:lumMod val="50000"/>
                  </a:srgbClr>
                </a:solidFill>
                <a:effectLst/>
                <a:uLnTx/>
                <a:uFillTx/>
                <a:latin typeface="Segoe UI Semibold"/>
                <a:ea typeface="+mn-ea"/>
                <a:cs typeface="Segoe UI" pitchFamily="34" charset="0"/>
              </a:rPr>
              <a:t>Proven security</a:t>
            </a:r>
          </a:p>
          <a:p>
            <a:pPr marL="0" marR="0" lvl="0" indent="0" algn="ctr" defTabSz="914367" rtl="0" eaLnBrk="1" fontAlgn="auto"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a:ln w="3175">
                  <a:noFill/>
                </a:ln>
                <a:solidFill>
                  <a:srgbClr val="E6E6E6">
                    <a:lumMod val="50000"/>
                  </a:srgbClr>
                </a:solidFill>
                <a:effectLst/>
                <a:uLnTx/>
                <a:uFillTx/>
                <a:latin typeface="Segoe UI Semibold"/>
                <a:ea typeface="+mn-ea"/>
                <a:cs typeface="Segoe UI" pitchFamily="34" charset="0"/>
              </a:rPr>
              <a:t>Airtight privacy </a:t>
            </a:r>
          </a:p>
          <a:p>
            <a:pPr marL="0" marR="0" lvl="0" indent="0" algn="ctr" defTabSz="914367" rtl="0" eaLnBrk="1" fontAlgn="auto"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a:ln w="3175">
                  <a:noFill/>
                </a:ln>
                <a:solidFill>
                  <a:srgbClr val="E6E6E6">
                    <a:lumMod val="50000"/>
                  </a:srgbClr>
                </a:solidFill>
                <a:effectLst/>
                <a:uLnTx/>
                <a:uFillTx/>
                <a:latin typeface="Segoe UI Semibold"/>
                <a:ea typeface="+mn-ea"/>
                <a:cs typeface="Segoe UI" pitchFamily="34" charset="0"/>
              </a:rPr>
              <a:t>Dependable performance </a:t>
            </a:r>
          </a:p>
        </p:txBody>
      </p:sp>
      <p:sp>
        <p:nvSpPr>
          <p:cNvPr id="13" name="Oval 12">
            <a:extLst>
              <a:ext uri="{FF2B5EF4-FFF2-40B4-BE49-F238E27FC236}">
                <a16:creationId xmlns:a16="http://schemas.microsoft.com/office/drawing/2014/main" id="{D3727CF0-D1D0-1F4D-8396-58AF0E33CAA8}"/>
              </a:ext>
            </a:extLst>
          </p:cNvPr>
          <p:cNvSpPr/>
          <p:nvPr/>
        </p:nvSpPr>
        <p:spPr bwMode="auto">
          <a:xfrm>
            <a:off x="6957634" y="2534228"/>
            <a:ext cx="3235679" cy="3235679"/>
          </a:xfrm>
          <a:prstGeom prst="ellipse">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2F2F2F"/>
              </a:solidFill>
              <a:effectLst/>
              <a:uLnTx/>
              <a:uFillTx/>
              <a:latin typeface="Segoe UI"/>
              <a:ea typeface="Segoe UI" pitchFamily="34" charset="0"/>
              <a:cs typeface="Segoe UI" pitchFamily="34" charset="0"/>
            </a:endParaRPr>
          </a:p>
        </p:txBody>
      </p:sp>
      <p:sp>
        <p:nvSpPr>
          <p:cNvPr id="14" name="Title 1">
            <a:extLst>
              <a:ext uri="{FF2B5EF4-FFF2-40B4-BE49-F238E27FC236}">
                <a16:creationId xmlns:a16="http://schemas.microsoft.com/office/drawing/2014/main" id="{E70244AC-6857-9548-85FF-B274E9B3742A}"/>
              </a:ext>
            </a:extLst>
          </p:cNvPr>
          <p:cNvSpPr txBox="1">
            <a:spLocks/>
          </p:cNvSpPr>
          <p:nvPr/>
        </p:nvSpPr>
        <p:spPr>
          <a:xfrm>
            <a:off x="2093922" y="7148122"/>
            <a:ext cx="8202532" cy="746102"/>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a:ln w="3175">
                  <a:noFill/>
                </a:ln>
                <a:solidFill>
                  <a:srgbClr val="2F2F2F"/>
                </a:solidFill>
                <a:effectLst/>
                <a:uLnTx/>
                <a:uFillTx/>
                <a:latin typeface="Segoe UI Semibold"/>
                <a:ea typeface="+mn-ea"/>
                <a:cs typeface="Segoe UI" pitchFamily="34" charset="0"/>
              </a:rPr>
              <a:t>Welcome to limitless</a:t>
            </a:r>
          </a:p>
        </p:txBody>
      </p:sp>
      <p:sp>
        <p:nvSpPr>
          <p:cNvPr id="15" name="TextBox 14">
            <a:extLst>
              <a:ext uri="{FF2B5EF4-FFF2-40B4-BE49-F238E27FC236}">
                <a16:creationId xmlns:a16="http://schemas.microsoft.com/office/drawing/2014/main" id="{42CE35D0-4462-DD4F-AF8E-96F8C1EC12E7}"/>
              </a:ext>
            </a:extLst>
          </p:cNvPr>
          <p:cNvSpPr txBox="1"/>
          <p:nvPr/>
        </p:nvSpPr>
        <p:spPr>
          <a:xfrm>
            <a:off x="2599468" y="7630322"/>
            <a:ext cx="7662204"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2F2F2F"/>
                </a:solidFill>
                <a:effectLst/>
                <a:uLnTx/>
                <a:uFillTx/>
                <a:latin typeface="Segoe UI"/>
                <a:ea typeface="+mn-ea"/>
                <a:cs typeface="+mn-cs"/>
              </a:rPr>
              <a:t>All-in-one speed, flexibility, security, &amp; dependability</a:t>
            </a:r>
          </a:p>
        </p:txBody>
      </p:sp>
      <p:sp>
        <p:nvSpPr>
          <p:cNvPr id="11" name="TextBox 10">
            <a:extLst>
              <a:ext uri="{FF2B5EF4-FFF2-40B4-BE49-F238E27FC236}">
                <a16:creationId xmlns:a16="http://schemas.microsoft.com/office/drawing/2014/main" id="{94423DC6-ECF6-4FDC-9979-4FC47E475BB4}"/>
              </a:ext>
            </a:extLst>
          </p:cNvPr>
          <p:cNvSpPr txBox="1"/>
          <p:nvPr/>
        </p:nvSpPr>
        <p:spPr>
          <a:xfrm>
            <a:off x="7209916" y="1801348"/>
            <a:ext cx="2731114" cy="627864"/>
          </a:xfrm>
          <a:prstGeom prst="rect">
            <a:avLst/>
          </a:prstGeom>
          <a:noFill/>
        </p:spPr>
        <p:txBody>
          <a:bodyPr wrap="square" lIns="182880" tIns="146304" rIns="182880" bIns="146304" rtlCol="0">
            <a:spAutoFit/>
          </a:bodyPr>
          <a:lstStyle>
            <a:defPPr>
              <a:defRPr lang="en-US"/>
            </a:defPPr>
            <a:lvl1pPr algn="ctr">
              <a:lnSpc>
                <a:spcPct val="90000"/>
              </a:lnSpc>
              <a:defRPr sz="2000">
                <a:solidFill>
                  <a:schemeClr val="accent1"/>
                </a:solidFill>
                <a:latin typeface="+mj-lt"/>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solidFill>
                  <a:srgbClr val="E6E6E6">
                    <a:lumMod val="50000"/>
                  </a:srgbClr>
                </a:solidFill>
                <a:effectLst/>
                <a:uLnTx/>
                <a:uFillTx/>
                <a:latin typeface="Segoe UI Semibold"/>
                <a:ea typeface="+mn-ea"/>
                <a:cs typeface="+mn-cs"/>
              </a:rPr>
              <a:t>Relational Data</a:t>
            </a:r>
          </a:p>
        </p:txBody>
      </p:sp>
      <p:sp>
        <p:nvSpPr>
          <p:cNvPr id="16" name="TextBox 15">
            <a:extLst>
              <a:ext uri="{FF2B5EF4-FFF2-40B4-BE49-F238E27FC236}">
                <a16:creationId xmlns:a16="http://schemas.microsoft.com/office/drawing/2014/main" id="{0AC36B2B-F07D-4A3C-AC4B-875C3C18A6CF}"/>
              </a:ext>
            </a:extLst>
          </p:cNvPr>
          <p:cNvSpPr txBox="1"/>
          <p:nvPr/>
        </p:nvSpPr>
        <p:spPr>
          <a:xfrm>
            <a:off x="2599468" y="5772937"/>
            <a:ext cx="195046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solidFill>
                  <a:srgbClr val="E6E6E6">
                    <a:lumMod val="50000"/>
                  </a:srgbClr>
                </a:solidFill>
                <a:effectLst/>
                <a:uLnTx/>
                <a:uFillTx/>
                <a:latin typeface="Segoe UI Semibold"/>
                <a:ea typeface="+mn-ea"/>
                <a:cs typeface="+mn-cs"/>
              </a:rPr>
              <a:t>Data Lake</a:t>
            </a:r>
          </a:p>
        </p:txBody>
      </p:sp>
      <p:sp>
        <p:nvSpPr>
          <p:cNvPr id="17" name="TextBox 16">
            <a:extLst>
              <a:ext uri="{FF2B5EF4-FFF2-40B4-BE49-F238E27FC236}">
                <a16:creationId xmlns:a16="http://schemas.microsoft.com/office/drawing/2014/main" id="{F484F74B-7F81-4F7B-8361-2814548E8114}"/>
              </a:ext>
            </a:extLst>
          </p:cNvPr>
          <p:cNvSpPr txBox="1"/>
          <p:nvPr/>
        </p:nvSpPr>
        <p:spPr>
          <a:xfrm>
            <a:off x="7280195" y="5772937"/>
            <a:ext cx="2758383"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solidFill>
                  <a:srgbClr val="E6E6E6">
                    <a:lumMod val="50000"/>
                  </a:srgbClr>
                </a:solidFill>
                <a:effectLst/>
                <a:uLnTx/>
                <a:uFillTx/>
                <a:latin typeface="Segoe UI Semibold"/>
                <a:ea typeface="+mn-ea"/>
                <a:cs typeface="+mn-cs"/>
              </a:rPr>
              <a:t>Data Warehouse</a:t>
            </a:r>
          </a:p>
        </p:txBody>
      </p:sp>
    </p:spTree>
    <p:extLst>
      <p:ext uri="{BB962C8B-B14F-4D97-AF65-F5344CB8AC3E}">
        <p14:creationId xmlns:p14="http://schemas.microsoft.com/office/powerpoint/2010/main" val="175154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D50FC2-23A8-478C-A560-1071F82C286E}"/>
              </a:ext>
            </a:extLst>
          </p:cNvPr>
          <p:cNvSpPr>
            <a:spLocks noGrp="1"/>
          </p:cNvSpPr>
          <p:nvPr>
            <p:ph type="title"/>
          </p:nvPr>
        </p:nvSpPr>
        <p:spPr/>
        <p:txBody>
          <a:bodyPr/>
          <a:lstStyle/>
          <a:p>
            <a:r>
              <a:rPr lang="en-US" dirty="0" err="1"/>
              <a:t>Øvrige</a:t>
            </a:r>
            <a:r>
              <a:rPr lang="en-US" dirty="0"/>
              <a:t> Power Platform</a:t>
            </a:r>
          </a:p>
        </p:txBody>
      </p:sp>
    </p:spTree>
    <p:extLst>
      <p:ext uri="{BB962C8B-B14F-4D97-AF65-F5344CB8AC3E}">
        <p14:creationId xmlns:p14="http://schemas.microsoft.com/office/powerpoint/2010/main" val="112794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868AC7F7-FDD1-4DE5-B935-6AD332DA309B}"/>
              </a:ext>
            </a:extLst>
          </p:cNvPr>
          <p:cNvSpPr>
            <a:spLocks noGrp="1"/>
          </p:cNvSpPr>
          <p:nvPr>
            <p:ph type="title"/>
          </p:nvPr>
        </p:nvSpPr>
        <p:spPr/>
        <p:txBody>
          <a:bodyPr/>
          <a:lstStyle/>
          <a:p>
            <a:r>
              <a:rPr lang="en-US" dirty="0" err="1"/>
              <a:t>Øvrige</a:t>
            </a:r>
            <a:r>
              <a:rPr lang="en-US" dirty="0"/>
              <a:t> Power Platform </a:t>
            </a:r>
            <a:r>
              <a:rPr lang="en-US" dirty="0" err="1"/>
              <a:t>nyheder</a:t>
            </a:r>
            <a:endParaRPr lang="da-DK" dirty="0"/>
          </a:p>
        </p:txBody>
      </p:sp>
      <p:sp>
        <p:nvSpPr>
          <p:cNvPr id="8" name="Pladsholder til indhold 7">
            <a:extLst>
              <a:ext uri="{FF2B5EF4-FFF2-40B4-BE49-F238E27FC236}">
                <a16:creationId xmlns:a16="http://schemas.microsoft.com/office/drawing/2014/main" id="{8A73DE77-A695-48A5-8ED4-F6263A39AD17}"/>
              </a:ext>
            </a:extLst>
          </p:cNvPr>
          <p:cNvSpPr>
            <a:spLocks noGrp="1"/>
          </p:cNvSpPr>
          <p:nvPr>
            <p:ph sz="quarter" idx="10"/>
          </p:nvPr>
        </p:nvSpPr>
        <p:spPr>
          <a:xfrm>
            <a:off x="584200" y="1435100"/>
            <a:ext cx="11018838" cy="5047536"/>
          </a:xfrm>
        </p:spPr>
        <p:txBody>
          <a:bodyPr/>
          <a:lstStyle/>
          <a:p>
            <a:r>
              <a:rPr lang="da-DK" dirty="0"/>
              <a:t>Microsoft Flow -&gt; Power </a:t>
            </a:r>
            <a:r>
              <a:rPr lang="da-DK" dirty="0" err="1"/>
              <a:t>Automate</a:t>
            </a:r>
            <a:endParaRPr lang="da-DK" dirty="0"/>
          </a:p>
          <a:p>
            <a:r>
              <a:rPr lang="da-DK" dirty="0"/>
              <a:t>UI Flows (RPA)</a:t>
            </a:r>
          </a:p>
          <a:p>
            <a:r>
              <a:rPr lang="da-DK" dirty="0"/>
              <a:t>Power Virtual Agents</a:t>
            </a:r>
          </a:p>
          <a:p>
            <a:r>
              <a:rPr lang="da-DK" dirty="0"/>
              <a:t>ALM Pipelines i Power BI</a:t>
            </a:r>
          </a:p>
          <a:p>
            <a:r>
              <a:rPr lang="da-DK" dirty="0"/>
              <a:t>Opgrader Power BI Workspace fra v1 til v2</a:t>
            </a:r>
          </a:p>
          <a:p>
            <a:r>
              <a:rPr lang="da-DK" dirty="0" err="1"/>
              <a:t>Decomposition</a:t>
            </a:r>
            <a:r>
              <a:rPr lang="da-DK" dirty="0"/>
              <a:t> Tree i Power BI</a:t>
            </a:r>
          </a:p>
          <a:p>
            <a:r>
              <a:rPr lang="da-DK" dirty="0"/>
              <a:t>Bedre </a:t>
            </a:r>
            <a:r>
              <a:rPr lang="da-DK"/>
              <a:t>Teams og </a:t>
            </a:r>
            <a:r>
              <a:rPr lang="da-DK" dirty="0"/>
              <a:t>Power BI integration</a:t>
            </a:r>
          </a:p>
          <a:p>
            <a:endParaRPr lang="da-DK" dirty="0"/>
          </a:p>
          <a:p>
            <a:endParaRPr lang="da-DK" dirty="0"/>
          </a:p>
          <a:p>
            <a:pPr marL="0" indent="0">
              <a:buNone/>
            </a:pPr>
            <a:r>
              <a:rPr lang="da-DK" sz="2600" dirty="0"/>
              <a:t>Overview: </a:t>
            </a:r>
            <a:r>
              <a:rPr lang="da-DK" sz="2600" dirty="0">
                <a:hlinkClick r:id="rId2"/>
              </a:rPr>
              <a:t>https://www.moderndata.ai/2019/11/overview-of-ignite-2019/</a:t>
            </a:r>
            <a:endParaRPr lang="da-DK" sz="2600" dirty="0"/>
          </a:p>
        </p:txBody>
      </p:sp>
    </p:spTree>
    <p:extLst>
      <p:ext uri="{BB962C8B-B14F-4D97-AF65-F5344CB8AC3E}">
        <p14:creationId xmlns:p14="http://schemas.microsoft.com/office/powerpoint/2010/main" val="413707213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21050E9-7C0C-394C-A72F-687CB4AEC05B}"/>
              </a:ext>
            </a:extLst>
          </p:cNvPr>
          <p:cNvSpPr/>
          <p:nvPr/>
        </p:nvSpPr>
        <p:spPr bwMode="auto">
          <a:xfrm>
            <a:off x="2860319" y="1604796"/>
            <a:ext cx="3235679" cy="3235679"/>
          </a:xfrm>
          <a:prstGeom prst="ellipse">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F45D13D5-ED79-8E4D-8F1F-80CB48A55D83}"/>
              </a:ext>
            </a:extLst>
          </p:cNvPr>
          <p:cNvSpPr/>
          <p:nvPr/>
        </p:nvSpPr>
        <p:spPr bwMode="auto">
          <a:xfrm>
            <a:off x="6095999" y="1604796"/>
            <a:ext cx="3235679" cy="3235679"/>
          </a:xfrm>
          <a:prstGeom prst="ellipse">
            <a:avLst/>
          </a:prstGeom>
          <a:solidFill>
            <a:schemeClr val="bg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3" name="Title 1">
            <a:extLst>
              <a:ext uri="{FF2B5EF4-FFF2-40B4-BE49-F238E27FC236}">
                <a16:creationId xmlns:a16="http://schemas.microsoft.com/office/drawing/2014/main" id="{085AC904-9417-4DAF-9A7A-AC5A2897A93F}"/>
              </a:ext>
            </a:extLst>
          </p:cNvPr>
          <p:cNvSpPr txBox="1">
            <a:spLocks/>
          </p:cNvSpPr>
          <p:nvPr/>
        </p:nvSpPr>
        <p:spPr>
          <a:xfrm>
            <a:off x="2154420" y="5581248"/>
            <a:ext cx="8542161" cy="746102"/>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w="3175">
                  <a:noFill/>
                </a:ln>
                <a:solidFill>
                  <a:srgbClr val="0070C0"/>
                </a:solidFill>
                <a:effectLst/>
                <a:uLnTx/>
                <a:uFillTx/>
                <a:latin typeface="Segoe UI Semibold"/>
                <a:ea typeface="+mn-ea"/>
                <a:cs typeface="Segoe UI" pitchFamily="34" charset="0"/>
              </a:rPr>
              <a:t>Welcome to Azure Synapse Analytics</a:t>
            </a:r>
          </a:p>
        </p:txBody>
      </p:sp>
      <p:sp>
        <p:nvSpPr>
          <p:cNvPr id="7" name="Title 1">
            <a:extLst>
              <a:ext uri="{FF2B5EF4-FFF2-40B4-BE49-F238E27FC236}">
                <a16:creationId xmlns:a16="http://schemas.microsoft.com/office/drawing/2014/main" id="{7B086950-463F-CB4B-B3A5-2376B0851EBD}"/>
              </a:ext>
            </a:extLst>
          </p:cNvPr>
          <p:cNvSpPr txBox="1">
            <a:spLocks/>
          </p:cNvSpPr>
          <p:nvPr/>
        </p:nvSpPr>
        <p:spPr>
          <a:xfrm>
            <a:off x="588263" y="457199"/>
            <a:ext cx="11018520" cy="1038871"/>
          </a:xfrm>
          <a:prstGeom prst="rect">
            <a:avLst/>
          </a:prstGeom>
        </p:spPr>
        <p:txBody>
          <a:bodyPr/>
          <a:lst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w="3175">
                  <a:noFill/>
                </a:ln>
                <a:solidFill>
                  <a:sysClr val="windowText" lastClr="000000"/>
                </a:solidFill>
                <a:effectLst/>
                <a:uLnTx/>
                <a:uFillTx/>
                <a:latin typeface="Segoe UI Semibold"/>
                <a:ea typeface="+mn-ea"/>
                <a:cs typeface="Segoe UI" pitchFamily="34" charset="0"/>
              </a:rPr>
              <a:t>Azure brings these two worlds together, in a single service</a:t>
            </a:r>
          </a:p>
        </p:txBody>
      </p:sp>
      <p:sp>
        <p:nvSpPr>
          <p:cNvPr id="18" name="Teardrop 17">
            <a:extLst>
              <a:ext uri="{FF2B5EF4-FFF2-40B4-BE49-F238E27FC236}">
                <a16:creationId xmlns:a16="http://schemas.microsoft.com/office/drawing/2014/main" id="{5FFB26F8-C0F5-6D4E-9218-5B0B2A949899}"/>
              </a:ext>
            </a:extLst>
          </p:cNvPr>
          <p:cNvSpPr/>
          <p:nvPr/>
        </p:nvSpPr>
        <p:spPr bwMode="auto">
          <a:xfrm rot="13500000">
            <a:off x="6681554" y="1855434"/>
            <a:ext cx="2827296" cy="2827298"/>
          </a:xfrm>
          <a:prstGeom prst="teardrop">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ardrop 15">
            <a:extLst>
              <a:ext uri="{FF2B5EF4-FFF2-40B4-BE49-F238E27FC236}">
                <a16:creationId xmlns:a16="http://schemas.microsoft.com/office/drawing/2014/main" id="{E6D8F7DF-87A7-E24A-8C1A-BFAF893A137E}"/>
              </a:ext>
            </a:extLst>
          </p:cNvPr>
          <p:cNvSpPr/>
          <p:nvPr/>
        </p:nvSpPr>
        <p:spPr bwMode="auto">
          <a:xfrm rot="2700000">
            <a:off x="2683148" y="1855435"/>
            <a:ext cx="2827298" cy="2827296"/>
          </a:xfrm>
          <a:prstGeom prst="teardrop">
            <a:avLst/>
          </a:prstGeom>
          <a:noFill/>
          <a:ln w="254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a:extLst>
              <a:ext uri="{FF2B5EF4-FFF2-40B4-BE49-F238E27FC236}">
                <a16:creationId xmlns:a16="http://schemas.microsoft.com/office/drawing/2014/main" id="{58AE2A48-EF55-9C45-85B5-878BE4E1C92F}"/>
              </a:ext>
            </a:extLst>
          </p:cNvPr>
          <p:cNvSpPr txBox="1">
            <a:spLocks/>
          </p:cNvSpPr>
          <p:nvPr/>
        </p:nvSpPr>
        <p:spPr>
          <a:xfrm>
            <a:off x="2554109" y="2436191"/>
            <a:ext cx="3235678" cy="1492206"/>
          </a:xfrm>
          <a:prstGeom prst="rect">
            <a:avLst/>
          </a:prstGeom>
        </p:spPr>
        <p:txBody>
          <a:bodyPr vert="horz" wrap="square" lIns="0" tIns="0" rIns="0" bIns="0" rtlCol="0" anchor="ctr">
            <a:noAutofit/>
          </a:bodyPr>
          <a:lst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a:ln w="3175">
                  <a:noFill/>
                </a:ln>
                <a:solidFill>
                  <a:srgbClr val="E6E6E6">
                    <a:lumMod val="50000"/>
                  </a:srgbClr>
                </a:solidFill>
                <a:effectLst/>
                <a:uLnTx/>
                <a:uFillTx/>
                <a:latin typeface="Segoe UI Semibold"/>
                <a:ea typeface="+mn-ea"/>
                <a:cs typeface="Segoe UI" pitchFamily="34" charset="0"/>
              </a:rPr>
              <a:t>Ease of use</a:t>
            </a:r>
          </a:p>
          <a:p>
            <a:pPr marL="0" marR="0" lvl="0" indent="0" algn="ctr" defTabSz="914367" rtl="0" eaLnBrk="1" fontAlgn="auto"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a:ln w="3175">
                  <a:noFill/>
                </a:ln>
                <a:solidFill>
                  <a:srgbClr val="E6E6E6">
                    <a:lumMod val="50000"/>
                  </a:srgbClr>
                </a:solidFill>
                <a:effectLst/>
                <a:uLnTx/>
                <a:uFillTx/>
                <a:latin typeface="Segoe UI Semibold"/>
                <a:ea typeface="+mn-ea"/>
                <a:cs typeface="Segoe UI" pitchFamily="34" charset="0"/>
              </a:rPr>
              <a:t>Fast exploration</a:t>
            </a:r>
          </a:p>
          <a:p>
            <a:pPr marL="0" marR="0" lvl="0" indent="0" algn="ctr" defTabSz="914367" rtl="0" eaLnBrk="1" fontAlgn="auto"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a:ln w="3175">
                  <a:noFill/>
                </a:ln>
                <a:solidFill>
                  <a:srgbClr val="E6E6E6">
                    <a:lumMod val="50000"/>
                  </a:srgbClr>
                </a:solidFill>
                <a:effectLst/>
                <a:uLnTx/>
                <a:uFillTx/>
                <a:latin typeface="Segoe UI Semibold"/>
                <a:ea typeface="+mn-ea"/>
                <a:cs typeface="Segoe UI" pitchFamily="34" charset="0"/>
              </a:rPr>
              <a:t>Quick to start</a:t>
            </a:r>
          </a:p>
        </p:txBody>
      </p:sp>
      <p:sp>
        <p:nvSpPr>
          <p:cNvPr id="14" name="Title 1">
            <a:extLst>
              <a:ext uri="{FF2B5EF4-FFF2-40B4-BE49-F238E27FC236}">
                <a16:creationId xmlns:a16="http://schemas.microsoft.com/office/drawing/2014/main" id="{D41313BB-99AB-EA48-8D6C-753AAB75F78B}"/>
              </a:ext>
            </a:extLst>
          </p:cNvPr>
          <p:cNvSpPr txBox="1">
            <a:spLocks/>
          </p:cNvSpPr>
          <p:nvPr/>
        </p:nvSpPr>
        <p:spPr>
          <a:xfrm>
            <a:off x="6552510" y="2436191"/>
            <a:ext cx="2943546" cy="1492206"/>
          </a:xfrm>
          <a:prstGeom prst="rect">
            <a:avLst/>
          </a:prstGeom>
        </p:spPr>
        <p:txBody>
          <a:bodyPr vert="horz" wrap="square" lIns="0" tIns="0" rIns="0" bIns="0" rtlCol="0" anchor="ctr">
            <a:noAutofit/>
          </a:bodyPr>
          <a:lst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a:ln w="3175">
                  <a:noFill/>
                </a:ln>
                <a:solidFill>
                  <a:srgbClr val="E6E6E6">
                    <a:lumMod val="50000"/>
                  </a:srgbClr>
                </a:solidFill>
                <a:effectLst/>
                <a:uLnTx/>
                <a:uFillTx/>
                <a:latin typeface="Segoe UI Semibold"/>
                <a:ea typeface="+mn-ea"/>
                <a:cs typeface="Segoe UI" pitchFamily="34" charset="0"/>
              </a:rPr>
              <a:t>Proven security</a:t>
            </a:r>
          </a:p>
          <a:p>
            <a:pPr marL="0" marR="0" lvl="0" indent="0" algn="ctr" defTabSz="914367" rtl="0" eaLnBrk="1" fontAlgn="auto"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a:ln w="3175">
                  <a:noFill/>
                </a:ln>
                <a:solidFill>
                  <a:srgbClr val="E6E6E6">
                    <a:lumMod val="50000"/>
                  </a:srgbClr>
                </a:solidFill>
                <a:effectLst/>
                <a:uLnTx/>
                <a:uFillTx/>
                <a:latin typeface="Segoe UI Semibold"/>
                <a:ea typeface="+mn-ea"/>
                <a:cs typeface="Segoe UI" pitchFamily="34" charset="0"/>
              </a:rPr>
              <a:t>Airtight privacy </a:t>
            </a:r>
          </a:p>
          <a:p>
            <a:pPr marL="0" marR="0" lvl="0" indent="0" algn="ctr" defTabSz="914367" rtl="0" eaLnBrk="1" fontAlgn="auto"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a:ln w="3175">
                  <a:noFill/>
                </a:ln>
                <a:solidFill>
                  <a:srgbClr val="E6E6E6">
                    <a:lumMod val="50000"/>
                  </a:srgbClr>
                </a:solidFill>
                <a:effectLst/>
                <a:uLnTx/>
                <a:uFillTx/>
                <a:latin typeface="Segoe UI Semibold"/>
                <a:ea typeface="+mn-ea"/>
                <a:cs typeface="Segoe UI" pitchFamily="34" charset="0"/>
              </a:rPr>
              <a:t>Dependable performance </a:t>
            </a:r>
          </a:p>
        </p:txBody>
      </p:sp>
    </p:spTree>
    <p:extLst>
      <p:ext uri="{BB962C8B-B14F-4D97-AF65-F5344CB8AC3E}">
        <p14:creationId xmlns:p14="http://schemas.microsoft.com/office/powerpoint/2010/main" val="2908063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6="http://schemas.microsoft.com/office/drawing/2014/main"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ctangle 151">
            <a:extLst>
              <a:ext uri="{FF2B5EF4-FFF2-40B4-BE49-F238E27FC236}">
                <a16:creationId xmlns:a16="http://schemas.microsoft.com/office/drawing/2014/main" id="{3B719B25-BCD7-462F-AF72-414A73808D9D}"/>
              </a:ext>
            </a:extLst>
          </p:cNvPr>
          <p:cNvSpPr/>
          <p:nvPr/>
        </p:nvSpPr>
        <p:spPr bwMode="auto">
          <a:xfrm>
            <a:off x="553885" y="1393053"/>
            <a:ext cx="8040606" cy="4832350"/>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70C3"/>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7DDF66A0-075C-4A78-A93E-96C099D63893}"/>
              </a:ext>
            </a:extLst>
          </p:cNvPr>
          <p:cNvGrpSpPr/>
          <p:nvPr/>
        </p:nvGrpSpPr>
        <p:grpSpPr>
          <a:xfrm>
            <a:off x="775753" y="1813292"/>
            <a:ext cx="7655325" cy="3311529"/>
            <a:chOff x="1115729" y="2187385"/>
            <a:chExt cx="7655325" cy="3311529"/>
          </a:xfrm>
        </p:grpSpPr>
        <p:sp>
          <p:nvSpPr>
            <p:cNvPr id="101" name="Rectangle 100">
              <a:extLst>
                <a:ext uri="{FF2B5EF4-FFF2-40B4-BE49-F238E27FC236}">
                  <a16:creationId xmlns:a16="http://schemas.microsoft.com/office/drawing/2014/main" id="{7BCFB884-4090-0249-9998-A7135ABFA0D4}"/>
                </a:ext>
              </a:extLst>
            </p:cNvPr>
            <p:cNvSpPr/>
            <p:nvPr/>
          </p:nvSpPr>
          <p:spPr bwMode="auto">
            <a:xfrm>
              <a:off x="1116434" y="2454682"/>
              <a:ext cx="7654620" cy="30442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530CDD01-CE97-F34B-85FD-98EB7F43973E}"/>
                </a:ext>
              </a:extLst>
            </p:cNvPr>
            <p:cNvSpPr/>
            <p:nvPr/>
          </p:nvSpPr>
          <p:spPr bwMode="auto">
            <a:xfrm>
              <a:off x="1115729" y="2187385"/>
              <a:ext cx="1820290" cy="2771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Azure Synapse</a:t>
              </a:r>
            </a:p>
          </p:txBody>
        </p:sp>
      </p:grpSp>
      <p:sp>
        <p:nvSpPr>
          <p:cNvPr id="3" name="Title 2">
            <a:extLst>
              <a:ext uri="{FF2B5EF4-FFF2-40B4-BE49-F238E27FC236}">
                <a16:creationId xmlns:a16="http://schemas.microsoft.com/office/drawing/2014/main" id="{ECF27246-8D47-0242-8FEB-857F6C42FA9B}"/>
              </a:ext>
            </a:extLst>
          </p:cNvPr>
          <p:cNvSpPr>
            <a:spLocks noGrp="1"/>
          </p:cNvSpPr>
          <p:nvPr>
            <p:ph type="title"/>
          </p:nvPr>
        </p:nvSpPr>
        <p:spPr/>
        <p:txBody>
          <a:bodyPr/>
          <a:lstStyle/>
          <a:p>
            <a:r>
              <a:rPr lang="en-US" dirty="0">
                <a:solidFill>
                  <a:schemeClr val="accent1"/>
                </a:solidFill>
              </a:rPr>
              <a:t>Azure Synapse Analytics</a:t>
            </a:r>
          </a:p>
        </p:txBody>
      </p:sp>
      <p:sp>
        <p:nvSpPr>
          <p:cNvPr id="143" name="empowering world's worker">
            <a:extLst>
              <a:ext uri="{FF2B5EF4-FFF2-40B4-BE49-F238E27FC236}">
                <a16:creationId xmlns:a16="http://schemas.microsoft.com/office/drawing/2014/main" id="{4C22C99A-A86C-FC4E-81CE-8A117F286484}"/>
              </a:ext>
            </a:extLst>
          </p:cNvPr>
          <p:cNvSpPr/>
          <p:nvPr/>
        </p:nvSpPr>
        <p:spPr bwMode="auto">
          <a:xfrm>
            <a:off x="588264" y="1021455"/>
            <a:ext cx="7757574" cy="221599"/>
          </a:xfrm>
          <a:prstGeom prst="rect">
            <a:avLst/>
          </a:prstGeom>
        </p:spPr>
        <p:txBody>
          <a:bodyPr vert="horz" wrap="square" lIns="0" tIns="0" rIns="0" bIns="0" rtlCol="0" anchor="t">
            <a:spAutoFit/>
          </a:bodyPr>
          <a:lstStyle/>
          <a:p>
            <a:pPr marL="0" marR="0" lvl="0" indent="0" algn="l" defTabSz="797968" rtl="0" eaLnBrk="1" fontAlgn="auto" latinLnBrk="0" hangingPunct="1">
              <a:lnSpc>
                <a:spcPct val="90000"/>
              </a:lnSpc>
              <a:spcBef>
                <a:spcPct val="0"/>
              </a:spcBef>
              <a:spcAft>
                <a:spcPts val="8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a:rPr>
              <a:t>Limitless analytics service with unmatched time to insight</a:t>
            </a:r>
            <a:endParaRPr kumimoji="0" lang="en-US" sz="1600" b="0" i="0" u="none" strike="noStrike" kern="1200" cap="none" spc="0" normalizeH="0" baseline="0" noProof="0">
              <a:ln w="3175">
                <a:noFill/>
              </a:ln>
              <a:solidFill>
                <a:srgbClr val="000000"/>
              </a:solidFill>
              <a:effectLst/>
              <a:uLnTx/>
              <a:uFillTx/>
              <a:latin typeface="Segoe UI"/>
              <a:ea typeface="+mn-ea"/>
              <a:cs typeface="Segoe UI Semibold"/>
            </a:endParaRPr>
          </a:p>
        </p:txBody>
      </p:sp>
      <p:sp>
        <p:nvSpPr>
          <p:cNvPr id="78" name="Rectangle 77">
            <a:extLst>
              <a:ext uri="{FF2B5EF4-FFF2-40B4-BE49-F238E27FC236}">
                <a16:creationId xmlns:a16="http://schemas.microsoft.com/office/drawing/2014/main" id="{B137D041-E12A-1440-BDAF-58A66DD374E0}"/>
              </a:ext>
            </a:extLst>
          </p:cNvPr>
          <p:cNvSpPr/>
          <p:nvPr/>
        </p:nvSpPr>
        <p:spPr bwMode="auto">
          <a:xfrm>
            <a:off x="892021" y="2647407"/>
            <a:ext cx="7428235" cy="2350795"/>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Platform</a:t>
            </a:r>
          </a:p>
        </p:txBody>
      </p:sp>
      <p:grpSp>
        <p:nvGrpSpPr>
          <p:cNvPr id="4" name="Group 3">
            <a:extLst>
              <a:ext uri="{FF2B5EF4-FFF2-40B4-BE49-F238E27FC236}">
                <a16:creationId xmlns:a16="http://schemas.microsoft.com/office/drawing/2014/main" id="{D59282D7-6E14-BD4F-AB42-B604BA89356A}"/>
              </a:ext>
            </a:extLst>
          </p:cNvPr>
          <p:cNvGrpSpPr/>
          <p:nvPr/>
        </p:nvGrpSpPr>
        <p:grpSpPr>
          <a:xfrm>
            <a:off x="772577" y="4998201"/>
            <a:ext cx="7654620" cy="1057692"/>
            <a:chOff x="772577" y="4998201"/>
            <a:chExt cx="7654620" cy="1057692"/>
          </a:xfrm>
        </p:grpSpPr>
        <p:sp>
          <p:nvSpPr>
            <p:cNvPr id="79" name="Rectangle 78">
              <a:extLst>
                <a:ext uri="{FF2B5EF4-FFF2-40B4-BE49-F238E27FC236}">
                  <a16:creationId xmlns:a16="http://schemas.microsoft.com/office/drawing/2014/main" id="{5D94D749-709C-0949-95B1-EF8E7CBD728C}"/>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0078D4"/>
                  </a:solidFill>
                  <a:effectLst/>
                  <a:uLnTx/>
                  <a:uFillTx/>
                  <a:latin typeface="Segoe UI Semibold"/>
                  <a:ea typeface="Segoe UI" pitchFamily="34" charset="0"/>
                  <a:cs typeface="Segoe UI Semibold" panose="020B0502040204020203" pitchFamily="34" charset="0"/>
                </a:rPr>
                <a:t>Azure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000000"/>
                  </a:solidFill>
                  <a:effectLst/>
                  <a:uLnTx/>
                  <a:uFillTx/>
                  <a:latin typeface="Segoe UI Semibold"/>
                  <a:ea typeface="Segoe UI" pitchFamily="34" charset="0"/>
                  <a:cs typeface="Segoe UI Semibold" panose="020B0502040204020203" pitchFamily="34" charset="0"/>
                </a:rPr>
                <a:t>Data Lake Storage</a:t>
              </a:r>
            </a:p>
          </p:txBody>
        </p:sp>
        <p:sp>
          <p:nvSpPr>
            <p:cNvPr id="80" name="TextBox 79">
              <a:extLst>
                <a:ext uri="{FF2B5EF4-FFF2-40B4-BE49-F238E27FC236}">
                  <a16:creationId xmlns:a16="http://schemas.microsoft.com/office/drawing/2014/main" id="{61AA8AE4-105F-564A-ADC8-FFF0EE737F9F}"/>
                </a:ext>
              </a:extLst>
            </p:cNvPr>
            <p:cNvSpPr txBox="1"/>
            <p:nvPr/>
          </p:nvSpPr>
          <p:spPr>
            <a:xfrm>
              <a:off x="6724420" y="5453263"/>
              <a:ext cx="1414300" cy="484556"/>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Common Data Model</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Enterprise Security</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Optimized for Analytics</a:t>
              </a:r>
            </a:p>
          </p:txBody>
        </p:sp>
        <p:grpSp>
          <p:nvGrpSpPr>
            <p:cNvPr id="81" name="Group 80">
              <a:extLst>
                <a:ext uri="{FF2B5EF4-FFF2-40B4-BE49-F238E27FC236}">
                  <a16:creationId xmlns:a16="http://schemas.microsoft.com/office/drawing/2014/main" id="{E28D22DE-EE48-E345-BBC6-5710530FD3F4}"/>
                </a:ext>
              </a:extLst>
            </p:cNvPr>
            <p:cNvGrpSpPr/>
            <p:nvPr/>
          </p:nvGrpSpPr>
          <p:grpSpPr>
            <a:xfrm>
              <a:off x="3931915" y="4998201"/>
              <a:ext cx="2436090" cy="774917"/>
              <a:chOff x="4053274" y="4916113"/>
              <a:chExt cx="2436090" cy="857006"/>
            </a:xfrm>
          </p:grpSpPr>
          <p:cxnSp>
            <p:nvCxnSpPr>
              <p:cNvPr id="82" name="Straight Connector 81">
                <a:extLst>
                  <a:ext uri="{FF2B5EF4-FFF2-40B4-BE49-F238E27FC236}">
                    <a16:creationId xmlns:a16="http://schemas.microsoft.com/office/drawing/2014/main" id="{A220BD99-76A2-0E49-8EA9-5E5079CD35DB}"/>
                  </a:ext>
                </a:extLst>
              </p:cNvPr>
              <p:cNvCxnSpPr>
                <a:cxnSpLocks/>
              </p:cNvCxnSpPr>
              <p:nvPr/>
            </p:nvCxnSpPr>
            <p:spPr>
              <a:xfrm flipV="1">
                <a:off x="4053274"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89444B5-6B66-BF46-A62A-0124487C4E26}"/>
                  </a:ext>
                </a:extLst>
              </p:cNvPr>
              <p:cNvCxnSpPr>
                <a:cxnSpLocks/>
              </p:cNvCxnSpPr>
              <p:nvPr/>
            </p:nvCxnSpPr>
            <p:spPr>
              <a:xfrm flipV="1">
                <a:off x="4146264"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133DEFB-CBE0-8E44-9760-BA75BD6B29D4}"/>
                  </a:ext>
                </a:extLst>
              </p:cNvPr>
              <p:cNvCxnSpPr>
                <a:cxnSpLocks/>
              </p:cNvCxnSpPr>
              <p:nvPr/>
            </p:nvCxnSpPr>
            <p:spPr>
              <a:xfrm flipV="1">
                <a:off x="4239862"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BAC1D15-2462-434F-8B25-219986BCF6DE}"/>
                  </a:ext>
                </a:extLst>
              </p:cNvPr>
              <p:cNvCxnSpPr>
                <a:cxnSpLocks/>
              </p:cNvCxnSpPr>
              <p:nvPr/>
            </p:nvCxnSpPr>
            <p:spPr>
              <a:xfrm flipV="1">
                <a:off x="4327618"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E3F59D3-95DC-9C4F-9623-666C0EDB59DD}"/>
                  </a:ext>
                </a:extLst>
              </p:cNvPr>
              <p:cNvCxnSpPr>
                <a:cxnSpLocks/>
              </p:cNvCxnSpPr>
              <p:nvPr/>
            </p:nvCxnSpPr>
            <p:spPr>
              <a:xfrm flipV="1">
                <a:off x="4420557"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5C9E336-610F-0D4D-99C1-12B7B3C558B3}"/>
                  </a:ext>
                </a:extLst>
              </p:cNvPr>
              <p:cNvCxnSpPr>
                <a:cxnSpLocks/>
              </p:cNvCxnSpPr>
              <p:nvPr/>
            </p:nvCxnSpPr>
            <p:spPr>
              <a:xfrm flipV="1">
                <a:off x="4505798"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BF94491-BF7B-204C-BFF5-7477E3B9792F}"/>
                  </a:ext>
                </a:extLst>
              </p:cNvPr>
              <p:cNvCxnSpPr>
                <a:cxnSpLocks/>
              </p:cNvCxnSpPr>
              <p:nvPr/>
            </p:nvCxnSpPr>
            <p:spPr>
              <a:xfrm flipV="1">
                <a:off x="4595679"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929D309-A6A6-4441-AA34-929C101985A2}"/>
                  </a:ext>
                </a:extLst>
              </p:cNvPr>
              <p:cNvCxnSpPr>
                <a:cxnSpLocks/>
              </p:cNvCxnSpPr>
              <p:nvPr/>
            </p:nvCxnSpPr>
            <p:spPr>
              <a:xfrm flipV="1">
                <a:off x="4683807"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951683C0-F877-074B-806E-D1480C135AF8}"/>
                  </a:ext>
                </a:extLst>
              </p:cNvPr>
              <p:cNvCxnSpPr>
                <a:cxnSpLocks/>
              </p:cNvCxnSpPr>
              <p:nvPr/>
            </p:nvCxnSpPr>
            <p:spPr>
              <a:xfrm flipV="1">
                <a:off x="4776798"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7D25F92-B68F-7E41-8B31-65DCEFCA2C13}"/>
                  </a:ext>
                </a:extLst>
              </p:cNvPr>
              <p:cNvCxnSpPr>
                <a:cxnSpLocks/>
              </p:cNvCxnSpPr>
              <p:nvPr/>
            </p:nvCxnSpPr>
            <p:spPr>
              <a:xfrm flipV="1">
                <a:off x="4869788"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360158F-3590-B146-892D-8955BA29BF50}"/>
                  </a:ext>
                </a:extLst>
              </p:cNvPr>
              <p:cNvCxnSpPr>
                <a:cxnSpLocks/>
              </p:cNvCxnSpPr>
              <p:nvPr/>
            </p:nvCxnSpPr>
            <p:spPr>
              <a:xfrm flipV="1">
                <a:off x="4952178"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46A4C26-E2E2-AE41-B226-6CA363B8A6DC}"/>
                  </a:ext>
                </a:extLst>
              </p:cNvPr>
              <p:cNvCxnSpPr>
                <a:cxnSpLocks/>
              </p:cNvCxnSpPr>
              <p:nvPr/>
            </p:nvCxnSpPr>
            <p:spPr>
              <a:xfrm flipV="1">
                <a:off x="5045168"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05BEB8E-9B2B-CE4F-8CF5-AA9641718400}"/>
                  </a:ext>
                </a:extLst>
              </p:cNvPr>
              <p:cNvCxnSpPr>
                <a:cxnSpLocks/>
              </p:cNvCxnSpPr>
              <p:nvPr/>
            </p:nvCxnSpPr>
            <p:spPr>
              <a:xfrm flipV="1">
                <a:off x="5138766"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F9682DB-6C35-4D45-BF81-4C79CAFE8D6B}"/>
                  </a:ext>
                </a:extLst>
              </p:cNvPr>
              <p:cNvCxnSpPr>
                <a:cxnSpLocks/>
              </p:cNvCxnSpPr>
              <p:nvPr/>
            </p:nvCxnSpPr>
            <p:spPr>
              <a:xfrm flipV="1">
                <a:off x="5226522"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2389F31-A854-C34A-9C95-74B8D53414B3}"/>
                  </a:ext>
                </a:extLst>
              </p:cNvPr>
              <p:cNvCxnSpPr>
                <a:cxnSpLocks/>
              </p:cNvCxnSpPr>
              <p:nvPr/>
            </p:nvCxnSpPr>
            <p:spPr>
              <a:xfrm flipV="1">
                <a:off x="5319461"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2159C7E-CCF9-C541-B65A-12FD1B0BC03B}"/>
                  </a:ext>
                </a:extLst>
              </p:cNvPr>
              <p:cNvCxnSpPr>
                <a:cxnSpLocks/>
              </p:cNvCxnSpPr>
              <p:nvPr/>
            </p:nvCxnSpPr>
            <p:spPr>
              <a:xfrm flipV="1">
                <a:off x="5404702"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E455AEA5-9631-F647-960F-667D6973887C}"/>
                  </a:ext>
                </a:extLst>
              </p:cNvPr>
              <p:cNvCxnSpPr>
                <a:cxnSpLocks/>
              </p:cNvCxnSpPr>
              <p:nvPr/>
            </p:nvCxnSpPr>
            <p:spPr>
              <a:xfrm flipV="1">
                <a:off x="5494583"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0B7C72AC-3AA2-2940-BC0F-510D23C6C8B2}"/>
                  </a:ext>
                </a:extLst>
              </p:cNvPr>
              <p:cNvCxnSpPr>
                <a:cxnSpLocks/>
              </p:cNvCxnSpPr>
              <p:nvPr/>
            </p:nvCxnSpPr>
            <p:spPr>
              <a:xfrm flipV="1">
                <a:off x="5582711"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F10F2FF-1761-B047-96CC-D266531C111B}"/>
                  </a:ext>
                </a:extLst>
              </p:cNvPr>
              <p:cNvCxnSpPr>
                <a:cxnSpLocks/>
              </p:cNvCxnSpPr>
              <p:nvPr/>
            </p:nvCxnSpPr>
            <p:spPr>
              <a:xfrm flipV="1">
                <a:off x="5675702"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000F1CC-5B9B-4E41-BC6C-133943923F7E}"/>
                  </a:ext>
                </a:extLst>
              </p:cNvPr>
              <p:cNvCxnSpPr>
                <a:cxnSpLocks/>
              </p:cNvCxnSpPr>
              <p:nvPr/>
            </p:nvCxnSpPr>
            <p:spPr>
              <a:xfrm flipV="1">
                <a:off x="5768692" y="4916113"/>
                <a:ext cx="0" cy="770123"/>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FF867B0-F227-3D4C-A163-77867DD40FA5}"/>
                  </a:ext>
                </a:extLst>
              </p:cNvPr>
              <p:cNvCxnSpPr>
                <a:cxnSpLocks/>
              </p:cNvCxnSpPr>
              <p:nvPr/>
            </p:nvCxnSpPr>
            <p:spPr>
              <a:xfrm flipV="1">
                <a:off x="5859438"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38F5368-C222-D74B-8DDF-A9AE2C895A8E}"/>
                  </a:ext>
                </a:extLst>
              </p:cNvPr>
              <p:cNvCxnSpPr>
                <a:cxnSpLocks/>
              </p:cNvCxnSpPr>
              <p:nvPr/>
            </p:nvCxnSpPr>
            <p:spPr>
              <a:xfrm flipV="1">
                <a:off x="5947194"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5CC3A21-25B5-FD4F-8D6A-D6174DB53B57}"/>
                  </a:ext>
                </a:extLst>
              </p:cNvPr>
              <p:cNvCxnSpPr>
                <a:cxnSpLocks/>
              </p:cNvCxnSpPr>
              <p:nvPr/>
            </p:nvCxnSpPr>
            <p:spPr>
              <a:xfrm flipV="1">
                <a:off x="6040133"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A07593AE-64C3-184D-8985-4BB5FC320EF7}"/>
                  </a:ext>
                </a:extLst>
              </p:cNvPr>
              <p:cNvCxnSpPr>
                <a:cxnSpLocks/>
              </p:cNvCxnSpPr>
              <p:nvPr/>
            </p:nvCxnSpPr>
            <p:spPr>
              <a:xfrm flipV="1">
                <a:off x="6125374"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7C52FE0-E9DA-3740-A56B-7E48F0190E24}"/>
                  </a:ext>
                </a:extLst>
              </p:cNvPr>
              <p:cNvCxnSpPr>
                <a:cxnSpLocks/>
              </p:cNvCxnSpPr>
              <p:nvPr/>
            </p:nvCxnSpPr>
            <p:spPr>
              <a:xfrm flipV="1">
                <a:off x="6215255"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75DB1B18-F54D-8142-B589-13043DE7A3CA}"/>
                  </a:ext>
                </a:extLst>
              </p:cNvPr>
              <p:cNvCxnSpPr>
                <a:cxnSpLocks/>
              </p:cNvCxnSpPr>
              <p:nvPr/>
            </p:nvCxnSpPr>
            <p:spPr>
              <a:xfrm flipV="1">
                <a:off x="6318974" y="4916113"/>
                <a:ext cx="0" cy="77942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42A2F2C-3172-274B-B7D5-E205B72E0F76}"/>
                  </a:ext>
                </a:extLst>
              </p:cNvPr>
              <p:cNvCxnSpPr>
                <a:cxnSpLocks/>
              </p:cNvCxnSpPr>
              <p:nvPr/>
            </p:nvCxnSpPr>
            <p:spPr>
              <a:xfrm flipV="1">
                <a:off x="6396374" y="4916113"/>
                <a:ext cx="0" cy="857006"/>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C172B150-9CB6-0044-BCB6-D445D0DBE508}"/>
                  </a:ext>
                </a:extLst>
              </p:cNvPr>
              <p:cNvCxnSpPr>
                <a:cxnSpLocks/>
              </p:cNvCxnSpPr>
              <p:nvPr/>
            </p:nvCxnSpPr>
            <p:spPr>
              <a:xfrm flipV="1">
                <a:off x="6489364" y="4916113"/>
                <a:ext cx="0" cy="81251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111" name="Straight Connector 110">
            <a:extLst>
              <a:ext uri="{FF2B5EF4-FFF2-40B4-BE49-F238E27FC236}">
                <a16:creationId xmlns:a16="http://schemas.microsoft.com/office/drawing/2014/main" id="{2109A22D-AB9E-B84D-B2AE-E4928D7F4D27}"/>
              </a:ext>
            </a:extLst>
          </p:cNvPr>
          <p:cNvCxnSpPr>
            <a:cxnSpLocks/>
            <a:endCxn id="112" idx="1"/>
          </p:cNvCxnSpPr>
          <p:nvPr/>
        </p:nvCxnSpPr>
        <p:spPr>
          <a:xfrm>
            <a:off x="8247767" y="5807479"/>
            <a:ext cx="823208" cy="9247"/>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F9966358-4C93-2447-8CB8-3DFA11F79CB2}"/>
              </a:ext>
            </a:extLst>
          </p:cNvPr>
          <p:cNvSpPr/>
          <p:nvPr/>
        </p:nvSpPr>
        <p:spPr bwMode="auto">
          <a:xfrm>
            <a:off x="9070975" y="5577561"/>
            <a:ext cx="2538413" cy="47832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Data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lake integrated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and Common Data Model aware</a:t>
            </a: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114" name="Rectangle 113">
            <a:extLst>
              <a:ext uri="{FF2B5EF4-FFF2-40B4-BE49-F238E27FC236}">
                <a16:creationId xmlns:a16="http://schemas.microsoft.com/office/drawing/2014/main" id="{EA7428D7-6CB2-5E43-862B-4D090F8F5CC2}"/>
              </a:ext>
            </a:extLst>
          </p:cNvPr>
          <p:cNvSpPr/>
          <p:nvPr/>
        </p:nvSpPr>
        <p:spPr bwMode="auto">
          <a:xfrm>
            <a:off x="2052413" y="4424534"/>
            <a:ext cx="1612367"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METASTORE</a:t>
            </a:r>
          </a:p>
        </p:txBody>
      </p:sp>
      <p:sp>
        <p:nvSpPr>
          <p:cNvPr id="115" name="Rectangle 114">
            <a:extLst>
              <a:ext uri="{FF2B5EF4-FFF2-40B4-BE49-F238E27FC236}">
                <a16:creationId xmlns:a16="http://schemas.microsoft.com/office/drawing/2014/main" id="{A13858C4-C6A3-AD48-B7AA-0967C911725E}"/>
              </a:ext>
            </a:extLst>
          </p:cNvPr>
          <p:cNvSpPr/>
          <p:nvPr/>
        </p:nvSpPr>
        <p:spPr bwMode="auto">
          <a:xfrm>
            <a:off x="2052413" y="3331416"/>
            <a:ext cx="1612366" cy="43048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SECURITY</a:t>
            </a:r>
          </a:p>
        </p:txBody>
      </p:sp>
      <p:sp>
        <p:nvSpPr>
          <p:cNvPr id="116" name="Rectangle 115">
            <a:extLst>
              <a:ext uri="{FF2B5EF4-FFF2-40B4-BE49-F238E27FC236}">
                <a16:creationId xmlns:a16="http://schemas.microsoft.com/office/drawing/2014/main" id="{6AD14FE8-B6DA-8441-A3A6-7C85580BC9BD}"/>
              </a:ext>
            </a:extLst>
          </p:cNvPr>
          <p:cNvSpPr/>
          <p:nvPr/>
        </p:nvSpPr>
        <p:spPr bwMode="auto">
          <a:xfrm>
            <a:off x="2052413" y="2781843"/>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MANAGEMENT</a:t>
            </a:r>
          </a:p>
        </p:txBody>
      </p:sp>
      <p:sp>
        <p:nvSpPr>
          <p:cNvPr id="117" name="Rectangle 116">
            <a:extLst>
              <a:ext uri="{FF2B5EF4-FFF2-40B4-BE49-F238E27FC236}">
                <a16:creationId xmlns:a16="http://schemas.microsoft.com/office/drawing/2014/main" id="{DDDC2FAE-A054-FD46-8ED1-B18AEA08DB22}"/>
              </a:ext>
            </a:extLst>
          </p:cNvPr>
          <p:cNvSpPr/>
          <p:nvPr/>
        </p:nvSpPr>
        <p:spPr bwMode="auto">
          <a:xfrm>
            <a:off x="2052413" y="3874962"/>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MONITORING</a:t>
            </a:r>
          </a:p>
        </p:txBody>
      </p:sp>
      <p:sp>
        <p:nvSpPr>
          <p:cNvPr id="118" name="Rectangle 117">
            <a:extLst>
              <a:ext uri="{FF2B5EF4-FFF2-40B4-BE49-F238E27FC236}">
                <a16:creationId xmlns:a16="http://schemas.microsoft.com/office/drawing/2014/main" id="{50EFFAEB-F37A-6F4E-8162-54CFB4F545B1}"/>
              </a:ext>
            </a:extLst>
          </p:cNvPr>
          <p:cNvSpPr/>
          <p:nvPr/>
        </p:nvSpPr>
        <p:spPr bwMode="auto">
          <a:xfrm>
            <a:off x="9070975" y="4838611"/>
            <a:ext cx="2538413" cy="647920"/>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Integrated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platform services </a:t>
            </a:r>
            <a:b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for, management, security, monitoring, and </a:t>
            </a:r>
            <a:r>
              <a:rPr kumimoji="0" lang="en-US" sz="12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rPr>
              <a:t>metastore</a:t>
            </a: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119" name="Straight Connector 118">
            <a:extLst>
              <a:ext uri="{FF2B5EF4-FFF2-40B4-BE49-F238E27FC236}">
                <a16:creationId xmlns:a16="http://schemas.microsoft.com/office/drawing/2014/main" id="{089E0071-F143-FD45-A583-7A15D5FC7480}"/>
              </a:ext>
            </a:extLst>
          </p:cNvPr>
          <p:cNvCxnSpPr>
            <a:cxnSpLocks/>
            <a:endCxn id="118" idx="1"/>
          </p:cNvCxnSpPr>
          <p:nvPr/>
        </p:nvCxnSpPr>
        <p:spPr>
          <a:xfrm>
            <a:off x="8189008" y="4861043"/>
            <a:ext cx="881967" cy="30152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17E396CE-804C-7A4D-98C1-62D2879175B4}"/>
              </a:ext>
              <a:ext uri="{C183D7F6-B498-43B3-948B-1728B52AA6E4}">
                <adec:decorative xmlns:adec="http://schemas.microsoft.com/office/drawing/2017/decorative" val="1"/>
              </a:ext>
            </a:extLst>
          </p:cNvPr>
          <p:cNvCxnSpPr>
            <a:cxnSpLocks/>
          </p:cNvCxnSpPr>
          <p:nvPr/>
        </p:nvCxnSpPr>
        <p:spPr>
          <a:xfrm>
            <a:off x="1877839" y="2781843"/>
            <a:ext cx="0" cy="2079200"/>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3" name="Rectangle 122">
            <a:extLst>
              <a:ext uri="{FF2B5EF4-FFF2-40B4-BE49-F238E27FC236}">
                <a16:creationId xmlns:a16="http://schemas.microsoft.com/office/drawing/2014/main" id="{F498A250-C1E3-4A4C-B6EA-A046EB9F730B}"/>
              </a:ext>
            </a:extLst>
          </p:cNvPr>
          <p:cNvSpPr/>
          <p:nvPr/>
        </p:nvSpPr>
        <p:spPr bwMode="auto">
          <a:xfrm>
            <a:off x="3816117" y="4602301"/>
            <a:ext cx="4213419" cy="2587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DATA INTEGRATION</a:t>
            </a:r>
          </a:p>
        </p:txBody>
      </p:sp>
      <p:grpSp>
        <p:nvGrpSpPr>
          <p:cNvPr id="125" name="Group 124">
            <a:extLst>
              <a:ext uri="{FF2B5EF4-FFF2-40B4-BE49-F238E27FC236}">
                <a16:creationId xmlns:a16="http://schemas.microsoft.com/office/drawing/2014/main" id="{F817C3A6-BC08-7F45-9D1E-5AF03BC4A45D}"/>
              </a:ext>
            </a:extLst>
          </p:cNvPr>
          <p:cNvGrpSpPr/>
          <p:nvPr/>
        </p:nvGrpSpPr>
        <p:grpSpPr>
          <a:xfrm>
            <a:off x="5952629" y="4060181"/>
            <a:ext cx="2076908" cy="490796"/>
            <a:chOff x="5911431" y="4135704"/>
            <a:chExt cx="2076908" cy="490796"/>
          </a:xfrm>
        </p:grpSpPr>
        <p:sp>
          <p:nvSpPr>
            <p:cNvPr id="126" name="Rectangle 125">
              <a:extLst>
                <a:ext uri="{FF2B5EF4-FFF2-40B4-BE49-F238E27FC236}">
                  <a16:creationId xmlns:a16="http://schemas.microsoft.com/office/drawing/2014/main" id="{D101666E-C804-3E49-9912-256143A161EB}"/>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7" name="Picture 4">
              <a:extLst>
                <a:ext uri="{FF2B5EF4-FFF2-40B4-BE49-F238E27FC236}">
                  <a16:creationId xmlns:a16="http://schemas.microsoft.com/office/drawing/2014/main" id="{C2EF18ED-361F-264E-97F6-A48868DAB2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128" name="Rectangle 127">
            <a:extLst>
              <a:ext uri="{FF2B5EF4-FFF2-40B4-BE49-F238E27FC236}">
                <a16:creationId xmlns:a16="http://schemas.microsoft.com/office/drawing/2014/main" id="{33F835D8-79A1-3D46-8A55-11765828FE02}"/>
              </a:ext>
            </a:extLst>
          </p:cNvPr>
          <p:cNvSpPr/>
          <p:nvPr/>
        </p:nvSpPr>
        <p:spPr bwMode="auto">
          <a:xfrm>
            <a:off x="3816118" y="4062392"/>
            <a:ext cx="2085040" cy="49079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SQL</a:t>
            </a:r>
          </a:p>
        </p:txBody>
      </p:sp>
      <p:sp>
        <p:nvSpPr>
          <p:cNvPr id="129" name="TextBox 128">
            <a:extLst>
              <a:ext uri="{FF2B5EF4-FFF2-40B4-BE49-F238E27FC236}">
                <a16:creationId xmlns:a16="http://schemas.microsoft.com/office/drawing/2014/main" id="{0716F954-59C3-EB4E-A185-40584033B864}"/>
              </a:ext>
            </a:extLst>
          </p:cNvPr>
          <p:cNvSpPr txBox="1"/>
          <p:nvPr/>
        </p:nvSpPr>
        <p:spPr>
          <a:xfrm>
            <a:off x="3816117" y="3856987"/>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Analytics Runtimes</a:t>
            </a:r>
          </a:p>
        </p:txBody>
      </p:sp>
      <p:sp>
        <p:nvSpPr>
          <p:cNvPr id="130" name="Rectangle 129">
            <a:extLst>
              <a:ext uri="{FF2B5EF4-FFF2-40B4-BE49-F238E27FC236}">
                <a16:creationId xmlns:a16="http://schemas.microsoft.com/office/drawing/2014/main" id="{43308B1C-E1E9-8B42-8342-D89E0C24AEDA}"/>
              </a:ext>
            </a:extLst>
          </p:cNvPr>
          <p:cNvSpPr/>
          <p:nvPr/>
        </p:nvSpPr>
        <p:spPr bwMode="auto">
          <a:xfrm>
            <a:off x="9070975" y="3128453"/>
            <a:ext cx="2538413" cy="16191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Integrated analytics runtimes available provisioned and serverless on-demand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SQL Analytics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offering T-SQL for batch, streaming and interactive processing</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Spark</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for big data processing with Python, Scala, R and .NET</a:t>
            </a:r>
          </a:p>
        </p:txBody>
      </p:sp>
      <p:cxnSp>
        <p:nvCxnSpPr>
          <p:cNvPr id="131" name="Straight Connector 130">
            <a:extLst>
              <a:ext uri="{FF2B5EF4-FFF2-40B4-BE49-F238E27FC236}">
                <a16:creationId xmlns:a16="http://schemas.microsoft.com/office/drawing/2014/main" id="{D1A4714B-3826-C64F-905F-9C7B187D63E2}"/>
              </a:ext>
            </a:extLst>
          </p:cNvPr>
          <p:cNvCxnSpPr>
            <a:cxnSpLocks/>
            <a:endCxn id="130" idx="1"/>
          </p:cNvCxnSpPr>
          <p:nvPr/>
        </p:nvCxnSpPr>
        <p:spPr>
          <a:xfrm flipV="1">
            <a:off x="7818783" y="3938017"/>
            <a:ext cx="1252192" cy="415322"/>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435A241E-85A8-824D-AA09-D36B4837DDC7}"/>
              </a:ext>
            </a:extLst>
          </p:cNvPr>
          <p:cNvSpPr/>
          <p:nvPr/>
        </p:nvSpPr>
        <p:spPr bwMode="auto">
          <a:xfrm>
            <a:off x="3816118" y="3494173"/>
            <a:ext cx="2085040" cy="2587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PROVISIONED</a:t>
            </a:r>
          </a:p>
        </p:txBody>
      </p:sp>
      <p:sp>
        <p:nvSpPr>
          <p:cNvPr id="133" name="Rectangle 132">
            <a:extLst>
              <a:ext uri="{FF2B5EF4-FFF2-40B4-BE49-F238E27FC236}">
                <a16:creationId xmlns:a16="http://schemas.microsoft.com/office/drawing/2014/main" id="{B9213C76-7CF8-9246-B50E-CE0879A585A9}"/>
              </a:ext>
            </a:extLst>
          </p:cNvPr>
          <p:cNvSpPr/>
          <p:nvPr/>
        </p:nvSpPr>
        <p:spPr bwMode="auto">
          <a:xfrm>
            <a:off x="5952628" y="3494173"/>
            <a:ext cx="2076908" cy="25874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ON-DEMAND</a:t>
            </a:r>
          </a:p>
        </p:txBody>
      </p:sp>
      <p:sp>
        <p:nvSpPr>
          <p:cNvPr id="134" name="TextBox 133">
            <a:extLst>
              <a:ext uri="{FF2B5EF4-FFF2-40B4-BE49-F238E27FC236}">
                <a16:creationId xmlns:a16="http://schemas.microsoft.com/office/drawing/2014/main" id="{286C8866-BB02-CF44-B229-0214777D0585}"/>
              </a:ext>
            </a:extLst>
          </p:cNvPr>
          <p:cNvSpPr txBox="1"/>
          <p:nvPr/>
        </p:nvSpPr>
        <p:spPr>
          <a:xfrm>
            <a:off x="3816117" y="3300623"/>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Form Factors</a:t>
            </a:r>
          </a:p>
        </p:txBody>
      </p:sp>
      <p:sp>
        <p:nvSpPr>
          <p:cNvPr id="135" name="Rectangle 134">
            <a:extLst>
              <a:ext uri="{FF2B5EF4-FFF2-40B4-BE49-F238E27FC236}">
                <a16:creationId xmlns:a16="http://schemas.microsoft.com/office/drawing/2014/main" id="{69F24F8E-D42A-2441-9036-E66282B6FA66}"/>
              </a:ext>
            </a:extLst>
          </p:cNvPr>
          <p:cNvSpPr/>
          <p:nvPr/>
        </p:nvSpPr>
        <p:spPr bwMode="auto">
          <a:xfrm>
            <a:off x="3816118" y="2959610"/>
            <a:ext cx="661396" cy="2587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SQL</a:t>
            </a:r>
          </a:p>
        </p:txBody>
      </p:sp>
      <p:sp>
        <p:nvSpPr>
          <p:cNvPr id="136" name="TextBox 135">
            <a:extLst>
              <a:ext uri="{FF2B5EF4-FFF2-40B4-BE49-F238E27FC236}">
                <a16:creationId xmlns:a16="http://schemas.microsoft.com/office/drawing/2014/main" id="{3D16135D-BF6D-514A-A716-4D4506856475}"/>
              </a:ext>
            </a:extLst>
          </p:cNvPr>
          <p:cNvSpPr txBox="1"/>
          <p:nvPr/>
        </p:nvSpPr>
        <p:spPr>
          <a:xfrm>
            <a:off x="3816117" y="2760004"/>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Languages</a:t>
            </a:r>
          </a:p>
        </p:txBody>
      </p:sp>
      <p:sp>
        <p:nvSpPr>
          <p:cNvPr id="137" name="Rectangle 136">
            <a:extLst>
              <a:ext uri="{FF2B5EF4-FFF2-40B4-BE49-F238E27FC236}">
                <a16:creationId xmlns:a16="http://schemas.microsoft.com/office/drawing/2014/main" id="{954C1A99-F15B-4A46-A692-B01DA584DF09}"/>
              </a:ext>
            </a:extLst>
          </p:cNvPr>
          <p:cNvSpPr/>
          <p:nvPr/>
        </p:nvSpPr>
        <p:spPr bwMode="auto">
          <a:xfrm>
            <a:off x="4526896" y="2959610"/>
            <a:ext cx="661396" cy="2587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Python</a:t>
            </a:r>
          </a:p>
        </p:txBody>
      </p:sp>
      <p:sp>
        <p:nvSpPr>
          <p:cNvPr id="138" name="Rectangle 137">
            <a:extLst>
              <a:ext uri="{FF2B5EF4-FFF2-40B4-BE49-F238E27FC236}">
                <a16:creationId xmlns:a16="http://schemas.microsoft.com/office/drawing/2014/main" id="{A71B40A1-3791-5D49-9973-864080296742}"/>
              </a:ext>
            </a:extLst>
          </p:cNvPr>
          <p:cNvSpPr/>
          <p:nvPr/>
        </p:nvSpPr>
        <p:spPr bwMode="auto">
          <a:xfrm>
            <a:off x="5239762" y="2959610"/>
            <a:ext cx="661396" cy="2587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.NET</a:t>
            </a:r>
          </a:p>
        </p:txBody>
      </p:sp>
      <p:sp>
        <p:nvSpPr>
          <p:cNvPr id="140" name="Rectangle 139">
            <a:extLst>
              <a:ext uri="{FF2B5EF4-FFF2-40B4-BE49-F238E27FC236}">
                <a16:creationId xmlns:a16="http://schemas.microsoft.com/office/drawing/2014/main" id="{F51DEE5D-DE01-8148-841E-53CF065BA425}"/>
              </a:ext>
            </a:extLst>
          </p:cNvPr>
          <p:cNvSpPr/>
          <p:nvPr/>
        </p:nvSpPr>
        <p:spPr bwMode="auto">
          <a:xfrm>
            <a:off x="5952628" y="2959610"/>
            <a:ext cx="661396" cy="2587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Java</a:t>
            </a:r>
          </a:p>
        </p:txBody>
      </p:sp>
      <p:sp>
        <p:nvSpPr>
          <p:cNvPr id="141" name="Rectangle 140">
            <a:extLst>
              <a:ext uri="{FF2B5EF4-FFF2-40B4-BE49-F238E27FC236}">
                <a16:creationId xmlns:a16="http://schemas.microsoft.com/office/drawing/2014/main" id="{2878BD16-9028-844B-9E73-A6C1E1F18796}"/>
              </a:ext>
            </a:extLst>
          </p:cNvPr>
          <p:cNvSpPr/>
          <p:nvPr/>
        </p:nvSpPr>
        <p:spPr bwMode="auto">
          <a:xfrm>
            <a:off x="6665494" y="2959610"/>
            <a:ext cx="661396" cy="2587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Scala</a:t>
            </a:r>
          </a:p>
        </p:txBody>
      </p:sp>
      <p:sp>
        <p:nvSpPr>
          <p:cNvPr id="142" name="Rectangle 141">
            <a:extLst>
              <a:ext uri="{FF2B5EF4-FFF2-40B4-BE49-F238E27FC236}">
                <a16:creationId xmlns:a16="http://schemas.microsoft.com/office/drawing/2014/main" id="{6AC90A6B-CE6C-6042-936A-296450884B1C}"/>
              </a:ext>
            </a:extLst>
          </p:cNvPr>
          <p:cNvSpPr/>
          <p:nvPr/>
        </p:nvSpPr>
        <p:spPr bwMode="auto">
          <a:xfrm>
            <a:off x="7368140" y="2959610"/>
            <a:ext cx="661396" cy="2587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R</a:t>
            </a:r>
          </a:p>
        </p:txBody>
      </p:sp>
      <p:cxnSp>
        <p:nvCxnSpPr>
          <p:cNvPr id="144" name="Straight Connector 143">
            <a:extLst>
              <a:ext uri="{FF2B5EF4-FFF2-40B4-BE49-F238E27FC236}">
                <a16:creationId xmlns:a16="http://schemas.microsoft.com/office/drawing/2014/main" id="{7513CA32-6946-9E4C-B673-670368D809EB}"/>
              </a:ext>
            </a:extLst>
          </p:cNvPr>
          <p:cNvCxnSpPr>
            <a:cxnSpLocks/>
            <a:endCxn id="145" idx="1"/>
          </p:cNvCxnSpPr>
          <p:nvPr/>
        </p:nvCxnSpPr>
        <p:spPr>
          <a:xfrm flipV="1">
            <a:off x="8189008" y="2793344"/>
            <a:ext cx="881967" cy="28384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145" name="Rectangle 144">
            <a:extLst>
              <a:ext uri="{FF2B5EF4-FFF2-40B4-BE49-F238E27FC236}">
                <a16:creationId xmlns:a16="http://schemas.microsoft.com/office/drawing/2014/main" id="{5055274C-EC64-AA44-9E51-879413D0C056}"/>
              </a:ext>
            </a:extLst>
          </p:cNvPr>
          <p:cNvSpPr/>
          <p:nvPr/>
        </p:nvSpPr>
        <p:spPr bwMode="auto">
          <a:xfrm>
            <a:off x="9070975" y="2554268"/>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Multiple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languages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suited to different analytics workloads</a:t>
            </a: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146" name="Rectangle 145">
            <a:extLst>
              <a:ext uri="{FF2B5EF4-FFF2-40B4-BE49-F238E27FC236}">
                <a16:creationId xmlns:a16="http://schemas.microsoft.com/office/drawing/2014/main" id="{3AD79A1F-8CE7-6943-890D-6B50EE853B02}"/>
              </a:ext>
            </a:extLst>
          </p:cNvPr>
          <p:cNvSpPr/>
          <p:nvPr/>
        </p:nvSpPr>
        <p:spPr bwMode="auto">
          <a:xfrm>
            <a:off x="892021" y="2174710"/>
            <a:ext cx="7428235" cy="38624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Experience</a:t>
            </a:r>
          </a:p>
        </p:txBody>
      </p:sp>
      <p:sp>
        <p:nvSpPr>
          <p:cNvPr id="147" name="TextBox 4">
            <a:extLst>
              <a:ext uri="{FF2B5EF4-FFF2-40B4-BE49-F238E27FC236}">
                <a16:creationId xmlns:a16="http://schemas.microsoft.com/office/drawing/2014/main" id="{D7BC2077-9928-DC45-B88E-E1AA827F0080}"/>
              </a:ext>
            </a:extLst>
          </p:cNvPr>
          <p:cNvSpPr txBox="1"/>
          <p:nvPr/>
        </p:nvSpPr>
        <p:spPr>
          <a:xfrm>
            <a:off x="3816117" y="2238678"/>
            <a:ext cx="1962874" cy="217817"/>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3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Azure Synapse Studio</a:t>
            </a:r>
          </a:p>
        </p:txBody>
      </p:sp>
      <p:cxnSp>
        <p:nvCxnSpPr>
          <p:cNvPr id="148" name="Straight Connector 147">
            <a:extLst>
              <a:ext uri="{FF2B5EF4-FFF2-40B4-BE49-F238E27FC236}">
                <a16:creationId xmlns:a16="http://schemas.microsoft.com/office/drawing/2014/main" id="{64FB251E-CC75-B848-8F1E-5ABAD2D96D14}"/>
              </a:ext>
            </a:extLst>
          </p:cNvPr>
          <p:cNvCxnSpPr>
            <a:cxnSpLocks/>
            <a:endCxn id="149" idx="1"/>
          </p:cNvCxnSpPr>
          <p:nvPr/>
        </p:nvCxnSpPr>
        <p:spPr>
          <a:xfrm flipV="1">
            <a:off x="8189008" y="2227973"/>
            <a:ext cx="881967" cy="150381"/>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149" name="Rectangle 148">
            <a:extLst>
              <a:ext uri="{FF2B5EF4-FFF2-40B4-BE49-F238E27FC236}">
                <a16:creationId xmlns:a16="http://schemas.microsoft.com/office/drawing/2014/main" id="{C68EDF3A-EE17-D74C-97FC-D251AFCC69A0}"/>
              </a:ext>
            </a:extLst>
          </p:cNvPr>
          <p:cNvSpPr/>
          <p:nvPr/>
        </p:nvSpPr>
        <p:spPr bwMode="auto">
          <a:xfrm>
            <a:off x="9070975" y="1988897"/>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SaaS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developer experiences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for code free and code first</a:t>
            </a:r>
            <a:endParaRPr kumimoji="0" lang="en-US" sz="24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150" name="Straight Connector 149">
            <a:extLst>
              <a:ext uri="{FF2B5EF4-FFF2-40B4-BE49-F238E27FC236}">
                <a16:creationId xmlns:a16="http://schemas.microsoft.com/office/drawing/2014/main" id="{2BE3521E-8EA9-AA4E-9F44-DF109B77F008}"/>
              </a:ext>
              <a:ext uri="{C183D7F6-B498-43B3-948B-1728B52AA6E4}">
                <adec:decorative xmlns:adec="http://schemas.microsoft.com/office/drawing/2017/decorative" val="1"/>
              </a:ext>
            </a:extLst>
          </p:cNvPr>
          <p:cNvCxnSpPr>
            <a:cxnSpLocks/>
          </p:cNvCxnSpPr>
          <p:nvPr/>
        </p:nvCxnSpPr>
        <p:spPr>
          <a:xfrm>
            <a:off x="1877839" y="2257467"/>
            <a:ext cx="0" cy="228371"/>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1" name="TextBox 4">
            <a:extLst>
              <a:ext uri="{FF2B5EF4-FFF2-40B4-BE49-F238E27FC236}">
                <a16:creationId xmlns:a16="http://schemas.microsoft.com/office/drawing/2014/main" id="{D235A704-722C-AE4B-95E6-77EF7B864297}"/>
              </a:ext>
            </a:extLst>
          </p:cNvPr>
          <p:cNvSpPr txBox="1"/>
          <p:nvPr/>
        </p:nvSpPr>
        <p:spPr>
          <a:xfrm>
            <a:off x="3814170" y="1558439"/>
            <a:ext cx="4090536" cy="38741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0C3"/>
                </a:solidFill>
                <a:effectLst/>
                <a:uLnTx/>
                <a:uFillTx/>
                <a:latin typeface="Segoe UI Semibold"/>
                <a:ea typeface="+mn-ea"/>
                <a:cs typeface="+mn-cs"/>
              </a:rPr>
              <a:t>Artificial Intelligence / Machine Learning / Internet of Things</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0C3"/>
                </a:solidFill>
                <a:effectLst/>
                <a:uLnTx/>
                <a:uFillTx/>
                <a:latin typeface="Segoe UI Semibold"/>
                <a:ea typeface="+mn-ea"/>
                <a:cs typeface="+mn-cs"/>
              </a:rPr>
              <a:t>Intelligent Apps / Business Intelligence</a:t>
            </a:r>
          </a:p>
        </p:txBody>
      </p:sp>
      <p:sp>
        <p:nvSpPr>
          <p:cNvPr id="153" name="Rectangle 152">
            <a:extLst>
              <a:ext uri="{FF2B5EF4-FFF2-40B4-BE49-F238E27FC236}">
                <a16:creationId xmlns:a16="http://schemas.microsoft.com/office/drawing/2014/main" id="{932C132A-CA03-6544-965C-DE03A0336832}"/>
              </a:ext>
            </a:extLst>
          </p:cNvPr>
          <p:cNvSpPr/>
          <p:nvPr/>
        </p:nvSpPr>
        <p:spPr bwMode="auto">
          <a:xfrm>
            <a:off x="9070975" y="1440811"/>
            <a:ext cx="2538413" cy="455537"/>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Designed for analytics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workloads at any scale</a:t>
            </a:r>
            <a:endParaRPr kumimoji="0" lang="en-US" sz="24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154" name="Straight Connector 153">
            <a:extLst>
              <a:ext uri="{FF2B5EF4-FFF2-40B4-BE49-F238E27FC236}">
                <a16:creationId xmlns:a16="http://schemas.microsoft.com/office/drawing/2014/main" id="{50369B69-F7CA-FF43-AE34-C7822D5DE44A}"/>
              </a:ext>
            </a:extLst>
          </p:cNvPr>
          <p:cNvCxnSpPr>
            <a:cxnSpLocks/>
            <a:endCxn id="153" idx="1"/>
          </p:cNvCxnSpPr>
          <p:nvPr/>
        </p:nvCxnSpPr>
        <p:spPr>
          <a:xfrm>
            <a:off x="8427197" y="1664937"/>
            <a:ext cx="643778" cy="3643"/>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627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500"/>
                                        <p:tgtEl>
                                          <p:spTgt spid="15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500"/>
                                        <p:tgtEl>
                                          <p:spTgt spid="7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2"/>
                                        </p:tgtEl>
                                        <p:attrNameLst>
                                          <p:attrName>style.visibility</p:attrName>
                                        </p:attrNameLst>
                                      </p:cBhvr>
                                      <p:to>
                                        <p:strVal val="visible"/>
                                      </p:to>
                                    </p:set>
                                    <p:animEffect transition="in" filter="fade">
                                      <p:cBhvr>
                                        <p:cTn id="23" dur="500"/>
                                        <p:tgtEl>
                                          <p:spTgt spid="112"/>
                                        </p:tgtEl>
                                      </p:cBhvr>
                                    </p:animEffect>
                                  </p:childTnLst>
                                </p:cTn>
                              </p:par>
                              <p:par>
                                <p:cTn id="24" presetID="10" presetClass="entr" presetSubtype="0" fill="hold" nodeType="withEffect">
                                  <p:stCondLst>
                                    <p:cond delay="0"/>
                                  </p:stCondLst>
                                  <p:childTnLst>
                                    <p:set>
                                      <p:cBhvr>
                                        <p:cTn id="25" dur="1" fill="hold">
                                          <p:stCondLst>
                                            <p:cond delay="0"/>
                                          </p:stCondLst>
                                        </p:cTn>
                                        <p:tgtEl>
                                          <p:spTgt spid="111"/>
                                        </p:tgtEl>
                                        <p:attrNameLst>
                                          <p:attrName>style.visibility</p:attrName>
                                        </p:attrNameLst>
                                      </p:cBhvr>
                                      <p:to>
                                        <p:strVal val="visible"/>
                                      </p:to>
                                    </p:set>
                                    <p:animEffect transition="in" filter="fade">
                                      <p:cBhvr>
                                        <p:cTn id="26" dur="500"/>
                                        <p:tgtEl>
                                          <p:spTgt spid="1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6"/>
                                        </p:tgtEl>
                                        <p:attrNameLst>
                                          <p:attrName>style.visibility</p:attrName>
                                        </p:attrNameLst>
                                      </p:cBhvr>
                                      <p:to>
                                        <p:strVal val="visible"/>
                                      </p:to>
                                    </p:set>
                                    <p:animEffect transition="in" filter="fade">
                                      <p:cBhvr>
                                        <p:cTn id="31" dur="200"/>
                                        <p:tgtEl>
                                          <p:spTgt spid="116"/>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115"/>
                                        </p:tgtEl>
                                        <p:attrNameLst>
                                          <p:attrName>style.visibility</p:attrName>
                                        </p:attrNameLst>
                                      </p:cBhvr>
                                      <p:to>
                                        <p:strVal val="visible"/>
                                      </p:to>
                                    </p:set>
                                    <p:animEffect transition="in" filter="fade">
                                      <p:cBhvr>
                                        <p:cTn id="35" dur="200"/>
                                        <p:tgtEl>
                                          <p:spTgt spid="115"/>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117"/>
                                        </p:tgtEl>
                                        <p:attrNameLst>
                                          <p:attrName>style.visibility</p:attrName>
                                        </p:attrNameLst>
                                      </p:cBhvr>
                                      <p:to>
                                        <p:strVal val="visible"/>
                                      </p:to>
                                    </p:set>
                                    <p:animEffect transition="in" filter="fade">
                                      <p:cBhvr>
                                        <p:cTn id="39" dur="200"/>
                                        <p:tgtEl>
                                          <p:spTgt spid="117"/>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114"/>
                                        </p:tgtEl>
                                        <p:attrNameLst>
                                          <p:attrName>style.visibility</p:attrName>
                                        </p:attrNameLst>
                                      </p:cBhvr>
                                      <p:to>
                                        <p:strVal val="visible"/>
                                      </p:to>
                                    </p:set>
                                    <p:animEffect transition="in" filter="fade">
                                      <p:cBhvr>
                                        <p:cTn id="43" dur="200"/>
                                        <p:tgtEl>
                                          <p:spTgt spid="114"/>
                                        </p:tgtEl>
                                      </p:cBhvr>
                                    </p:animEffect>
                                  </p:childTnLst>
                                </p:cTn>
                              </p:par>
                              <p:par>
                                <p:cTn id="44" presetID="16" presetClass="entr" presetSubtype="42" fill="hold" nodeType="withEffect">
                                  <p:stCondLst>
                                    <p:cond delay="0"/>
                                  </p:stCondLst>
                                  <p:childTnLst>
                                    <p:set>
                                      <p:cBhvr>
                                        <p:cTn id="45" dur="1" fill="hold">
                                          <p:stCondLst>
                                            <p:cond delay="0"/>
                                          </p:stCondLst>
                                        </p:cTn>
                                        <p:tgtEl>
                                          <p:spTgt spid="121"/>
                                        </p:tgtEl>
                                        <p:attrNameLst>
                                          <p:attrName>style.visibility</p:attrName>
                                        </p:attrNameLst>
                                      </p:cBhvr>
                                      <p:to>
                                        <p:strVal val="visible"/>
                                      </p:to>
                                    </p:set>
                                    <p:animEffect transition="in" filter="barn(outHorizontal)">
                                      <p:cBhvr>
                                        <p:cTn id="46" dur="500"/>
                                        <p:tgtEl>
                                          <p:spTgt spid="121"/>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118"/>
                                        </p:tgtEl>
                                        <p:attrNameLst>
                                          <p:attrName>style.visibility</p:attrName>
                                        </p:attrNameLst>
                                      </p:cBhvr>
                                      <p:to>
                                        <p:strVal val="visible"/>
                                      </p:to>
                                    </p:set>
                                    <p:animEffect transition="in" filter="fade">
                                      <p:cBhvr>
                                        <p:cTn id="50" dur="500"/>
                                        <p:tgtEl>
                                          <p:spTgt spid="118"/>
                                        </p:tgtEl>
                                      </p:cBhvr>
                                    </p:animEffect>
                                  </p:childTnLst>
                                </p:cTn>
                              </p:par>
                              <p:par>
                                <p:cTn id="51" presetID="10" presetClass="entr" presetSubtype="0" fill="hold" nodeType="withEffect">
                                  <p:stCondLst>
                                    <p:cond delay="700"/>
                                  </p:stCondLst>
                                  <p:childTnLst>
                                    <p:set>
                                      <p:cBhvr>
                                        <p:cTn id="52" dur="1" fill="hold">
                                          <p:stCondLst>
                                            <p:cond delay="0"/>
                                          </p:stCondLst>
                                        </p:cTn>
                                        <p:tgtEl>
                                          <p:spTgt spid="119"/>
                                        </p:tgtEl>
                                        <p:attrNameLst>
                                          <p:attrName>style.visibility</p:attrName>
                                        </p:attrNameLst>
                                      </p:cBhvr>
                                      <p:to>
                                        <p:strVal val="visible"/>
                                      </p:to>
                                    </p:set>
                                    <p:animEffect transition="in" filter="fade">
                                      <p:cBhvr>
                                        <p:cTn id="53" dur="500"/>
                                        <p:tgtEl>
                                          <p:spTgt spid="11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23"/>
                                        </p:tgtEl>
                                        <p:attrNameLst>
                                          <p:attrName>style.visibility</p:attrName>
                                        </p:attrNameLst>
                                      </p:cBhvr>
                                      <p:to>
                                        <p:strVal val="visible"/>
                                      </p:to>
                                    </p:set>
                                    <p:animEffect transition="in" filter="fade">
                                      <p:cBhvr>
                                        <p:cTn id="58" dur="500"/>
                                        <p:tgtEl>
                                          <p:spTgt spid="12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29"/>
                                        </p:tgtEl>
                                        <p:attrNameLst>
                                          <p:attrName>style.visibility</p:attrName>
                                        </p:attrNameLst>
                                      </p:cBhvr>
                                      <p:to>
                                        <p:strVal val="visible"/>
                                      </p:to>
                                    </p:set>
                                    <p:animEffect transition="in" filter="fade">
                                      <p:cBhvr>
                                        <p:cTn id="63" dur="500"/>
                                        <p:tgtEl>
                                          <p:spTgt spid="129"/>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128"/>
                                        </p:tgtEl>
                                        <p:attrNameLst>
                                          <p:attrName>style.visibility</p:attrName>
                                        </p:attrNameLst>
                                      </p:cBhvr>
                                      <p:to>
                                        <p:strVal val="visible"/>
                                      </p:to>
                                    </p:set>
                                    <p:animEffect transition="in" filter="fade">
                                      <p:cBhvr>
                                        <p:cTn id="67" dur="400"/>
                                        <p:tgtEl>
                                          <p:spTgt spid="128"/>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125"/>
                                        </p:tgtEl>
                                        <p:attrNameLst>
                                          <p:attrName>style.visibility</p:attrName>
                                        </p:attrNameLst>
                                      </p:cBhvr>
                                      <p:to>
                                        <p:strVal val="visible"/>
                                      </p:to>
                                    </p:set>
                                    <p:animEffect transition="in" filter="fade">
                                      <p:cBhvr>
                                        <p:cTn id="71" dur="400"/>
                                        <p:tgtEl>
                                          <p:spTgt spid="125"/>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130"/>
                                        </p:tgtEl>
                                        <p:attrNameLst>
                                          <p:attrName>style.visibility</p:attrName>
                                        </p:attrNameLst>
                                      </p:cBhvr>
                                      <p:to>
                                        <p:strVal val="visible"/>
                                      </p:to>
                                    </p:set>
                                    <p:animEffect transition="in" filter="fade">
                                      <p:cBhvr>
                                        <p:cTn id="75" dur="200"/>
                                        <p:tgtEl>
                                          <p:spTgt spid="130"/>
                                        </p:tgtEl>
                                      </p:cBhvr>
                                    </p:animEffect>
                                  </p:childTnLst>
                                </p:cTn>
                              </p:par>
                              <p:par>
                                <p:cTn id="76" presetID="10" presetClass="entr" presetSubtype="0" fill="hold" nodeType="withEffect">
                                  <p:stCondLst>
                                    <p:cond delay="300"/>
                                  </p:stCondLst>
                                  <p:childTnLst>
                                    <p:set>
                                      <p:cBhvr>
                                        <p:cTn id="77" dur="1" fill="hold">
                                          <p:stCondLst>
                                            <p:cond delay="0"/>
                                          </p:stCondLst>
                                        </p:cTn>
                                        <p:tgtEl>
                                          <p:spTgt spid="131"/>
                                        </p:tgtEl>
                                        <p:attrNameLst>
                                          <p:attrName>style.visibility</p:attrName>
                                        </p:attrNameLst>
                                      </p:cBhvr>
                                      <p:to>
                                        <p:strVal val="visible"/>
                                      </p:to>
                                    </p:set>
                                    <p:animEffect transition="in" filter="fade">
                                      <p:cBhvr>
                                        <p:cTn id="78" dur="200"/>
                                        <p:tgtEl>
                                          <p:spTgt spid="131"/>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134"/>
                                        </p:tgtEl>
                                        <p:attrNameLst>
                                          <p:attrName>style.visibility</p:attrName>
                                        </p:attrNameLst>
                                      </p:cBhvr>
                                      <p:to>
                                        <p:strVal val="visible"/>
                                      </p:to>
                                    </p:set>
                                    <p:animEffect transition="in" filter="fade">
                                      <p:cBhvr>
                                        <p:cTn id="83" dur="500"/>
                                        <p:tgtEl>
                                          <p:spTgt spid="134"/>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132"/>
                                        </p:tgtEl>
                                        <p:attrNameLst>
                                          <p:attrName>style.visibility</p:attrName>
                                        </p:attrNameLst>
                                      </p:cBhvr>
                                      <p:to>
                                        <p:strVal val="visible"/>
                                      </p:to>
                                    </p:set>
                                    <p:animEffect transition="in" filter="fade">
                                      <p:cBhvr>
                                        <p:cTn id="87" dur="400"/>
                                        <p:tgtEl>
                                          <p:spTgt spid="132"/>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133"/>
                                        </p:tgtEl>
                                        <p:attrNameLst>
                                          <p:attrName>style.visibility</p:attrName>
                                        </p:attrNameLst>
                                      </p:cBhvr>
                                      <p:to>
                                        <p:strVal val="visible"/>
                                      </p:to>
                                    </p:set>
                                    <p:animEffect transition="in" filter="fade">
                                      <p:cBhvr>
                                        <p:cTn id="91" dur="400"/>
                                        <p:tgtEl>
                                          <p:spTgt spid="133"/>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136"/>
                                        </p:tgtEl>
                                        <p:attrNameLst>
                                          <p:attrName>style.visibility</p:attrName>
                                        </p:attrNameLst>
                                      </p:cBhvr>
                                      <p:to>
                                        <p:strVal val="visible"/>
                                      </p:to>
                                    </p:set>
                                    <p:animEffect transition="in" filter="fade">
                                      <p:cBhvr>
                                        <p:cTn id="96" dur="500"/>
                                        <p:tgtEl>
                                          <p:spTgt spid="136"/>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135"/>
                                        </p:tgtEl>
                                        <p:attrNameLst>
                                          <p:attrName>style.visibility</p:attrName>
                                        </p:attrNameLst>
                                      </p:cBhvr>
                                      <p:to>
                                        <p:strVal val="visible"/>
                                      </p:to>
                                    </p:set>
                                    <p:animEffect transition="in" filter="fade">
                                      <p:cBhvr>
                                        <p:cTn id="100" dur="400"/>
                                        <p:tgtEl>
                                          <p:spTgt spid="135"/>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137"/>
                                        </p:tgtEl>
                                        <p:attrNameLst>
                                          <p:attrName>style.visibility</p:attrName>
                                        </p:attrNameLst>
                                      </p:cBhvr>
                                      <p:to>
                                        <p:strVal val="visible"/>
                                      </p:to>
                                    </p:set>
                                    <p:animEffect transition="in" filter="fade">
                                      <p:cBhvr>
                                        <p:cTn id="104" dur="400"/>
                                        <p:tgtEl>
                                          <p:spTgt spid="137"/>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138"/>
                                        </p:tgtEl>
                                        <p:attrNameLst>
                                          <p:attrName>style.visibility</p:attrName>
                                        </p:attrNameLst>
                                      </p:cBhvr>
                                      <p:to>
                                        <p:strVal val="visible"/>
                                      </p:to>
                                    </p:set>
                                    <p:animEffect transition="in" filter="fade">
                                      <p:cBhvr>
                                        <p:cTn id="108" dur="400"/>
                                        <p:tgtEl>
                                          <p:spTgt spid="138"/>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140"/>
                                        </p:tgtEl>
                                        <p:attrNameLst>
                                          <p:attrName>style.visibility</p:attrName>
                                        </p:attrNameLst>
                                      </p:cBhvr>
                                      <p:to>
                                        <p:strVal val="visible"/>
                                      </p:to>
                                    </p:set>
                                    <p:animEffect transition="in" filter="fade">
                                      <p:cBhvr>
                                        <p:cTn id="112" dur="400"/>
                                        <p:tgtEl>
                                          <p:spTgt spid="140"/>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141"/>
                                        </p:tgtEl>
                                        <p:attrNameLst>
                                          <p:attrName>style.visibility</p:attrName>
                                        </p:attrNameLst>
                                      </p:cBhvr>
                                      <p:to>
                                        <p:strVal val="visible"/>
                                      </p:to>
                                    </p:set>
                                    <p:animEffect transition="in" filter="fade">
                                      <p:cBhvr>
                                        <p:cTn id="116" dur="400"/>
                                        <p:tgtEl>
                                          <p:spTgt spid="141"/>
                                        </p:tgtEl>
                                      </p:cBhvr>
                                    </p:animEffect>
                                  </p:childTnLst>
                                </p:cTn>
                              </p:par>
                            </p:childTnLst>
                          </p:cTn>
                        </p:par>
                        <p:par>
                          <p:cTn id="117" fill="hold">
                            <p:stCondLst>
                              <p:cond delay="2500"/>
                            </p:stCondLst>
                            <p:childTnLst>
                              <p:par>
                                <p:cTn id="118" presetID="10" presetClass="entr" presetSubtype="0" fill="hold" grpId="0" nodeType="afterEffect">
                                  <p:stCondLst>
                                    <p:cond delay="0"/>
                                  </p:stCondLst>
                                  <p:childTnLst>
                                    <p:set>
                                      <p:cBhvr>
                                        <p:cTn id="119" dur="1" fill="hold">
                                          <p:stCondLst>
                                            <p:cond delay="0"/>
                                          </p:stCondLst>
                                        </p:cTn>
                                        <p:tgtEl>
                                          <p:spTgt spid="142"/>
                                        </p:tgtEl>
                                        <p:attrNameLst>
                                          <p:attrName>style.visibility</p:attrName>
                                        </p:attrNameLst>
                                      </p:cBhvr>
                                      <p:to>
                                        <p:strVal val="visible"/>
                                      </p:to>
                                    </p:set>
                                    <p:animEffect transition="in" filter="fade">
                                      <p:cBhvr>
                                        <p:cTn id="120" dur="400"/>
                                        <p:tgtEl>
                                          <p:spTgt spid="142"/>
                                        </p:tgtEl>
                                      </p:cBhvr>
                                    </p:animEffect>
                                  </p:childTnLst>
                                </p:cTn>
                              </p:par>
                            </p:childTnLst>
                          </p:cTn>
                        </p:par>
                        <p:par>
                          <p:cTn id="121" fill="hold">
                            <p:stCondLst>
                              <p:cond delay="2900"/>
                            </p:stCondLst>
                            <p:childTnLst>
                              <p:par>
                                <p:cTn id="122" presetID="10" presetClass="entr" presetSubtype="0" fill="hold" grpId="0" nodeType="afterEffect">
                                  <p:stCondLst>
                                    <p:cond delay="200"/>
                                  </p:stCondLst>
                                  <p:childTnLst>
                                    <p:set>
                                      <p:cBhvr>
                                        <p:cTn id="123" dur="1" fill="hold">
                                          <p:stCondLst>
                                            <p:cond delay="0"/>
                                          </p:stCondLst>
                                        </p:cTn>
                                        <p:tgtEl>
                                          <p:spTgt spid="145"/>
                                        </p:tgtEl>
                                        <p:attrNameLst>
                                          <p:attrName>style.visibility</p:attrName>
                                        </p:attrNameLst>
                                      </p:cBhvr>
                                      <p:to>
                                        <p:strVal val="visible"/>
                                      </p:to>
                                    </p:set>
                                    <p:animEffect transition="in" filter="fade">
                                      <p:cBhvr>
                                        <p:cTn id="124" dur="200"/>
                                        <p:tgtEl>
                                          <p:spTgt spid="145"/>
                                        </p:tgtEl>
                                      </p:cBhvr>
                                    </p:animEffect>
                                  </p:childTnLst>
                                </p:cTn>
                              </p:par>
                              <p:par>
                                <p:cTn id="125" presetID="10" presetClass="entr" presetSubtype="0" fill="hold" nodeType="withEffect">
                                  <p:stCondLst>
                                    <p:cond delay="0"/>
                                  </p:stCondLst>
                                  <p:childTnLst>
                                    <p:set>
                                      <p:cBhvr>
                                        <p:cTn id="126" dur="1" fill="hold">
                                          <p:stCondLst>
                                            <p:cond delay="0"/>
                                          </p:stCondLst>
                                        </p:cTn>
                                        <p:tgtEl>
                                          <p:spTgt spid="144"/>
                                        </p:tgtEl>
                                        <p:attrNameLst>
                                          <p:attrName>style.visibility</p:attrName>
                                        </p:attrNameLst>
                                      </p:cBhvr>
                                      <p:to>
                                        <p:strVal val="visible"/>
                                      </p:to>
                                    </p:set>
                                    <p:animEffect transition="in" filter="fade">
                                      <p:cBhvr>
                                        <p:cTn id="127" dur="200"/>
                                        <p:tgtEl>
                                          <p:spTgt spid="144"/>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146"/>
                                        </p:tgtEl>
                                        <p:attrNameLst>
                                          <p:attrName>style.visibility</p:attrName>
                                        </p:attrNameLst>
                                      </p:cBhvr>
                                      <p:to>
                                        <p:strVal val="visible"/>
                                      </p:to>
                                    </p:set>
                                    <p:animEffect transition="in" filter="fade">
                                      <p:cBhvr>
                                        <p:cTn id="132" dur="500"/>
                                        <p:tgtEl>
                                          <p:spTgt spid="146"/>
                                        </p:tgtEl>
                                      </p:cBhvr>
                                    </p:animEffect>
                                  </p:childTnLst>
                                </p:cTn>
                              </p:par>
                              <p:par>
                                <p:cTn id="133" presetID="16" presetClass="entr" presetSubtype="42" fill="hold" nodeType="withEffect">
                                  <p:stCondLst>
                                    <p:cond delay="0"/>
                                  </p:stCondLst>
                                  <p:childTnLst>
                                    <p:set>
                                      <p:cBhvr>
                                        <p:cTn id="134" dur="1" fill="hold">
                                          <p:stCondLst>
                                            <p:cond delay="0"/>
                                          </p:stCondLst>
                                        </p:cTn>
                                        <p:tgtEl>
                                          <p:spTgt spid="150"/>
                                        </p:tgtEl>
                                        <p:attrNameLst>
                                          <p:attrName>style.visibility</p:attrName>
                                        </p:attrNameLst>
                                      </p:cBhvr>
                                      <p:to>
                                        <p:strVal val="visible"/>
                                      </p:to>
                                    </p:set>
                                    <p:animEffect transition="in" filter="barn(outHorizontal)">
                                      <p:cBhvr>
                                        <p:cTn id="135" dur="500"/>
                                        <p:tgtEl>
                                          <p:spTgt spid="150"/>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147"/>
                                        </p:tgtEl>
                                        <p:attrNameLst>
                                          <p:attrName>style.visibility</p:attrName>
                                        </p:attrNameLst>
                                      </p:cBhvr>
                                      <p:to>
                                        <p:strVal val="visible"/>
                                      </p:to>
                                    </p:set>
                                    <p:animEffect transition="in" filter="fade">
                                      <p:cBhvr>
                                        <p:cTn id="139" dur="500"/>
                                        <p:tgtEl>
                                          <p:spTgt spid="147"/>
                                        </p:tgtEl>
                                      </p:cBhvr>
                                    </p:animEffect>
                                  </p:childTnLst>
                                </p:cTn>
                              </p:par>
                            </p:childTnLst>
                          </p:cTn>
                        </p:par>
                        <p:par>
                          <p:cTn id="140" fill="hold">
                            <p:stCondLst>
                              <p:cond delay="1000"/>
                            </p:stCondLst>
                            <p:childTnLst>
                              <p:par>
                                <p:cTn id="141" presetID="10" presetClass="entr" presetSubtype="0" fill="hold" grpId="0" nodeType="afterEffect">
                                  <p:stCondLst>
                                    <p:cond delay="200"/>
                                  </p:stCondLst>
                                  <p:childTnLst>
                                    <p:set>
                                      <p:cBhvr>
                                        <p:cTn id="142" dur="1" fill="hold">
                                          <p:stCondLst>
                                            <p:cond delay="0"/>
                                          </p:stCondLst>
                                        </p:cTn>
                                        <p:tgtEl>
                                          <p:spTgt spid="149"/>
                                        </p:tgtEl>
                                        <p:attrNameLst>
                                          <p:attrName>style.visibility</p:attrName>
                                        </p:attrNameLst>
                                      </p:cBhvr>
                                      <p:to>
                                        <p:strVal val="visible"/>
                                      </p:to>
                                    </p:set>
                                    <p:animEffect transition="in" filter="fade">
                                      <p:cBhvr>
                                        <p:cTn id="143" dur="200"/>
                                        <p:tgtEl>
                                          <p:spTgt spid="149"/>
                                        </p:tgtEl>
                                      </p:cBhvr>
                                    </p:animEffect>
                                  </p:childTnLst>
                                </p:cTn>
                              </p:par>
                              <p:par>
                                <p:cTn id="144" presetID="10" presetClass="entr" presetSubtype="0" fill="hold" nodeType="withEffect">
                                  <p:stCondLst>
                                    <p:cond delay="0"/>
                                  </p:stCondLst>
                                  <p:childTnLst>
                                    <p:set>
                                      <p:cBhvr>
                                        <p:cTn id="145" dur="1" fill="hold">
                                          <p:stCondLst>
                                            <p:cond delay="0"/>
                                          </p:stCondLst>
                                        </p:cTn>
                                        <p:tgtEl>
                                          <p:spTgt spid="148"/>
                                        </p:tgtEl>
                                        <p:attrNameLst>
                                          <p:attrName>style.visibility</p:attrName>
                                        </p:attrNameLst>
                                      </p:cBhvr>
                                      <p:to>
                                        <p:strVal val="visible"/>
                                      </p:to>
                                    </p:set>
                                    <p:animEffect transition="in" filter="fade">
                                      <p:cBhvr>
                                        <p:cTn id="146" dur="200"/>
                                        <p:tgtEl>
                                          <p:spTgt spid="148"/>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151"/>
                                        </p:tgtEl>
                                        <p:attrNameLst>
                                          <p:attrName>style.visibility</p:attrName>
                                        </p:attrNameLst>
                                      </p:cBhvr>
                                      <p:to>
                                        <p:strVal val="visible"/>
                                      </p:to>
                                    </p:set>
                                    <p:animEffect transition="in" filter="fade">
                                      <p:cBhvr>
                                        <p:cTn id="151" dur="500"/>
                                        <p:tgtEl>
                                          <p:spTgt spid="151"/>
                                        </p:tgtEl>
                                      </p:cBhvr>
                                    </p:animEffect>
                                  </p:childTnLst>
                                </p:cTn>
                              </p:par>
                            </p:childTnLst>
                          </p:cTn>
                        </p:par>
                        <p:par>
                          <p:cTn id="152" fill="hold">
                            <p:stCondLst>
                              <p:cond delay="500"/>
                            </p:stCondLst>
                            <p:childTnLst>
                              <p:par>
                                <p:cTn id="153" presetID="10" presetClass="entr" presetSubtype="0" fill="hold" grpId="0" nodeType="afterEffect">
                                  <p:stCondLst>
                                    <p:cond delay="500"/>
                                  </p:stCondLst>
                                  <p:childTnLst>
                                    <p:set>
                                      <p:cBhvr>
                                        <p:cTn id="154" dur="1" fill="hold">
                                          <p:stCondLst>
                                            <p:cond delay="0"/>
                                          </p:stCondLst>
                                        </p:cTn>
                                        <p:tgtEl>
                                          <p:spTgt spid="153"/>
                                        </p:tgtEl>
                                        <p:attrNameLst>
                                          <p:attrName>style.visibility</p:attrName>
                                        </p:attrNameLst>
                                      </p:cBhvr>
                                      <p:to>
                                        <p:strVal val="visible"/>
                                      </p:to>
                                    </p:set>
                                    <p:animEffect transition="in" filter="fade">
                                      <p:cBhvr>
                                        <p:cTn id="155" dur="200"/>
                                        <p:tgtEl>
                                          <p:spTgt spid="153"/>
                                        </p:tgtEl>
                                      </p:cBhvr>
                                    </p:animEffect>
                                  </p:childTnLst>
                                </p:cTn>
                              </p:par>
                              <p:par>
                                <p:cTn id="156" presetID="10" presetClass="entr" presetSubtype="0" fill="hold" nodeType="withEffect">
                                  <p:stCondLst>
                                    <p:cond delay="500"/>
                                  </p:stCondLst>
                                  <p:childTnLst>
                                    <p:set>
                                      <p:cBhvr>
                                        <p:cTn id="157" dur="1" fill="hold">
                                          <p:stCondLst>
                                            <p:cond delay="0"/>
                                          </p:stCondLst>
                                        </p:cTn>
                                        <p:tgtEl>
                                          <p:spTgt spid="154"/>
                                        </p:tgtEl>
                                        <p:attrNameLst>
                                          <p:attrName>style.visibility</p:attrName>
                                        </p:attrNameLst>
                                      </p:cBhvr>
                                      <p:to>
                                        <p:strVal val="visible"/>
                                      </p:to>
                                    </p:set>
                                    <p:animEffect transition="in" filter="fade">
                                      <p:cBhvr>
                                        <p:cTn id="158" dur="2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animBg="1"/>
      <p:bldP spid="78" grpId="0" animBg="1"/>
      <p:bldP spid="112" grpId="0" animBg="1"/>
      <p:bldP spid="114" grpId="0" animBg="1"/>
      <p:bldP spid="115" grpId="0" animBg="1"/>
      <p:bldP spid="116" grpId="0" animBg="1"/>
      <p:bldP spid="117" grpId="0" animBg="1"/>
      <p:bldP spid="118" grpId="0" animBg="1"/>
      <p:bldP spid="123" grpId="0" animBg="1"/>
      <p:bldP spid="128" grpId="0" animBg="1"/>
      <p:bldP spid="129" grpId="0"/>
      <p:bldP spid="130" grpId="0" animBg="1"/>
      <p:bldP spid="132" grpId="0" animBg="1"/>
      <p:bldP spid="133" grpId="0" animBg="1"/>
      <p:bldP spid="134" grpId="0"/>
      <p:bldP spid="135" grpId="0" animBg="1"/>
      <p:bldP spid="136" grpId="0"/>
      <p:bldP spid="137" grpId="0" animBg="1"/>
      <p:bldP spid="138" grpId="0" animBg="1"/>
      <p:bldP spid="140" grpId="0" animBg="1"/>
      <p:bldP spid="141" grpId="0" animBg="1"/>
      <p:bldP spid="142" grpId="0" animBg="1"/>
      <p:bldP spid="145" grpId="0" animBg="1"/>
      <p:bldP spid="146" grpId="0" animBg="1"/>
      <p:bldP spid="147" grpId="0"/>
      <p:bldP spid="149" grpId="0" animBg="1"/>
      <p:bldP spid="151" grpId="0"/>
      <p:bldP spid="15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804BF-4B8B-4F75-A4D7-FCC7F1F7AD74}"/>
              </a:ext>
            </a:extLst>
          </p:cNvPr>
          <p:cNvSpPr>
            <a:spLocks noGrp="1"/>
          </p:cNvSpPr>
          <p:nvPr>
            <p:ph type="title"/>
          </p:nvPr>
        </p:nvSpPr>
        <p:spPr>
          <a:xfrm>
            <a:off x="585216" y="2426410"/>
            <a:ext cx="5146661" cy="1107996"/>
          </a:xfrm>
        </p:spPr>
        <p:txBody>
          <a:bodyPr/>
          <a:lstStyle/>
          <a:p>
            <a:r>
              <a:rPr lang="en-US" sz="4000"/>
              <a:t>Modernizing your Data Warehouse</a:t>
            </a:r>
          </a:p>
        </p:txBody>
      </p:sp>
    </p:spTree>
    <p:extLst>
      <p:ext uri="{BB962C8B-B14F-4D97-AF65-F5344CB8AC3E}">
        <p14:creationId xmlns:p14="http://schemas.microsoft.com/office/powerpoint/2010/main" val="3743395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pPr lvl="0"/>
            <a:r>
              <a:rPr lang="en-US"/>
              <a:t>Solution scenarios</a:t>
            </a:r>
          </a:p>
        </p:txBody>
      </p:sp>
      <p:sp>
        <p:nvSpPr>
          <p:cNvPr id="56" name="Text Placeholder 55">
            <a:extLst>
              <a:ext uri="{FF2B5EF4-FFF2-40B4-BE49-F238E27FC236}">
                <a16:creationId xmlns:a16="http://schemas.microsoft.com/office/drawing/2014/main" id="{0932592B-135A-4432-BD57-CBE855ABFFD4}"/>
              </a:ext>
            </a:extLst>
          </p:cNvPr>
          <p:cNvSpPr>
            <a:spLocks noGrp="1"/>
          </p:cNvSpPr>
          <p:nvPr>
            <p:ph sz="quarter" idx="10"/>
          </p:nvPr>
        </p:nvSpPr>
        <p:spPr>
          <a:xfrm>
            <a:off x="584200" y="1435100"/>
            <a:ext cx="11018838" cy="430887"/>
          </a:xfrm>
        </p:spPr>
        <p:txBody>
          <a:bodyPr/>
          <a:lstStyle/>
          <a:p>
            <a:pPr marL="0" indent="0">
              <a:buNone/>
            </a:pPr>
            <a:r>
              <a:rPr lang="en-US" dirty="0"/>
              <a:t>Big data and advanced analytics</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584200"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353535"/>
                  </a:solidFill>
                  <a:effectLst/>
                  <a:uLnTx/>
                  <a:uFillTx/>
                  <a:latin typeface="Segoe UI"/>
                  <a:ea typeface="+mn-ea"/>
                  <a:cs typeface="+mn-cs"/>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383567"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353535"/>
                  </a:solidFill>
                  <a:effectLst/>
                  <a:uLnTx/>
                  <a:uFillTx/>
                  <a:latin typeface="Segoe UI"/>
                  <a:ea typeface="+mn-ea"/>
                  <a:cs typeface="+mn-cs"/>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190396"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353535"/>
                  </a:solidFill>
                  <a:effectLst/>
                  <a:uLnTx/>
                  <a:uFillTx/>
                  <a:latin typeface="Segoe UI"/>
                  <a:ea typeface="+mn-ea"/>
                  <a:cs typeface="+mn-cs"/>
                </a:rPr>
                <a:t>“We’re trying to get insights from our devices in real-time”</a:t>
              </a: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400" b="0" i="0" u="none" strike="noStrike" kern="1200" cap="none" spc="0" normalizeH="0" baseline="0" noProof="0">
                <a:ln>
                  <a:noFill/>
                </a:ln>
                <a:solidFill>
                  <a:srgbClr val="353535"/>
                </a:solidFill>
                <a:effectLst/>
                <a:uLnTx/>
                <a:uFillTx/>
                <a:latin typeface="Segoe UI"/>
                <a:ea typeface="+mn-ea"/>
                <a:cs typeface="+mn-cs"/>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Tree>
    <p:custDataLst>
      <p:tags r:id="rId1"/>
    </p:custDataLst>
    <p:extLst>
      <p:ext uri="{BB962C8B-B14F-4D97-AF65-F5344CB8AC3E}">
        <p14:creationId xmlns:p14="http://schemas.microsoft.com/office/powerpoint/2010/main" val="23925679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1+#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1+#ppt_w/2"/>
                                          </p:val>
                                        </p:tav>
                                        <p:tav tm="100000">
                                          <p:val>
                                            <p:strVal val="#ppt_x"/>
                                          </p:val>
                                        </p:tav>
                                      </p:tavLst>
                                    </p:anim>
                                    <p:anim calcmode="lin" valueType="num">
                                      <p:cBhvr additive="base">
                                        <p:cTn id="16"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Modern data warehousing</a:t>
            </a:r>
          </a:p>
        </p:txBody>
      </p:sp>
      <p:sp>
        <p:nvSpPr>
          <p:cNvPr id="9" name="Text Placeholder 8">
            <a:extLst>
              <a:ext uri="{FF2B5EF4-FFF2-40B4-BE49-F238E27FC236}">
                <a16:creationId xmlns:a16="http://schemas.microsoft.com/office/drawing/2014/main" id="{DAAF204D-F91A-4AB2-BC03-75F5BEB207D2}"/>
              </a:ext>
            </a:extLst>
          </p:cNvPr>
          <p:cNvSpPr>
            <a:spLocks noGrp="1"/>
          </p:cNvSpPr>
          <p:nvPr>
            <p:ph sz="quarter" idx="10"/>
          </p:nvPr>
        </p:nvSpPr>
        <p:spPr>
          <a:xfrm>
            <a:off x="584200" y="1435100"/>
            <a:ext cx="11018838" cy="430887"/>
          </a:xfrm>
        </p:spPr>
        <p:txBody>
          <a:bodyPr/>
          <a:lstStyle/>
          <a:p>
            <a:pPr marL="0" indent="0">
              <a:buNone/>
            </a:pPr>
            <a:r>
              <a:rPr lang="en-US"/>
              <a:t>Canonical operations</a:t>
            </a:r>
          </a:p>
        </p:txBody>
      </p:sp>
      <p:grpSp>
        <p:nvGrpSpPr>
          <p:cNvPr id="2" name="Group 1">
            <a:extLst>
              <a:ext uri="{FF2B5EF4-FFF2-40B4-BE49-F238E27FC236}">
                <a16:creationId xmlns:a16="http://schemas.microsoft.com/office/drawing/2014/main" id="{1A5BB097-2F57-EA49-8E62-72ADBE56084B}"/>
              </a:ext>
            </a:extLst>
          </p:cNvPr>
          <p:cNvGrpSpPr/>
          <p:nvPr/>
        </p:nvGrpSpPr>
        <p:grpSpPr>
          <a:xfrm>
            <a:off x="426424" y="2108752"/>
            <a:ext cx="4052443" cy="3566875"/>
            <a:chOff x="426424" y="1689652"/>
            <a:chExt cx="4052443" cy="3566875"/>
          </a:xfrm>
        </p:grpSpPr>
        <p:sp>
          <p:nvSpPr>
            <p:cNvPr id="442" name="Rectangle 441">
              <a:extLst>
                <a:ext uri="{FF2B5EF4-FFF2-40B4-BE49-F238E27FC236}">
                  <a16:creationId xmlns:a16="http://schemas.microsoft.com/office/drawing/2014/main" id="{D859CFED-2964-4519-AAAF-7CC140662169}"/>
                </a:ext>
              </a:extLst>
            </p:cNvPr>
            <p:cNvSpPr/>
            <p:nvPr/>
          </p:nvSpPr>
          <p:spPr bwMode="auto">
            <a:xfrm>
              <a:off x="426424" y="4671789"/>
              <a:ext cx="3152830" cy="584738"/>
            </a:xfrm>
            <a:prstGeom prst="rect">
              <a:avLst/>
            </a:prstGeom>
            <a:noFill/>
          </p:spPr>
          <p:txBody>
            <a:bodyPr wrap="square" lIns="0" tIns="91440" rIns="0" bIns="143428" rtlCol="0" anchor="ctr" anchorCtr="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p:txBody>
        </p:sp>
        <p:sp>
          <p:nvSpPr>
            <p:cNvPr id="108" name="TextBox 107">
              <a:extLst>
                <a:ext uri="{FF2B5EF4-FFF2-40B4-BE49-F238E27FC236}">
                  <a16:creationId xmlns:a16="http://schemas.microsoft.com/office/drawing/2014/main" id="{1C438224-143B-4168-9821-30145A5DF0ED}"/>
                </a:ext>
              </a:extLst>
            </p:cNvPr>
            <p:cNvSpPr txBox="1"/>
            <p:nvPr/>
          </p:nvSpPr>
          <p:spPr>
            <a:xfrm>
              <a:off x="437318" y="1689652"/>
              <a:ext cx="404154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solidFill>
                    <a:srgbClr val="0078D7"/>
                  </a:solidFill>
                  <a:effectLst/>
                  <a:uLnTx/>
                  <a:uFillTx/>
                  <a:latin typeface="Segoe UI Semibold"/>
                  <a:ea typeface="+mn-ea"/>
                  <a:cs typeface="+mn-cs"/>
                </a:rPr>
                <a:t>Load and ingest</a:t>
              </a:r>
            </a:p>
          </p:txBody>
        </p:sp>
        <p:grpSp>
          <p:nvGrpSpPr>
            <p:cNvPr id="257" name="Group 256">
              <a:extLst>
                <a:ext uri="{FF2B5EF4-FFF2-40B4-BE49-F238E27FC236}">
                  <a16:creationId xmlns:a16="http://schemas.microsoft.com/office/drawing/2014/main" id="{C60694A7-1A78-4889-A026-C01FC7AE2743}"/>
                </a:ext>
              </a:extLst>
            </p:cNvPr>
            <p:cNvGrpSpPr/>
            <p:nvPr/>
          </p:nvGrpSpPr>
          <p:grpSpPr>
            <a:xfrm>
              <a:off x="440867" y="2352401"/>
              <a:ext cx="3122078" cy="2297417"/>
              <a:chOff x="1504352" y="3221680"/>
              <a:chExt cx="2601859" cy="1914608"/>
            </a:xfrm>
          </p:grpSpPr>
          <p:grpSp>
            <p:nvGrpSpPr>
              <p:cNvPr id="258" name="Group 257">
                <a:extLst>
                  <a:ext uri="{FF2B5EF4-FFF2-40B4-BE49-F238E27FC236}">
                    <a16:creationId xmlns:a16="http://schemas.microsoft.com/office/drawing/2014/main" id="{109199F5-14AC-4C88-8B24-2F2794433DD6}"/>
                  </a:ext>
                </a:extLst>
              </p:cNvPr>
              <p:cNvGrpSpPr/>
              <p:nvPr/>
            </p:nvGrpSpPr>
            <p:grpSpPr>
              <a:xfrm>
                <a:off x="1736455" y="3587275"/>
                <a:ext cx="469853" cy="1145586"/>
                <a:chOff x="1761319" y="3591343"/>
                <a:chExt cx="460820" cy="1123562"/>
              </a:xfrm>
            </p:grpSpPr>
            <p:sp>
              <p:nvSpPr>
                <p:cNvPr id="276" name="Oval 300">
                  <a:extLst>
                    <a:ext uri="{FF2B5EF4-FFF2-40B4-BE49-F238E27FC236}">
                      <a16:creationId xmlns:a16="http://schemas.microsoft.com/office/drawing/2014/main" id="{53134C15-2071-4EEE-B494-86C3BB10D1D8}"/>
                    </a:ext>
                  </a:extLst>
                </p:cNvPr>
                <p:cNvSpPr/>
                <p:nvPr/>
              </p:nvSpPr>
              <p:spPr bwMode="auto">
                <a:xfrm>
                  <a:off x="2156518" y="4320642"/>
                  <a:ext cx="46486" cy="81979"/>
                </a:xfrm>
                <a:custGeom>
                  <a:avLst/>
                  <a:gdLst>
                    <a:gd name="connsiteX0" fmla="*/ 0 w 805180"/>
                    <a:gd name="connsiteY0" fmla="*/ 709930 h 1419860"/>
                    <a:gd name="connsiteX1" fmla="*/ 402590 w 805180"/>
                    <a:gd name="connsiteY1" fmla="*/ 0 h 1419860"/>
                    <a:gd name="connsiteX2" fmla="*/ 805180 w 805180"/>
                    <a:gd name="connsiteY2" fmla="*/ 709930 h 1419860"/>
                    <a:gd name="connsiteX3" fmla="*/ 402590 w 805180"/>
                    <a:gd name="connsiteY3" fmla="*/ 1419860 h 1419860"/>
                    <a:gd name="connsiteX4" fmla="*/ 0 w 805180"/>
                    <a:gd name="connsiteY4" fmla="*/ 709930 h 1419860"/>
                    <a:gd name="connsiteX0" fmla="*/ 0 w 805180"/>
                    <a:gd name="connsiteY0" fmla="*/ 710061 h 1419991"/>
                    <a:gd name="connsiteX1" fmla="*/ 402590 w 805180"/>
                    <a:gd name="connsiteY1" fmla="*/ 131 h 1419991"/>
                    <a:gd name="connsiteX2" fmla="*/ 805180 w 805180"/>
                    <a:gd name="connsiteY2" fmla="*/ 710061 h 1419991"/>
                    <a:gd name="connsiteX3" fmla="*/ 402590 w 805180"/>
                    <a:gd name="connsiteY3" fmla="*/ 1419991 h 1419991"/>
                    <a:gd name="connsiteX4" fmla="*/ 0 w 805180"/>
                    <a:gd name="connsiteY4" fmla="*/ 710061 h 1419991"/>
                    <a:gd name="connsiteX0" fmla="*/ 0 w 805180"/>
                    <a:gd name="connsiteY0" fmla="*/ 709945 h 1419875"/>
                    <a:gd name="connsiteX1" fmla="*/ 402590 w 805180"/>
                    <a:gd name="connsiteY1" fmla="*/ 15 h 1419875"/>
                    <a:gd name="connsiteX2" fmla="*/ 805180 w 805180"/>
                    <a:gd name="connsiteY2" fmla="*/ 709945 h 1419875"/>
                    <a:gd name="connsiteX3" fmla="*/ 402590 w 805180"/>
                    <a:gd name="connsiteY3" fmla="*/ 1419875 h 1419875"/>
                    <a:gd name="connsiteX4" fmla="*/ 0 w 805180"/>
                    <a:gd name="connsiteY4" fmla="*/ 709945 h 1419875"/>
                    <a:gd name="connsiteX0" fmla="*/ 0 w 805180"/>
                    <a:gd name="connsiteY0" fmla="*/ 709945 h 1419934"/>
                    <a:gd name="connsiteX1" fmla="*/ 402590 w 805180"/>
                    <a:gd name="connsiteY1" fmla="*/ 15 h 1419934"/>
                    <a:gd name="connsiteX2" fmla="*/ 805180 w 805180"/>
                    <a:gd name="connsiteY2" fmla="*/ 709945 h 1419934"/>
                    <a:gd name="connsiteX3" fmla="*/ 402590 w 805180"/>
                    <a:gd name="connsiteY3" fmla="*/ 1419875 h 1419934"/>
                    <a:gd name="connsiteX4" fmla="*/ 0 w 805180"/>
                    <a:gd name="connsiteY4" fmla="*/ 709945 h 141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180" h="1419934">
                      <a:moveTo>
                        <a:pt x="0" y="709945"/>
                      </a:moveTo>
                      <a:cubicBezTo>
                        <a:pt x="0" y="317861"/>
                        <a:pt x="111666" y="2555"/>
                        <a:pt x="402590" y="15"/>
                      </a:cubicBezTo>
                      <a:cubicBezTo>
                        <a:pt x="693514" y="-2525"/>
                        <a:pt x="805180" y="317861"/>
                        <a:pt x="805180" y="709945"/>
                      </a:cubicBezTo>
                      <a:cubicBezTo>
                        <a:pt x="805180" y="1102029"/>
                        <a:pt x="680814" y="1424955"/>
                        <a:pt x="402590" y="1419875"/>
                      </a:cubicBezTo>
                      <a:cubicBezTo>
                        <a:pt x="124366" y="1414795"/>
                        <a:pt x="0" y="1102029"/>
                        <a:pt x="0" y="709945"/>
                      </a:cubicBezTo>
                      <a:close/>
                    </a:path>
                  </a:pathLst>
                </a:cu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7" name="Oval 300">
                  <a:extLst>
                    <a:ext uri="{FF2B5EF4-FFF2-40B4-BE49-F238E27FC236}">
                      <a16:creationId xmlns:a16="http://schemas.microsoft.com/office/drawing/2014/main" id="{66BC5BCF-5479-4C2C-8AC6-B439D0F188E4}"/>
                    </a:ext>
                  </a:extLst>
                </p:cNvPr>
                <p:cNvSpPr/>
                <p:nvPr/>
              </p:nvSpPr>
              <p:spPr bwMode="auto">
                <a:xfrm>
                  <a:off x="2061425" y="4169362"/>
                  <a:ext cx="46486" cy="81979"/>
                </a:xfrm>
                <a:custGeom>
                  <a:avLst/>
                  <a:gdLst>
                    <a:gd name="connsiteX0" fmla="*/ 0 w 805180"/>
                    <a:gd name="connsiteY0" fmla="*/ 709930 h 1419860"/>
                    <a:gd name="connsiteX1" fmla="*/ 402590 w 805180"/>
                    <a:gd name="connsiteY1" fmla="*/ 0 h 1419860"/>
                    <a:gd name="connsiteX2" fmla="*/ 805180 w 805180"/>
                    <a:gd name="connsiteY2" fmla="*/ 709930 h 1419860"/>
                    <a:gd name="connsiteX3" fmla="*/ 402590 w 805180"/>
                    <a:gd name="connsiteY3" fmla="*/ 1419860 h 1419860"/>
                    <a:gd name="connsiteX4" fmla="*/ 0 w 805180"/>
                    <a:gd name="connsiteY4" fmla="*/ 709930 h 1419860"/>
                    <a:gd name="connsiteX0" fmla="*/ 0 w 805180"/>
                    <a:gd name="connsiteY0" fmla="*/ 710061 h 1419991"/>
                    <a:gd name="connsiteX1" fmla="*/ 402590 w 805180"/>
                    <a:gd name="connsiteY1" fmla="*/ 131 h 1419991"/>
                    <a:gd name="connsiteX2" fmla="*/ 805180 w 805180"/>
                    <a:gd name="connsiteY2" fmla="*/ 710061 h 1419991"/>
                    <a:gd name="connsiteX3" fmla="*/ 402590 w 805180"/>
                    <a:gd name="connsiteY3" fmla="*/ 1419991 h 1419991"/>
                    <a:gd name="connsiteX4" fmla="*/ 0 w 805180"/>
                    <a:gd name="connsiteY4" fmla="*/ 710061 h 1419991"/>
                    <a:gd name="connsiteX0" fmla="*/ 0 w 805180"/>
                    <a:gd name="connsiteY0" fmla="*/ 709945 h 1419875"/>
                    <a:gd name="connsiteX1" fmla="*/ 402590 w 805180"/>
                    <a:gd name="connsiteY1" fmla="*/ 15 h 1419875"/>
                    <a:gd name="connsiteX2" fmla="*/ 805180 w 805180"/>
                    <a:gd name="connsiteY2" fmla="*/ 709945 h 1419875"/>
                    <a:gd name="connsiteX3" fmla="*/ 402590 w 805180"/>
                    <a:gd name="connsiteY3" fmla="*/ 1419875 h 1419875"/>
                    <a:gd name="connsiteX4" fmla="*/ 0 w 805180"/>
                    <a:gd name="connsiteY4" fmla="*/ 709945 h 1419875"/>
                    <a:gd name="connsiteX0" fmla="*/ 0 w 805180"/>
                    <a:gd name="connsiteY0" fmla="*/ 709945 h 1419934"/>
                    <a:gd name="connsiteX1" fmla="*/ 402590 w 805180"/>
                    <a:gd name="connsiteY1" fmla="*/ 15 h 1419934"/>
                    <a:gd name="connsiteX2" fmla="*/ 805180 w 805180"/>
                    <a:gd name="connsiteY2" fmla="*/ 709945 h 1419934"/>
                    <a:gd name="connsiteX3" fmla="*/ 402590 w 805180"/>
                    <a:gd name="connsiteY3" fmla="*/ 1419875 h 1419934"/>
                    <a:gd name="connsiteX4" fmla="*/ 0 w 805180"/>
                    <a:gd name="connsiteY4" fmla="*/ 709945 h 141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180" h="1419934">
                      <a:moveTo>
                        <a:pt x="0" y="709945"/>
                      </a:moveTo>
                      <a:cubicBezTo>
                        <a:pt x="0" y="317861"/>
                        <a:pt x="111666" y="2555"/>
                        <a:pt x="402590" y="15"/>
                      </a:cubicBezTo>
                      <a:cubicBezTo>
                        <a:pt x="693514" y="-2525"/>
                        <a:pt x="805180" y="317861"/>
                        <a:pt x="805180" y="709945"/>
                      </a:cubicBezTo>
                      <a:cubicBezTo>
                        <a:pt x="805180" y="1102029"/>
                        <a:pt x="680814" y="1424955"/>
                        <a:pt x="402590" y="1419875"/>
                      </a:cubicBezTo>
                      <a:cubicBezTo>
                        <a:pt x="124366" y="1414795"/>
                        <a:pt x="0" y="1102029"/>
                        <a:pt x="0" y="709945"/>
                      </a:cubicBezTo>
                      <a:close/>
                    </a:path>
                  </a:pathLst>
                </a:cu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8" name="Oval 300">
                  <a:extLst>
                    <a:ext uri="{FF2B5EF4-FFF2-40B4-BE49-F238E27FC236}">
                      <a16:creationId xmlns:a16="http://schemas.microsoft.com/office/drawing/2014/main" id="{0DB4FB9E-4B7A-4DA5-ABBB-0ABDE984C708}"/>
                    </a:ext>
                  </a:extLst>
                </p:cNvPr>
                <p:cNvSpPr/>
                <p:nvPr/>
              </p:nvSpPr>
              <p:spPr bwMode="auto">
                <a:xfrm>
                  <a:off x="1885260" y="4304558"/>
                  <a:ext cx="46486" cy="81979"/>
                </a:xfrm>
                <a:custGeom>
                  <a:avLst/>
                  <a:gdLst>
                    <a:gd name="connsiteX0" fmla="*/ 0 w 805180"/>
                    <a:gd name="connsiteY0" fmla="*/ 709930 h 1419860"/>
                    <a:gd name="connsiteX1" fmla="*/ 402590 w 805180"/>
                    <a:gd name="connsiteY1" fmla="*/ 0 h 1419860"/>
                    <a:gd name="connsiteX2" fmla="*/ 805180 w 805180"/>
                    <a:gd name="connsiteY2" fmla="*/ 709930 h 1419860"/>
                    <a:gd name="connsiteX3" fmla="*/ 402590 w 805180"/>
                    <a:gd name="connsiteY3" fmla="*/ 1419860 h 1419860"/>
                    <a:gd name="connsiteX4" fmla="*/ 0 w 805180"/>
                    <a:gd name="connsiteY4" fmla="*/ 709930 h 1419860"/>
                    <a:gd name="connsiteX0" fmla="*/ 0 w 805180"/>
                    <a:gd name="connsiteY0" fmla="*/ 710061 h 1419991"/>
                    <a:gd name="connsiteX1" fmla="*/ 402590 w 805180"/>
                    <a:gd name="connsiteY1" fmla="*/ 131 h 1419991"/>
                    <a:gd name="connsiteX2" fmla="*/ 805180 w 805180"/>
                    <a:gd name="connsiteY2" fmla="*/ 710061 h 1419991"/>
                    <a:gd name="connsiteX3" fmla="*/ 402590 w 805180"/>
                    <a:gd name="connsiteY3" fmla="*/ 1419991 h 1419991"/>
                    <a:gd name="connsiteX4" fmla="*/ 0 w 805180"/>
                    <a:gd name="connsiteY4" fmla="*/ 710061 h 1419991"/>
                    <a:gd name="connsiteX0" fmla="*/ 0 w 805180"/>
                    <a:gd name="connsiteY0" fmla="*/ 709945 h 1419875"/>
                    <a:gd name="connsiteX1" fmla="*/ 402590 w 805180"/>
                    <a:gd name="connsiteY1" fmla="*/ 15 h 1419875"/>
                    <a:gd name="connsiteX2" fmla="*/ 805180 w 805180"/>
                    <a:gd name="connsiteY2" fmla="*/ 709945 h 1419875"/>
                    <a:gd name="connsiteX3" fmla="*/ 402590 w 805180"/>
                    <a:gd name="connsiteY3" fmla="*/ 1419875 h 1419875"/>
                    <a:gd name="connsiteX4" fmla="*/ 0 w 805180"/>
                    <a:gd name="connsiteY4" fmla="*/ 709945 h 1419875"/>
                    <a:gd name="connsiteX0" fmla="*/ 0 w 805180"/>
                    <a:gd name="connsiteY0" fmla="*/ 709945 h 1419934"/>
                    <a:gd name="connsiteX1" fmla="*/ 402590 w 805180"/>
                    <a:gd name="connsiteY1" fmla="*/ 15 h 1419934"/>
                    <a:gd name="connsiteX2" fmla="*/ 805180 w 805180"/>
                    <a:gd name="connsiteY2" fmla="*/ 709945 h 1419934"/>
                    <a:gd name="connsiteX3" fmla="*/ 402590 w 805180"/>
                    <a:gd name="connsiteY3" fmla="*/ 1419875 h 1419934"/>
                    <a:gd name="connsiteX4" fmla="*/ 0 w 805180"/>
                    <a:gd name="connsiteY4" fmla="*/ 709945 h 141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180" h="1419934">
                      <a:moveTo>
                        <a:pt x="0" y="709945"/>
                      </a:moveTo>
                      <a:cubicBezTo>
                        <a:pt x="0" y="317861"/>
                        <a:pt x="111666" y="2555"/>
                        <a:pt x="402590" y="15"/>
                      </a:cubicBezTo>
                      <a:cubicBezTo>
                        <a:pt x="693514" y="-2525"/>
                        <a:pt x="805180" y="317861"/>
                        <a:pt x="805180" y="709945"/>
                      </a:cubicBezTo>
                      <a:cubicBezTo>
                        <a:pt x="805180" y="1102029"/>
                        <a:pt x="680814" y="1424955"/>
                        <a:pt x="402590" y="1419875"/>
                      </a:cubicBezTo>
                      <a:cubicBezTo>
                        <a:pt x="124366" y="1414795"/>
                        <a:pt x="0" y="1102029"/>
                        <a:pt x="0" y="709945"/>
                      </a:cubicBezTo>
                      <a:close/>
                    </a:path>
                  </a:pathLst>
                </a:cu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9" name="Oval 300">
                  <a:extLst>
                    <a:ext uri="{FF2B5EF4-FFF2-40B4-BE49-F238E27FC236}">
                      <a16:creationId xmlns:a16="http://schemas.microsoft.com/office/drawing/2014/main" id="{1FF97ADA-DB4A-4DF5-8570-1512634A0BCB}"/>
                    </a:ext>
                  </a:extLst>
                </p:cNvPr>
                <p:cNvSpPr/>
                <p:nvPr/>
              </p:nvSpPr>
              <p:spPr bwMode="auto">
                <a:xfrm>
                  <a:off x="2175653" y="3998360"/>
                  <a:ext cx="46486" cy="81979"/>
                </a:xfrm>
                <a:custGeom>
                  <a:avLst/>
                  <a:gdLst>
                    <a:gd name="connsiteX0" fmla="*/ 0 w 805180"/>
                    <a:gd name="connsiteY0" fmla="*/ 709930 h 1419860"/>
                    <a:gd name="connsiteX1" fmla="*/ 402590 w 805180"/>
                    <a:gd name="connsiteY1" fmla="*/ 0 h 1419860"/>
                    <a:gd name="connsiteX2" fmla="*/ 805180 w 805180"/>
                    <a:gd name="connsiteY2" fmla="*/ 709930 h 1419860"/>
                    <a:gd name="connsiteX3" fmla="*/ 402590 w 805180"/>
                    <a:gd name="connsiteY3" fmla="*/ 1419860 h 1419860"/>
                    <a:gd name="connsiteX4" fmla="*/ 0 w 805180"/>
                    <a:gd name="connsiteY4" fmla="*/ 709930 h 1419860"/>
                    <a:gd name="connsiteX0" fmla="*/ 0 w 805180"/>
                    <a:gd name="connsiteY0" fmla="*/ 710061 h 1419991"/>
                    <a:gd name="connsiteX1" fmla="*/ 402590 w 805180"/>
                    <a:gd name="connsiteY1" fmla="*/ 131 h 1419991"/>
                    <a:gd name="connsiteX2" fmla="*/ 805180 w 805180"/>
                    <a:gd name="connsiteY2" fmla="*/ 710061 h 1419991"/>
                    <a:gd name="connsiteX3" fmla="*/ 402590 w 805180"/>
                    <a:gd name="connsiteY3" fmla="*/ 1419991 h 1419991"/>
                    <a:gd name="connsiteX4" fmla="*/ 0 w 805180"/>
                    <a:gd name="connsiteY4" fmla="*/ 710061 h 1419991"/>
                    <a:gd name="connsiteX0" fmla="*/ 0 w 805180"/>
                    <a:gd name="connsiteY0" fmla="*/ 709945 h 1419875"/>
                    <a:gd name="connsiteX1" fmla="*/ 402590 w 805180"/>
                    <a:gd name="connsiteY1" fmla="*/ 15 h 1419875"/>
                    <a:gd name="connsiteX2" fmla="*/ 805180 w 805180"/>
                    <a:gd name="connsiteY2" fmla="*/ 709945 h 1419875"/>
                    <a:gd name="connsiteX3" fmla="*/ 402590 w 805180"/>
                    <a:gd name="connsiteY3" fmla="*/ 1419875 h 1419875"/>
                    <a:gd name="connsiteX4" fmla="*/ 0 w 805180"/>
                    <a:gd name="connsiteY4" fmla="*/ 709945 h 1419875"/>
                    <a:gd name="connsiteX0" fmla="*/ 0 w 805180"/>
                    <a:gd name="connsiteY0" fmla="*/ 709945 h 1419934"/>
                    <a:gd name="connsiteX1" fmla="*/ 402590 w 805180"/>
                    <a:gd name="connsiteY1" fmla="*/ 15 h 1419934"/>
                    <a:gd name="connsiteX2" fmla="*/ 805180 w 805180"/>
                    <a:gd name="connsiteY2" fmla="*/ 709945 h 1419934"/>
                    <a:gd name="connsiteX3" fmla="*/ 402590 w 805180"/>
                    <a:gd name="connsiteY3" fmla="*/ 1419875 h 1419934"/>
                    <a:gd name="connsiteX4" fmla="*/ 0 w 805180"/>
                    <a:gd name="connsiteY4" fmla="*/ 709945 h 141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180" h="1419934">
                      <a:moveTo>
                        <a:pt x="0" y="709945"/>
                      </a:moveTo>
                      <a:cubicBezTo>
                        <a:pt x="0" y="317861"/>
                        <a:pt x="111666" y="2555"/>
                        <a:pt x="402590" y="15"/>
                      </a:cubicBezTo>
                      <a:cubicBezTo>
                        <a:pt x="693514" y="-2525"/>
                        <a:pt x="805180" y="317861"/>
                        <a:pt x="805180" y="709945"/>
                      </a:cubicBezTo>
                      <a:cubicBezTo>
                        <a:pt x="805180" y="1102029"/>
                        <a:pt x="680814" y="1424955"/>
                        <a:pt x="402590" y="1419875"/>
                      </a:cubicBezTo>
                      <a:cubicBezTo>
                        <a:pt x="124366" y="1414795"/>
                        <a:pt x="0" y="1102029"/>
                        <a:pt x="0" y="709945"/>
                      </a:cubicBezTo>
                      <a:close/>
                    </a:path>
                  </a:pathLst>
                </a:cu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0" name="Oval 300">
                  <a:extLst>
                    <a:ext uri="{FF2B5EF4-FFF2-40B4-BE49-F238E27FC236}">
                      <a16:creationId xmlns:a16="http://schemas.microsoft.com/office/drawing/2014/main" id="{4BF080EC-C6E0-49D0-BB29-4CC4EEFD3136}"/>
                    </a:ext>
                  </a:extLst>
                </p:cNvPr>
                <p:cNvSpPr/>
                <p:nvPr/>
              </p:nvSpPr>
              <p:spPr bwMode="auto">
                <a:xfrm>
                  <a:off x="1997785" y="3960470"/>
                  <a:ext cx="46486" cy="81979"/>
                </a:xfrm>
                <a:custGeom>
                  <a:avLst/>
                  <a:gdLst>
                    <a:gd name="connsiteX0" fmla="*/ 0 w 805180"/>
                    <a:gd name="connsiteY0" fmla="*/ 709930 h 1419860"/>
                    <a:gd name="connsiteX1" fmla="*/ 402590 w 805180"/>
                    <a:gd name="connsiteY1" fmla="*/ 0 h 1419860"/>
                    <a:gd name="connsiteX2" fmla="*/ 805180 w 805180"/>
                    <a:gd name="connsiteY2" fmla="*/ 709930 h 1419860"/>
                    <a:gd name="connsiteX3" fmla="*/ 402590 w 805180"/>
                    <a:gd name="connsiteY3" fmla="*/ 1419860 h 1419860"/>
                    <a:gd name="connsiteX4" fmla="*/ 0 w 805180"/>
                    <a:gd name="connsiteY4" fmla="*/ 709930 h 1419860"/>
                    <a:gd name="connsiteX0" fmla="*/ 0 w 805180"/>
                    <a:gd name="connsiteY0" fmla="*/ 710061 h 1419991"/>
                    <a:gd name="connsiteX1" fmla="*/ 402590 w 805180"/>
                    <a:gd name="connsiteY1" fmla="*/ 131 h 1419991"/>
                    <a:gd name="connsiteX2" fmla="*/ 805180 w 805180"/>
                    <a:gd name="connsiteY2" fmla="*/ 710061 h 1419991"/>
                    <a:gd name="connsiteX3" fmla="*/ 402590 w 805180"/>
                    <a:gd name="connsiteY3" fmla="*/ 1419991 h 1419991"/>
                    <a:gd name="connsiteX4" fmla="*/ 0 w 805180"/>
                    <a:gd name="connsiteY4" fmla="*/ 710061 h 1419991"/>
                    <a:gd name="connsiteX0" fmla="*/ 0 w 805180"/>
                    <a:gd name="connsiteY0" fmla="*/ 709945 h 1419875"/>
                    <a:gd name="connsiteX1" fmla="*/ 402590 w 805180"/>
                    <a:gd name="connsiteY1" fmla="*/ 15 h 1419875"/>
                    <a:gd name="connsiteX2" fmla="*/ 805180 w 805180"/>
                    <a:gd name="connsiteY2" fmla="*/ 709945 h 1419875"/>
                    <a:gd name="connsiteX3" fmla="*/ 402590 w 805180"/>
                    <a:gd name="connsiteY3" fmla="*/ 1419875 h 1419875"/>
                    <a:gd name="connsiteX4" fmla="*/ 0 w 805180"/>
                    <a:gd name="connsiteY4" fmla="*/ 709945 h 1419875"/>
                    <a:gd name="connsiteX0" fmla="*/ 0 w 805180"/>
                    <a:gd name="connsiteY0" fmla="*/ 709945 h 1419934"/>
                    <a:gd name="connsiteX1" fmla="*/ 402590 w 805180"/>
                    <a:gd name="connsiteY1" fmla="*/ 15 h 1419934"/>
                    <a:gd name="connsiteX2" fmla="*/ 805180 w 805180"/>
                    <a:gd name="connsiteY2" fmla="*/ 709945 h 1419934"/>
                    <a:gd name="connsiteX3" fmla="*/ 402590 w 805180"/>
                    <a:gd name="connsiteY3" fmla="*/ 1419875 h 1419934"/>
                    <a:gd name="connsiteX4" fmla="*/ 0 w 805180"/>
                    <a:gd name="connsiteY4" fmla="*/ 709945 h 141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180" h="1419934">
                      <a:moveTo>
                        <a:pt x="0" y="709945"/>
                      </a:moveTo>
                      <a:cubicBezTo>
                        <a:pt x="0" y="317861"/>
                        <a:pt x="111666" y="2555"/>
                        <a:pt x="402590" y="15"/>
                      </a:cubicBezTo>
                      <a:cubicBezTo>
                        <a:pt x="693514" y="-2525"/>
                        <a:pt x="805180" y="317861"/>
                        <a:pt x="805180" y="709945"/>
                      </a:cubicBezTo>
                      <a:cubicBezTo>
                        <a:pt x="805180" y="1102029"/>
                        <a:pt x="680814" y="1424955"/>
                        <a:pt x="402590" y="1419875"/>
                      </a:cubicBezTo>
                      <a:cubicBezTo>
                        <a:pt x="124366" y="1414795"/>
                        <a:pt x="0" y="1102029"/>
                        <a:pt x="0" y="709945"/>
                      </a:cubicBezTo>
                      <a:close/>
                    </a:path>
                  </a:pathLst>
                </a:cu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1" name="Oval 300">
                  <a:extLst>
                    <a:ext uri="{FF2B5EF4-FFF2-40B4-BE49-F238E27FC236}">
                      <a16:creationId xmlns:a16="http://schemas.microsoft.com/office/drawing/2014/main" id="{02E4276C-37B7-4B05-AE75-98D23B5F2D7E}"/>
                    </a:ext>
                  </a:extLst>
                </p:cNvPr>
                <p:cNvSpPr/>
                <p:nvPr/>
              </p:nvSpPr>
              <p:spPr bwMode="auto">
                <a:xfrm>
                  <a:off x="1786201" y="3591343"/>
                  <a:ext cx="46486" cy="81979"/>
                </a:xfrm>
                <a:custGeom>
                  <a:avLst/>
                  <a:gdLst>
                    <a:gd name="connsiteX0" fmla="*/ 0 w 805180"/>
                    <a:gd name="connsiteY0" fmla="*/ 709930 h 1419860"/>
                    <a:gd name="connsiteX1" fmla="*/ 402590 w 805180"/>
                    <a:gd name="connsiteY1" fmla="*/ 0 h 1419860"/>
                    <a:gd name="connsiteX2" fmla="*/ 805180 w 805180"/>
                    <a:gd name="connsiteY2" fmla="*/ 709930 h 1419860"/>
                    <a:gd name="connsiteX3" fmla="*/ 402590 w 805180"/>
                    <a:gd name="connsiteY3" fmla="*/ 1419860 h 1419860"/>
                    <a:gd name="connsiteX4" fmla="*/ 0 w 805180"/>
                    <a:gd name="connsiteY4" fmla="*/ 709930 h 1419860"/>
                    <a:gd name="connsiteX0" fmla="*/ 0 w 805180"/>
                    <a:gd name="connsiteY0" fmla="*/ 710061 h 1419991"/>
                    <a:gd name="connsiteX1" fmla="*/ 402590 w 805180"/>
                    <a:gd name="connsiteY1" fmla="*/ 131 h 1419991"/>
                    <a:gd name="connsiteX2" fmla="*/ 805180 w 805180"/>
                    <a:gd name="connsiteY2" fmla="*/ 710061 h 1419991"/>
                    <a:gd name="connsiteX3" fmla="*/ 402590 w 805180"/>
                    <a:gd name="connsiteY3" fmla="*/ 1419991 h 1419991"/>
                    <a:gd name="connsiteX4" fmla="*/ 0 w 805180"/>
                    <a:gd name="connsiteY4" fmla="*/ 710061 h 1419991"/>
                    <a:gd name="connsiteX0" fmla="*/ 0 w 805180"/>
                    <a:gd name="connsiteY0" fmla="*/ 709945 h 1419875"/>
                    <a:gd name="connsiteX1" fmla="*/ 402590 w 805180"/>
                    <a:gd name="connsiteY1" fmla="*/ 15 h 1419875"/>
                    <a:gd name="connsiteX2" fmla="*/ 805180 w 805180"/>
                    <a:gd name="connsiteY2" fmla="*/ 709945 h 1419875"/>
                    <a:gd name="connsiteX3" fmla="*/ 402590 w 805180"/>
                    <a:gd name="connsiteY3" fmla="*/ 1419875 h 1419875"/>
                    <a:gd name="connsiteX4" fmla="*/ 0 w 805180"/>
                    <a:gd name="connsiteY4" fmla="*/ 709945 h 1419875"/>
                    <a:gd name="connsiteX0" fmla="*/ 0 w 805180"/>
                    <a:gd name="connsiteY0" fmla="*/ 709945 h 1419934"/>
                    <a:gd name="connsiteX1" fmla="*/ 402590 w 805180"/>
                    <a:gd name="connsiteY1" fmla="*/ 15 h 1419934"/>
                    <a:gd name="connsiteX2" fmla="*/ 805180 w 805180"/>
                    <a:gd name="connsiteY2" fmla="*/ 709945 h 1419934"/>
                    <a:gd name="connsiteX3" fmla="*/ 402590 w 805180"/>
                    <a:gd name="connsiteY3" fmla="*/ 1419875 h 1419934"/>
                    <a:gd name="connsiteX4" fmla="*/ 0 w 805180"/>
                    <a:gd name="connsiteY4" fmla="*/ 709945 h 141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180" h="1419934">
                      <a:moveTo>
                        <a:pt x="0" y="709945"/>
                      </a:moveTo>
                      <a:cubicBezTo>
                        <a:pt x="0" y="317861"/>
                        <a:pt x="111666" y="2555"/>
                        <a:pt x="402590" y="15"/>
                      </a:cubicBezTo>
                      <a:cubicBezTo>
                        <a:pt x="693514" y="-2525"/>
                        <a:pt x="805180" y="317861"/>
                        <a:pt x="805180" y="709945"/>
                      </a:cubicBezTo>
                      <a:cubicBezTo>
                        <a:pt x="805180" y="1102029"/>
                        <a:pt x="680814" y="1424955"/>
                        <a:pt x="402590" y="1419875"/>
                      </a:cubicBezTo>
                      <a:cubicBezTo>
                        <a:pt x="124366" y="1414795"/>
                        <a:pt x="0" y="1102029"/>
                        <a:pt x="0" y="709945"/>
                      </a:cubicBezTo>
                      <a:close/>
                    </a:path>
                  </a:pathLst>
                </a:cu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2" name="Oval 300">
                  <a:extLst>
                    <a:ext uri="{FF2B5EF4-FFF2-40B4-BE49-F238E27FC236}">
                      <a16:creationId xmlns:a16="http://schemas.microsoft.com/office/drawing/2014/main" id="{03785315-A486-40BC-B40B-0A2DE183F92E}"/>
                    </a:ext>
                  </a:extLst>
                </p:cNvPr>
                <p:cNvSpPr/>
                <p:nvPr/>
              </p:nvSpPr>
              <p:spPr bwMode="auto">
                <a:xfrm>
                  <a:off x="1864345" y="3911743"/>
                  <a:ext cx="46486" cy="81979"/>
                </a:xfrm>
                <a:custGeom>
                  <a:avLst/>
                  <a:gdLst>
                    <a:gd name="connsiteX0" fmla="*/ 0 w 805180"/>
                    <a:gd name="connsiteY0" fmla="*/ 709930 h 1419860"/>
                    <a:gd name="connsiteX1" fmla="*/ 402590 w 805180"/>
                    <a:gd name="connsiteY1" fmla="*/ 0 h 1419860"/>
                    <a:gd name="connsiteX2" fmla="*/ 805180 w 805180"/>
                    <a:gd name="connsiteY2" fmla="*/ 709930 h 1419860"/>
                    <a:gd name="connsiteX3" fmla="*/ 402590 w 805180"/>
                    <a:gd name="connsiteY3" fmla="*/ 1419860 h 1419860"/>
                    <a:gd name="connsiteX4" fmla="*/ 0 w 805180"/>
                    <a:gd name="connsiteY4" fmla="*/ 709930 h 1419860"/>
                    <a:gd name="connsiteX0" fmla="*/ 0 w 805180"/>
                    <a:gd name="connsiteY0" fmla="*/ 710061 h 1419991"/>
                    <a:gd name="connsiteX1" fmla="*/ 402590 w 805180"/>
                    <a:gd name="connsiteY1" fmla="*/ 131 h 1419991"/>
                    <a:gd name="connsiteX2" fmla="*/ 805180 w 805180"/>
                    <a:gd name="connsiteY2" fmla="*/ 710061 h 1419991"/>
                    <a:gd name="connsiteX3" fmla="*/ 402590 w 805180"/>
                    <a:gd name="connsiteY3" fmla="*/ 1419991 h 1419991"/>
                    <a:gd name="connsiteX4" fmla="*/ 0 w 805180"/>
                    <a:gd name="connsiteY4" fmla="*/ 710061 h 1419991"/>
                    <a:gd name="connsiteX0" fmla="*/ 0 w 805180"/>
                    <a:gd name="connsiteY0" fmla="*/ 709945 h 1419875"/>
                    <a:gd name="connsiteX1" fmla="*/ 402590 w 805180"/>
                    <a:gd name="connsiteY1" fmla="*/ 15 h 1419875"/>
                    <a:gd name="connsiteX2" fmla="*/ 805180 w 805180"/>
                    <a:gd name="connsiteY2" fmla="*/ 709945 h 1419875"/>
                    <a:gd name="connsiteX3" fmla="*/ 402590 w 805180"/>
                    <a:gd name="connsiteY3" fmla="*/ 1419875 h 1419875"/>
                    <a:gd name="connsiteX4" fmla="*/ 0 w 805180"/>
                    <a:gd name="connsiteY4" fmla="*/ 709945 h 1419875"/>
                    <a:gd name="connsiteX0" fmla="*/ 0 w 805180"/>
                    <a:gd name="connsiteY0" fmla="*/ 709945 h 1419934"/>
                    <a:gd name="connsiteX1" fmla="*/ 402590 w 805180"/>
                    <a:gd name="connsiteY1" fmla="*/ 15 h 1419934"/>
                    <a:gd name="connsiteX2" fmla="*/ 805180 w 805180"/>
                    <a:gd name="connsiteY2" fmla="*/ 709945 h 1419934"/>
                    <a:gd name="connsiteX3" fmla="*/ 402590 w 805180"/>
                    <a:gd name="connsiteY3" fmla="*/ 1419875 h 1419934"/>
                    <a:gd name="connsiteX4" fmla="*/ 0 w 805180"/>
                    <a:gd name="connsiteY4" fmla="*/ 709945 h 141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180" h="1419934">
                      <a:moveTo>
                        <a:pt x="0" y="709945"/>
                      </a:moveTo>
                      <a:cubicBezTo>
                        <a:pt x="0" y="317861"/>
                        <a:pt x="111666" y="2555"/>
                        <a:pt x="402590" y="15"/>
                      </a:cubicBezTo>
                      <a:cubicBezTo>
                        <a:pt x="693514" y="-2525"/>
                        <a:pt x="805180" y="317861"/>
                        <a:pt x="805180" y="709945"/>
                      </a:cubicBezTo>
                      <a:cubicBezTo>
                        <a:pt x="805180" y="1102029"/>
                        <a:pt x="680814" y="1424955"/>
                        <a:pt x="402590" y="1419875"/>
                      </a:cubicBezTo>
                      <a:cubicBezTo>
                        <a:pt x="124366" y="1414795"/>
                        <a:pt x="0" y="1102029"/>
                        <a:pt x="0" y="709945"/>
                      </a:cubicBezTo>
                      <a:close/>
                    </a:path>
                  </a:pathLst>
                </a:cu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3" name="Oval 300">
                  <a:extLst>
                    <a:ext uri="{FF2B5EF4-FFF2-40B4-BE49-F238E27FC236}">
                      <a16:creationId xmlns:a16="http://schemas.microsoft.com/office/drawing/2014/main" id="{C5CF6D55-1DDA-4ADB-984B-B053212FD738}"/>
                    </a:ext>
                  </a:extLst>
                </p:cNvPr>
                <p:cNvSpPr/>
                <p:nvPr/>
              </p:nvSpPr>
              <p:spPr bwMode="auto">
                <a:xfrm>
                  <a:off x="1801313" y="4078346"/>
                  <a:ext cx="46486" cy="81979"/>
                </a:xfrm>
                <a:custGeom>
                  <a:avLst/>
                  <a:gdLst>
                    <a:gd name="connsiteX0" fmla="*/ 0 w 805180"/>
                    <a:gd name="connsiteY0" fmla="*/ 709930 h 1419860"/>
                    <a:gd name="connsiteX1" fmla="*/ 402590 w 805180"/>
                    <a:gd name="connsiteY1" fmla="*/ 0 h 1419860"/>
                    <a:gd name="connsiteX2" fmla="*/ 805180 w 805180"/>
                    <a:gd name="connsiteY2" fmla="*/ 709930 h 1419860"/>
                    <a:gd name="connsiteX3" fmla="*/ 402590 w 805180"/>
                    <a:gd name="connsiteY3" fmla="*/ 1419860 h 1419860"/>
                    <a:gd name="connsiteX4" fmla="*/ 0 w 805180"/>
                    <a:gd name="connsiteY4" fmla="*/ 709930 h 1419860"/>
                    <a:gd name="connsiteX0" fmla="*/ 0 w 805180"/>
                    <a:gd name="connsiteY0" fmla="*/ 710061 h 1419991"/>
                    <a:gd name="connsiteX1" fmla="*/ 402590 w 805180"/>
                    <a:gd name="connsiteY1" fmla="*/ 131 h 1419991"/>
                    <a:gd name="connsiteX2" fmla="*/ 805180 w 805180"/>
                    <a:gd name="connsiteY2" fmla="*/ 710061 h 1419991"/>
                    <a:gd name="connsiteX3" fmla="*/ 402590 w 805180"/>
                    <a:gd name="connsiteY3" fmla="*/ 1419991 h 1419991"/>
                    <a:gd name="connsiteX4" fmla="*/ 0 w 805180"/>
                    <a:gd name="connsiteY4" fmla="*/ 710061 h 1419991"/>
                    <a:gd name="connsiteX0" fmla="*/ 0 w 805180"/>
                    <a:gd name="connsiteY0" fmla="*/ 709945 h 1419875"/>
                    <a:gd name="connsiteX1" fmla="*/ 402590 w 805180"/>
                    <a:gd name="connsiteY1" fmla="*/ 15 h 1419875"/>
                    <a:gd name="connsiteX2" fmla="*/ 805180 w 805180"/>
                    <a:gd name="connsiteY2" fmla="*/ 709945 h 1419875"/>
                    <a:gd name="connsiteX3" fmla="*/ 402590 w 805180"/>
                    <a:gd name="connsiteY3" fmla="*/ 1419875 h 1419875"/>
                    <a:gd name="connsiteX4" fmla="*/ 0 w 805180"/>
                    <a:gd name="connsiteY4" fmla="*/ 709945 h 1419875"/>
                    <a:gd name="connsiteX0" fmla="*/ 0 w 805180"/>
                    <a:gd name="connsiteY0" fmla="*/ 709945 h 1419934"/>
                    <a:gd name="connsiteX1" fmla="*/ 402590 w 805180"/>
                    <a:gd name="connsiteY1" fmla="*/ 15 h 1419934"/>
                    <a:gd name="connsiteX2" fmla="*/ 805180 w 805180"/>
                    <a:gd name="connsiteY2" fmla="*/ 709945 h 1419934"/>
                    <a:gd name="connsiteX3" fmla="*/ 402590 w 805180"/>
                    <a:gd name="connsiteY3" fmla="*/ 1419875 h 1419934"/>
                    <a:gd name="connsiteX4" fmla="*/ 0 w 805180"/>
                    <a:gd name="connsiteY4" fmla="*/ 709945 h 141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180" h="1419934">
                      <a:moveTo>
                        <a:pt x="0" y="709945"/>
                      </a:moveTo>
                      <a:cubicBezTo>
                        <a:pt x="0" y="317861"/>
                        <a:pt x="111666" y="2555"/>
                        <a:pt x="402590" y="15"/>
                      </a:cubicBezTo>
                      <a:cubicBezTo>
                        <a:pt x="693514" y="-2525"/>
                        <a:pt x="805180" y="317861"/>
                        <a:pt x="805180" y="709945"/>
                      </a:cubicBezTo>
                      <a:cubicBezTo>
                        <a:pt x="805180" y="1102029"/>
                        <a:pt x="680814" y="1424955"/>
                        <a:pt x="402590" y="1419875"/>
                      </a:cubicBezTo>
                      <a:cubicBezTo>
                        <a:pt x="124366" y="1414795"/>
                        <a:pt x="0" y="1102029"/>
                        <a:pt x="0" y="709945"/>
                      </a:cubicBezTo>
                      <a:close/>
                    </a:path>
                  </a:pathLst>
                </a:cu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4" name="Oval 300">
                  <a:extLst>
                    <a:ext uri="{FF2B5EF4-FFF2-40B4-BE49-F238E27FC236}">
                      <a16:creationId xmlns:a16="http://schemas.microsoft.com/office/drawing/2014/main" id="{2EE5E7E0-FEC4-4AE1-87DE-2DD2B545A9D3}"/>
                    </a:ext>
                  </a:extLst>
                </p:cNvPr>
                <p:cNvSpPr/>
                <p:nvPr/>
              </p:nvSpPr>
              <p:spPr bwMode="auto">
                <a:xfrm>
                  <a:off x="1761319" y="4632926"/>
                  <a:ext cx="46486" cy="81979"/>
                </a:xfrm>
                <a:custGeom>
                  <a:avLst/>
                  <a:gdLst>
                    <a:gd name="connsiteX0" fmla="*/ 0 w 805180"/>
                    <a:gd name="connsiteY0" fmla="*/ 709930 h 1419860"/>
                    <a:gd name="connsiteX1" fmla="*/ 402590 w 805180"/>
                    <a:gd name="connsiteY1" fmla="*/ 0 h 1419860"/>
                    <a:gd name="connsiteX2" fmla="*/ 805180 w 805180"/>
                    <a:gd name="connsiteY2" fmla="*/ 709930 h 1419860"/>
                    <a:gd name="connsiteX3" fmla="*/ 402590 w 805180"/>
                    <a:gd name="connsiteY3" fmla="*/ 1419860 h 1419860"/>
                    <a:gd name="connsiteX4" fmla="*/ 0 w 805180"/>
                    <a:gd name="connsiteY4" fmla="*/ 709930 h 1419860"/>
                    <a:gd name="connsiteX0" fmla="*/ 0 w 805180"/>
                    <a:gd name="connsiteY0" fmla="*/ 710061 h 1419991"/>
                    <a:gd name="connsiteX1" fmla="*/ 402590 w 805180"/>
                    <a:gd name="connsiteY1" fmla="*/ 131 h 1419991"/>
                    <a:gd name="connsiteX2" fmla="*/ 805180 w 805180"/>
                    <a:gd name="connsiteY2" fmla="*/ 710061 h 1419991"/>
                    <a:gd name="connsiteX3" fmla="*/ 402590 w 805180"/>
                    <a:gd name="connsiteY3" fmla="*/ 1419991 h 1419991"/>
                    <a:gd name="connsiteX4" fmla="*/ 0 w 805180"/>
                    <a:gd name="connsiteY4" fmla="*/ 710061 h 1419991"/>
                    <a:gd name="connsiteX0" fmla="*/ 0 w 805180"/>
                    <a:gd name="connsiteY0" fmla="*/ 709945 h 1419875"/>
                    <a:gd name="connsiteX1" fmla="*/ 402590 w 805180"/>
                    <a:gd name="connsiteY1" fmla="*/ 15 h 1419875"/>
                    <a:gd name="connsiteX2" fmla="*/ 805180 w 805180"/>
                    <a:gd name="connsiteY2" fmla="*/ 709945 h 1419875"/>
                    <a:gd name="connsiteX3" fmla="*/ 402590 w 805180"/>
                    <a:gd name="connsiteY3" fmla="*/ 1419875 h 1419875"/>
                    <a:gd name="connsiteX4" fmla="*/ 0 w 805180"/>
                    <a:gd name="connsiteY4" fmla="*/ 709945 h 1419875"/>
                    <a:gd name="connsiteX0" fmla="*/ 0 w 805180"/>
                    <a:gd name="connsiteY0" fmla="*/ 709945 h 1419934"/>
                    <a:gd name="connsiteX1" fmla="*/ 402590 w 805180"/>
                    <a:gd name="connsiteY1" fmla="*/ 15 h 1419934"/>
                    <a:gd name="connsiteX2" fmla="*/ 805180 w 805180"/>
                    <a:gd name="connsiteY2" fmla="*/ 709945 h 1419934"/>
                    <a:gd name="connsiteX3" fmla="*/ 402590 w 805180"/>
                    <a:gd name="connsiteY3" fmla="*/ 1419875 h 1419934"/>
                    <a:gd name="connsiteX4" fmla="*/ 0 w 805180"/>
                    <a:gd name="connsiteY4" fmla="*/ 709945 h 141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180" h="1419934">
                      <a:moveTo>
                        <a:pt x="0" y="709945"/>
                      </a:moveTo>
                      <a:cubicBezTo>
                        <a:pt x="0" y="317861"/>
                        <a:pt x="111666" y="2555"/>
                        <a:pt x="402590" y="15"/>
                      </a:cubicBezTo>
                      <a:cubicBezTo>
                        <a:pt x="693514" y="-2525"/>
                        <a:pt x="805180" y="317861"/>
                        <a:pt x="805180" y="709945"/>
                      </a:cubicBezTo>
                      <a:cubicBezTo>
                        <a:pt x="805180" y="1102029"/>
                        <a:pt x="680814" y="1424955"/>
                        <a:pt x="402590" y="1419875"/>
                      </a:cubicBezTo>
                      <a:cubicBezTo>
                        <a:pt x="124366" y="1414795"/>
                        <a:pt x="0" y="1102029"/>
                        <a:pt x="0" y="709945"/>
                      </a:cubicBezTo>
                      <a:close/>
                    </a:path>
                  </a:pathLst>
                </a:cu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5" name="Oval 300">
                  <a:extLst>
                    <a:ext uri="{FF2B5EF4-FFF2-40B4-BE49-F238E27FC236}">
                      <a16:creationId xmlns:a16="http://schemas.microsoft.com/office/drawing/2014/main" id="{BF6C2DD9-1581-4B0A-9514-9E4D9A3A62E1}"/>
                    </a:ext>
                  </a:extLst>
                </p:cNvPr>
                <p:cNvSpPr/>
                <p:nvPr/>
              </p:nvSpPr>
              <p:spPr bwMode="auto">
                <a:xfrm>
                  <a:off x="1962496" y="4494870"/>
                  <a:ext cx="46486" cy="81979"/>
                </a:xfrm>
                <a:custGeom>
                  <a:avLst/>
                  <a:gdLst>
                    <a:gd name="connsiteX0" fmla="*/ 0 w 805180"/>
                    <a:gd name="connsiteY0" fmla="*/ 709930 h 1419860"/>
                    <a:gd name="connsiteX1" fmla="*/ 402590 w 805180"/>
                    <a:gd name="connsiteY1" fmla="*/ 0 h 1419860"/>
                    <a:gd name="connsiteX2" fmla="*/ 805180 w 805180"/>
                    <a:gd name="connsiteY2" fmla="*/ 709930 h 1419860"/>
                    <a:gd name="connsiteX3" fmla="*/ 402590 w 805180"/>
                    <a:gd name="connsiteY3" fmla="*/ 1419860 h 1419860"/>
                    <a:gd name="connsiteX4" fmla="*/ 0 w 805180"/>
                    <a:gd name="connsiteY4" fmla="*/ 709930 h 1419860"/>
                    <a:gd name="connsiteX0" fmla="*/ 0 w 805180"/>
                    <a:gd name="connsiteY0" fmla="*/ 710061 h 1419991"/>
                    <a:gd name="connsiteX1" fmla="*/ 402590 w 805180"/>
                    <a:gd name="connsiteY1" fmla="*/ 131 h 1419991"/>
                    <a:gd name="connsiteX2" fmla="*/ 805180 w 805180"/>
                    <a:gd name="connsiteY2" fmla="*/ 710061 h 1419991"/>
                    <a:gd name="connsiteX3" fmla="*/ 402590 w 805180"/>
                    <a:gd name="connsiteY3" fmla="*/ 1419991 h 1419991"/>
                    <a:gd name="connsiteX4" fmla="*/ 0 w 805180"/>
                    <a:gd name="connsiteY4" fmla="*/ 710061 h 1419991"/>
                    <a:gd name="connsiteX0" fmla="*/ 0 w 805180"/>
                    <a:gd name="connsiteY0" fmla="*/ 709945 h 1419875"/>
                    <a:gd name="connsiteX1" fmla="*/ 402590 w 805180"/>
                    <a:gd name="connsiteY1" fmla="*/ 15 h 1419875"/>
                    <a:gd name="connsiteX2" fmla="*/ 805180 w 805180"/>
                    <a:gd name="connsiteY2" fmla="*/ 709945 h 1419875"/>
                    <a:gd name="connsiteX3" fmla="*/ 402590 w 805180"/>
                    <a:gd name="connsiteY3" fmla="*/ 1419875 h 1419875"/>
                    <a:gd name="connsiteX4" fmla="*/ 0 w 805180"/>
                    <a:gd name="connsiteY4" fmla="*/ 709945 h 1419875"/>
                    <a:gd name="connsiteX0" fmla="*/ 0 w 805180"/>
                    <a:gd name="connsiteY0" fmla="*/ 709945 h 1419934"/>
                    <a:gd name="connsiteX1" fmla="*/ 402590 w 805180"/>
                    <a:gd name="connsiteY1" fmla="*/ 15 h 1419934"/>
                    <a:gd name="connsiteX2" fmla="*/ 805180 w 805180"/>
                    <a:gd name="connsiteY2" fmla="*/ 709945 h 1419934"/>
                    <a:gd name="connsiteX3" fmla="*/ 402590 w 805180"/>
                    <a:gd name="connsiteY3" fmla="*/ 1419875 h 1419934"/>
                    <a:gd name="connsiteX4" fmla="*/ 0 w 805180"/>
                    <a:gd name="connsiteY4" fmla="*/ 709945 h 141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180" h="1419934">
                      <a:moveTo>
                        <a:pt x="0" y="709945"/>
                      </a:moveTo>
                      <a:cubicBezTo>
                        <a:pt x="0" y="317861"/>
                        <a:pt x="111666" y="2555"/>
                        <a:pt x="402590" y="15"/>
                      </a:cubicBezTo>
                      <a:cubicBezTo>
                        <a:pt x="693514" y="-2525"/>
                        <a:pt x="805180" y="317861"/>
                        <a:pt x="805180" y="709945"/>
                      </a:cubicBezTo>
                      <a:cubicBezTo>
                        <a:pt x="805180" y="1102029"/>
                        <a:pt x="680814" y="1424955"/>
                        <a:pt x="402590" y="1419875"/>
                      </a:cubicBezTo>
                      <a:cubicBezTo>
                        <a:pt x="124366" y="1414795"/>
                        <a:pt x="0" y="1102029"/>
                        <a:pt x="0" y="709945"/>
                      </a:cubicBezTo>
                      <a:close/>
                    </a:path>
                  </a:pathLst>
                </a:cu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6" name="Freeform: Shape 389">
                  <a:extLst>
                    <a:ext uri="{FF2B5EF4-FFF2-40B4-BE49-F238E27FC236}">
                      <a16:creationId xmlns:a16="http://schemas.microsoft.com/office/drawing/2014/main" id="{156E1F84-AA01-48F2-A290-FEE943C6BDA4}"/>
                    </a:ext>
                  </a:extLst>
                </p:cNvPr>
                <p:cNvSpPr/>
                <p:nvPr/>
              </p:nvSpPr>
              <p:spPr bwMode="auto">
                <a:xfrm>
                  <a:off x="1904121" y="3700180"/>
                  <a:ext cx="23532" cy="78349"/>
                </a:xfrm>
                <a:custGeom>
                  <a:avLst/>
                  <a:gdLst>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Lst>
                  <a:ahLst/>
                  <a:cxnLst>
                    <a:cxn ang="0">
                      <a:pos x="connsiteX0" y="connsiteY0"/>
                    </a:cxn>
                    <a:cxn ang="0">
                      <a:pos x="connsiteX1" y="connsiteY1"/>
                    </a:cxn>
                    <a:cxn ang="0">
                      <a:pos x="connsiteX2" y="connsiteY2"/>
                    </a:cxn>
                  </a:cxnLst>
                  <a:rect l="l" t="t" r="r" b="b"/>
                  <a:pathLst>
                    <a:path w="223520" h="744220">
                      <a:moveTo>
                        <a:pt x="0" y="129540"/>
                      </a:moveTo>
                      <a:cubicBezTo>
                        <a:pt x="104987" y="91440"/>
                        <a:pt x="159173" y="58420"/>
                        <a:pt x="223520" y="0"/>
                      </a:cubicBezTo>
                      <a:lnTo>
                        <a:pt x="223520" y="744220"/>
                      </a:lnTo>
                    </a:path>
                  </a:pathLst>
                </a:cu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7" name="Freeform: Shape 390">
                  <a:extLst>
                    <a:ext uri="{FF2B5EF4-FFF2-40B4-BE49-F238E27FC236}">
                      <a16:creationId xmlns:a16="http://schemas.microsoft.com/office/drawing/2014/main" id="{EFDD48F4-3194-440C-BE68-A0B1A6AAC0E0}"/>
                    </a:ext>
                  </a:extLst>
                </p:cNvPr>
                <p:cNvSpPr/>
                <p:nvPr/>
              </p:nvSpPr>
              <p:spPr bwMode="auto">
                <a:xfrm>
                  <a:off x="1784774" y="3771839"/>
                  <a:ext cx="23532" cy="78349"/>
                </a:xfrm>
                <a:custGeom>
                  <a:avLst/>
                  <a:gdLst>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Lst>
                  <a:ahLst/>
                  <a:cxnLst>
                    <a:cxn ang="0">
                      <a:pos x="connsiteX0" y="connsiteY0"/>
                    </a:cxn>
                    <a:cxn ang="0">
                      <a:pos x="connsiteX1" y="connsiteY1"/>
                    </a:cxn>
                    <a:cxn ang="0">
                      <a:pos x="connsiteX2" y="connsiteY2"/>
                    </a:cxn>
                  </a:cxnLst>
                  <a:rect l="l" t="t" r="r" b="b"/>
                  <a:pathLst>
                    <a:path w="223520" h="744220">
                      <a:moveTo>
                        <a:pt x="0" y="129540"/>
                      </a:moveTo>
                      <a:cubicBezTo>
                        <a:pt x="104987" y="91440"/>
                        <a:pt x="159173" y="58420"/>
                        <a:pt x="223520" y="0"/>
                      </a:cubicBezTo>
                      <a:lnTo>
                        <a:pt x="223520" y="744220"/>
                      </a:lnTo>
                    </a:path>
                  </a:pathLst>
                </a:cu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8" name="Freeform: Shape 391">
                  <a:extLst>
                    <a:ext uri="{FF2B5EF4-FFF2-40B4-BE49-F238E27FC236}">
                      <a16:creationId xmlns:a16="http://schemas.microsoft.com/office/drawing/2014/main" id="{7AD0F2FA-4320-4DE1-9C03-A4A2745C1047}"/>
                    </a:ext>
                  </a:extLst>
                </p:cNvPr>
                <p:cNvSpPr/>
                <p:nvPr/>
              </p:nvSpPr>
              <p:spPr bwMode="auto">
                <a:xfrm>
                  <a:off x="2023480" y="3764606"/>
                  <a:ext cx="23532" cy="78349"/>
                </a:xfrm>
                <a:custGeom>
                  <a:avLst/>
                  <a:gdLst>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Lst>
                  <a:ahLst/>
                  <a:cxnLst>
                    <a:cxn ang="0">
                      <a:pos x="connsiteX0" y="connsiteY0"/>
                    </a:cxn>
                    <a:cxn ang="0">
                      <a:pos x="connsiteX1" y="connsiteY1"/>
                    </a:cxn>
                    <a:cxn ang="0">
                      <a:pos x="connsiteX2" y="connsiteY2"/>
                    </a:cxn>
                  </a:cxnLst>
                  <a:rect l="l" t="t" r="r" b="b"/>
                  <a:pathLst>
                    <a:path w="223520" h="744220">
                      <a:moveTo>
                        <a:pt x="0" y="129540"/>
                      </a:moveTo>
                      <a:cubicBezTo>
                        <a:pt x="104987" y="91440"/>
                        <a:pt x="159173" y="58420"/>
                        <a:pt x="223520" y="0"/>
                      </a:cubicBezTo>
                      <a:lnTo>
                        <a:pt x="223520" y="744220"/>
                      </a:lnTo>
                    </a:path>
                  </a:pathLst>
                </a:cu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9" name="Freeform: Shape 392">
                  <a:extLst>
                    <a:ext uri="{FF2B5EF4-FFF2-40B4-BE49-F238E27FC236}">
                      <a16:creationId xmlns:a16="http://schemas.microsoft.com/office/drawing/2014/main" id="{A792D3A7-7E5E-4924-869A-7AAD5B430C8B}"/>
                    </a:ext>
                  </a:extLst>
                </p:cNvPr>
                <p:cNvSpPr/>
                <p:nvPr/>
              </p:nvSpPr>
              <p:spPr bwMode="auto">
                <a:xfrm>
                  <a:off x="2105084" y="3899047"/>
                  <a:ext cx="23532" cy="78349"/>
                </a:xfrm>
                <a:custGeom>
                  <a:avLst/>
                  <a:gdLst>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Lst>
                  <a:ahLst/>
                  <a:cxnLst>
                    <a:cxn ang="0">
                      <a:pos x="connsiteX0" y="connsiteY0"/>
                    </a:cxn>
                    <a:cxn ang="0">
                      <a:pos x="connsiteX1" y="connsiteY1"/>
                    </a:cxn>
                    <a:cxn ang="0">
                      <a:pos x="connsiteX2" y="connsiteY2"/>
                    </a:cxn>
                  </a:cxnLst>
                  <a:rect l="l" t="t" r="r" b="b"/>
                  <a:pathLst>
                    <a:path w="223520" h="744220">
                      <a:moveTo>
                        <a:pt x="0" y="129540"/>
                      </a:moveTo>
                      <a:cubicBezTo>
                        <a:pt x="104987" y="91440"/>
                        <a:pt x="159173" y="58420"/>
                        <a:pt x="223520" y="0"/>
                      </a:cubicBezTo>
                      <a:lnTo>
                        <a:pt x="223520" y="744220"/>
                      </a:lnTo>
                    </a:path>
                  </a:pathLst>
                </a:cu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0" name="Freeform: Shape 393">
                  <a:extLst>
                    <a:ext uri="{FF2B5EF4-FFF2-40B4-BE49-F238E27FC236}">
                      <a16:creationId xmlns:a16="http://schemas.microsoft.com/office/drawing/2014/main" id="{9274025C-73BE-493B-8134-FE8826E322E8}"/>
                    </a:ext>
                  </a:extLst>
                </p:cNvPr>
                <p:cNvSpPr/>
                <p:nvPr/>
              </p:nvSpPr>
              <p:spPr bwMode="auto">
                <a:xfrm>
                  <a:off x="1955017" y="4132003"/>
                  <a:ext cx="23532" cy="78349"/>
                </a:xfrm>
                <a:custGeom>
                  <a:avLst/>
                  <a:gdLst>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Lst>
                  <a:ahLst/>
                  <a:cxnLst>
                    <a:cxn ang="0">
                      <a:pos x="connsiteX0" y="connsiteY0"/>
                    </a:cxn>
                    <a:cxn ang="0">
                      <a:pos x="connsiteX1" y="connsiteY1"/>
                    </a:cxn>
                    <a:cxn ang="0">
                      <a:pos x="connsiteX2" y="connsiteY2"/>
                    </a:cxn>
                  </a:cxnLst>
                  <a:rect l="l" t="t" r="r" b="b"/>
                  <a:pathLst>
                    <a:path w="223520" h="744220">
                      <a:moveTo>
                        <a:pt x="0" y="129540"/>
                      </a:moveTo>
                      <a:cubicBezTo>
                        <a:pt x="104987" y="91440"/>
                        <a:pt x="159173" y="58420"/>
                        <a:pt x="223520" y="0"/>
                      </a:cubicBezTo>
                      <a:lnTo>
                        <a:pt x="223520" y="744220"/>
                      </a:lnTo>
                    </a:path>
                  </a:pathLst>
                </a:cu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1" name="Freeform: Shape 394">
                  <a:extLst>
                    <a:ext uri="{FF2B5EF4-FFF2-40B4-BE49-F238E27FC236}">
                      <a16:creationId xmlns:a16="http://schemas.microsoft.com/office/drawing/2014/main" id="{313ABEAD-F8C9-43B1-80EB-EC6B294E5D48}"/>
                    </a:ext>
                  </a:extLst>
                </p:cNvPr>
                <p:cNvSpPr/>
                <p:nvPr/>
              </p:nvSpPr>
              <p:spPr bwMode="auto">
                <a:xfrm>
                  <a:off x="2185782" y="4157408"/>
                  <a:ext cx="23532" cy="78349"/>
                </a:xfrm>
                <a:custGeom>
                  <a:avLst/>
                  <a:gdLst>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Lst>
                  <a:ahLst/>
                  <a:cxnLst>
                    <a:cxn ang="0">
                      <a:pos x="connsiteX0" y="connsiteY0"/>
                    </a:cxn>
                    <a:cxn ang="0">
                      <a:pos x="connsiteX1" y="connsiteY1"/>
                    </a:cxn>
                    <a:cxn ang="0">
                      <a:pos x="connsiteX2" y="connsiteY2"/>
                    </a:cxn>
                  </a:cxnLst>
                  <a:rect l="l" t="t" r="r" b="b"/>
                  <a:pathLst>
                    <a:path w="223520" h="744220">
                      <a:moveTo>
                        <a:pt x="0" y="129540"/>
                      </a:moveTo>
                      <a:cubicBezTo>
                        <a:pt x="104987" y="91440"/>
                        <a:pt x="159173" y="58420"/>
                        <a:pt x="223520" y="0"/>
                      </a:cubicBezTo>
                      <a:lnTo>
                        <a:pt x="223520" y="744220"/>
                      </a:lnTo>
                    </a:path>
                  </a:pathLst>
                </a:cu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2" name="Freeform: Shape 395">
                  <a:extLst>
                    <a:ext uri="{FF2B5EF4-FFF2-40B4-BE49-F238E27FC236}">
                      <a16:creationId xmlns:a16="http://schemas.microsoft.com/office/drawing/2014/main" id="{0D69487B-B824-4B92-A70B-3B16D62FE8B2}"/>
                    </a:ext>
                  </a:extLst>
                </p:cNvPr>
                <p:cNvSpPr/>
                <p:nvPr/>
              </p:nvSpPr>
              <p:spPr bwMode="auto">
                <a:xfrm>
                  <a:off x="1766690" y="4321588"/>
                  <a:ext cx="23532" cy="78349"/>
                </a:xfrm>
                <a:custGeom>
                  <a:avLst/>
                  <a:gdLst>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Lst>
                  <a:ahLst/>
                  <a:cxnLst>
                    <a:cxn ang="0">
                      <a:pos x="connsiteX0" y="connsiteY0"/>
                    </a:cxn>
                    <a:cxn ang="0">
                      <a:pos x="connsiteX1" y="connsiteY1"/>
                    </a:cxn>
                    <a:cxn ang="0">
                      <a:pos x="connsiteX2" y="connsiteY2"/>
                    </a:cxn>
                  </a:cxnLst>
                  <a:rect l="l" t="t" r="r" b="b"/>
                  <a:pathLst>
                    <a:path w="223520" h="744220">
                      <a:moveTo>
                        <a:pt x="0" y="129540"/>
                      </a:moveTo>
                      <a:cubicBezTo>
                        <a:pt x="104987" y="91440"/>
                        <a:pt x="159173" y="58420"/>
                        <a:pt x="223520" y="0"/>
                      </a:cubicBezTo>
                      <a:lnTo>
                        <a:pt x="223520" y="744220"/>
                      </a:lnTo>
                    </a:path>
                  </a:pathLst>
                </a:cu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3" name="Freeform: Shape 396">
                  <a:extLst>
                    <a:ext uri="{FF2B5EF4-FFF2-40B4-BE49-F238E27FC236}">
                      <a16:creationId xmlns:a16="http://schemas.microsoft.com/office/drawing/2014/main" id="{7CD76E8C-244D-4680-B3B7-3341C9C97516}"/>
                    </a:ext>
                  </a:extLst>
                </p:cNvPr>
                <p:cNvSpPr/>
                <p:nvPr/>
              </p:nvSpPr>
              <p:spPr bwMode="auto">
                <a:xfrm>
                  <a:off x="1842970" y="4498500"/>
                  <a:ext cx="23532" cy="78349"/>
                </a:xfrm>
                <a:custGeom>
                  <a:avLst/>
                  <a:gdLst>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Lst>
                  <a:ahLst/>
                  <a:cxnLst>
                    <a:cxn ang="0">
                      <a:pos x="connsiteX0" y="connsiteY0"/>
                    </a:cxn>
                    <a:cxn ang="0">
                      <a:pos x="connsiteX1" y="connsiteY1"/>
                    </a:cxn>
                    <a:cxn ang="0">
                      <a:pos x="connsiteX2" y="connsiteY2"/>
                    </a:cxn>
                  </a:cxnLst>
                  <a:rect l="l" t="t" r="r" b="b"/>
                  <a:pathLst>
                    <a:path w="223520" h="744220">
                      <a:moveTo>
                        <a:pt x="0" y="129540"/>
                      </a:moveTo>
                      <a:cubicBezTo>
                        <a:pt x="104987" y="91440"/>
                        <a:pt x="159173" y="58420"/>
                        <a:pt x="223520" y="0"/>
                      </a:cubicBezTo>
                      <a:lnTo>
                        <a:pt x="223520" y="744220"/>
                      </a:lnTo>
                    </a:path>
                  </a:pathLst>
                </a:cu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4" name="Freeform: Shape 397">
                  <a:extLst>
                    <a:ext uri="{FF2B5EF4-FFF2-40B4-BE49-F238E27FC236}">
                      <a16:creationId xmlns:a16="http://schemas.microsoft.com/office/drawing/2014/main" id="{2C468543-0ED3-45B7-84AF-3069255E7FA7}"/>
                    </a:ext>
                  </a:extLst>
                </p:cNvPr>
                <p:cNvSpPr/>
                <p:nvPr/>
              </p:nvSpPr>
              <p:spPr bwMode="auto">
                <a:xfrm>
                  <a:off x="2027142" y="4383096"/>
                  <a:ext cx="23532" cy="78349"/>
                </a:xfrm>
                <a:custGeom>
                  <a:avLst/>
                  <a:gdLst>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Lst>
                  <a:ahLst/>
                  <a:cxnLst>
                    <a:cxn ang="0">
                      <a:pos x="connsiteX0" y="connsiteY0"/>
                    </a:cxn>
                    <a:cxn ang="0">
                      <a:pos x="connsiteX1" y="connsiteY1"/>
                    </a:cxn>
                    <a:cxn ang="0">
                      <a:pos x="connsiteX2" y="connsiteY2"/>
                    </a:cxn>
                  </a:cxnLst>
                  <a:rect l="l" t="t" r="r" b="b"/>
                  <a:pathLst>
                    <a:path w="223520" h="744220">
                      <a:moveTo>
                        <a:pt x="0" y="129540"/>
                      </a:moveTo>
                      <a:cubicBezTo>
                        <a:pt x="104987" y="91440"/>
                        <a:pt x="159173" y="58420"/>
                        <a:pt x="223520" y="0"/>
                      </a:cubicBezTo>
                      <a:lnTo>
                        <a:pt x="223520" y="744220"/>
                      </a:lnTo>
                    </a:path>
                  </a:pathLst>
                </a:cu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59" name="Group 258">
                <a:extLst>
                  <a:ext uri="{FF2B5EF4-FFF2-40B4-BE49-F238E27FC236}">
                    <a16:creationId xmlns:a16="http://schemas.microsoft.com/office/drawing/2014/main" id="{1A222EA8-2986-41B5-A06F-A32978F37F9D}"/>
                  </a:ext>
                </a:extLst>
              </p:cNvPr>
              <p:cNvGrpSpPr/>
              <p:nvPr/>
            </p:nvGrpSpPr>
            <p:grpSpPr>
              <a:xfrm>
                <a:off x="3156497" y="4210538"/>
                <a:ext cx="763754" cy="795226"/>
                <a:chOff x="3156497" y="4210538"/>
                <a:chExt cx="736444" cy="766791"/>
              </a:xfrm>
            </p:grpSpPr>
            <p:sp>
              <p:nvSpPr>
                <p:cNvPr id="267" name="Rectangle 266">
                  <a:extLst>
                    <a:ext uri="{FF2B5EF4-FFF2-40B4-BE49-F238E27FC236}">
                      <a16:creationId xmlns:a16="http://schemas.microsoft.com/office/drawing/2014/main" id="{029DCBF2-38FE-4C6F-99CE-312FC1A412CE}"/>
                    </a:ext>
                  </a:extLst>
                </p:cNvPr>
                <p:cNvSpPr/>
                <p:nvPr/>
              </p:nvSpPr>
              <p:spPr bwMode="auto">
                <a:xfrm>
                  <a:off x="3717250" y="4347440"/>
                  <a:ext cx="175691" cy="175691"/>
                </a:xfrm>
                <a:prstGeom prst="rect">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8" name="Rectangle 267">
                  <a:extLst>
                    <a:ext uri="{FF2B5EF4-FFF2-40B4-BE49-F238E27FC236}">
                      <a16:creationId xmlns:a16="http://schemas.microsoft.com/office/drawing/2014/main" id="{CEB91D2C-7C4E-4F3A-8FF7-F4B08259FB44}"/>
                    </a:ext>
                  </a:extLst>
                </p:cNvPr>
                <p:cNvSpPr/>
                <p:nvPr/>
              </p:nvSpPr>
              <p:spPr bwMode="auto">
                <a:xfrm>
                  <a:off x="3205159" y="4577091"/>
                  <a:ext cx="175691" cy="175691"/>
                </a:xfrm>
                <a:prstGeom prst="rect">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9" name="Rectangle 268">
                  <a:extLst>
                    <a:ext uri="{FF2B5EF4-FFF2-40B4-BE49-F238E27FC236}">
                      <a16:creationId xmlns:a16="http://schemas.microsoft.com/office/drawing/2014/main" id="{38B797F6-8C03-461B-A6A8-27A741B0DD43}"/>
                    </a:ext>
                  </a:extLst>
                </p:cNvPr>
                <p:cNvSpPr/>
                <p:nvPr/>
              </p:nvSpPr>
              <p:spPr bwMode="auto">
                <a:xfrm>
                  <a:off x="3456086" y="4577091"/>
                  <a:ext cx="175691" cy="175691"/>
                </a:xfrm>
                <a:prstGeom prst="rect">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0" name="Rectangle 269">
                  <a:extLst>
                    <a:ext uri="{FF2B5EF4-FFF2-40B4-BE49-F238E27FC236}">
                      <a16:creationId xmlns:a16="http://schemas.microsoft.com/office/drawing/2014/main" id="{CD981001-8D11-4C15-BCCF-2D9DF23F8625}"/>
                    </a:ext>
                  </a:extLst>
                </p:cNvPr>
                <p:cNvSpPr/>
                <p:nvPr/>
              </p:nvSpPr>
              <p:spPr bwMode="auto">
                <a:xfrm>
                  <a:off x="3717250" y="4577091"/>
                  <a:ext cx="175691" cy="175691"/>
                </a:xfrm>
                <a:prstGeom prst="rect">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1" name="Rectangle 270">
                  <a:extLst>
                    <a:ext uri="{FF2B5EF4-FFF2-40B4-BE49-F238E27FC236}">
                      <a16:creationId xmlns:a16="http://schemas.microsoft.com/office/drawing/2014/main" id="{ED7E230C-91E0-4ABD-8D27-4D433B9FAB18}"/>
                    </a:ext>
                  </a:extLst>
                </p:cNvPr>
                <p:cNvSpPr/>
                <p:nvPr/>
              </p:nvSpPr>
              <p:spPr bwMode="auto">
                <a:xfrm>
                  <a:off x="3205159" y="4801638"/>
                  <a:ext cx="175691" cy="175691"/>
                </a:xfrm>
                <a:prstGeom prst="rect">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2" name="Rectangle 271">
                  <a:extLst>
                    <a:ext uri="{FF2B5EF4-FFF2-40B4-BE49-F238E27FC236}">
                      <a16:creationId xmlns:a16="http://schemas.microsoft.com/office/drawing/2014/main" id="{752F4F4E-F0C6-4254-BB5D-5614892F3EE5}"/>
                    </a:ext>
                  </a:extLst>
                </p:cNvPr>
                <p:cNvSpPr/>
                <p:nvPr/>
              </p:nvSpPr>
              <p:spPr bwMode="auto">
                <a:xfrm>
                  <a:off x="3456086" y="4801638"/>
                  <a:ext cx="175691" cy="175691"/>
                </a:xfrm>
                <a:prstGeom prst="rect">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3" name="Rectangle 272">
                  <a:extLst>
                    <a:ext uri="{FF2B5EF4-FFF2-40B4-BE49-F238E27FC236}">
                      <a16:creationId xmlns:a16="http://schemas.microsoft.com/office/drawing/2014/main" id="{4E3FEEA3-5228-4860-B6E3-CFC539530148}"/>
                    </a:ext>
                  </a:extLst>
                </p:cNvPr>
                <p:cNvSpPr/>
                <p:nvPr/>
              </p:nvSpPr>
              <p:spPr bwMode="auto">
                <a:xfrm>
                  <a:off x="3717250" y="4801638"/>
                  <a:ext cx="175691" cy="175691"/>
                </a:xfrm>
                <a:prstGeom prst="rect">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4" name="Rectangle 273">
                  <a:extLst>
                    <a:ext uri="{FF2B5EF4-FFF2-40B4-BE49-F238E27FC236}">
                      <a16:creationId xmlns:a16="http://schemas.microsoft.com/office/drawing/2014/main" id="{9364D741-14EE-4BB1-86E1-093136CD1380}"/>
                    </a:ext>
                  </a:extLst>
                </p:cNvPr>
                <p:cNvSpPr/>
                <p:nvPr/>
              </p:nvSpPr>
              <p:spPr bwMode="auto">
                <a:xfrm>
                  <a:off x="3458090" y="4347440"/>
                  <a:ext cx="175691" cy="175691"/>
                </a:xfrm>
                <a:prstGeom prst="rect">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5" name="Rectangle 274">
                  <a:extLst>
                    <a:ext uri="{FF2B5EF4-FFF2-40B4-BE49-F238E27FC236}">
                      <a16:creationId xmlns:a16="http://schemas.microsoft.com/office/drawing/2014/main" id="{8D575F69-5D87-4FE4-A62C-4F9311281170}"/>
                    </a:ext>
                  </a:extLst>
                </p:cNvPr>
                <p:cNvSpPr/>
                <p:nvPr/>
              </p:nvSpPr>
              <p:spPr bwMode="auto">
                <a:xfrm rot="19800000">
                  <a:off x="3156497" y="4210538"/>
                  <a:ext cx="175691" cy="175691"/>
                </a:xfrm>
                <a:prstGeom prst="rect">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260" name="Funnel" title="Icon of a funnel">
                <a:extLst>
                  <a:ext uri="{FF2B5EF4-FFF2-40B4-BE49-F238E27FC236}">
                    <a16:creationId xmlns:a16="http://schemas.microsoft.com/office/drawing/2014/main" id="{785999CA-C52C-4AB8-8987-29FCB6D0C3C7}"/>
                  </a:ext>
                </a:extLst>
              </p:cNvPr>
              <p:cNvSpPr>
                <a:spLocks noChangeAspect="1"/>
              </p:cNvSpPr>
              <p:nvPr/>
            </p:nvSpPr>
            <p:spPr bwMode="auto">
              <a:xfrm rot="16200000">
                <a:off x="2125107" y="3797146"/>
                <a:ext cx="1146699" cy="777461"/>
              </a:xfrm>
              <a:custGeom>
                <a:avLst/>
                <a:gdLst>
                  <a:gd name="T0" fmla="*/ 0 w 598"/>
                  <a:gd name="T1" fmla="*/ 0 h 517"/>
                  <a:gd name="T2" fmla="*/ 598 w 598"/>
                  <a:gd name="T3" fmla="*/ 0 h 517"/>
                  <a:gd name="T4" fmla="*/ 598 w 598"/>
                  <a:gd name="T5" fmla="*/ 40 h 517"/>
                  <a:gd name="T6" fmla="*/ 358 w 598"/>
                  <a:gd name="T7" fmla="*/ 276 h 517"/>
                  <a:gd name="T8" fmla="*/ 358 w 598"/>
                  <a:gd name="T9" fmla="*/ 517 h 517"/>
                  <a:gd name="T10" fmla="*/ 236 w 598"/>
                  <a:gd name="T11" fmla="*/ 517 h 517"/>
                  <a:gd name="T12" fmla="*/ 236 w 598"/>
                  <a:gd name="T13" fmla="*/ 274 h 517"/>
                  <a:gd name="T14" fmla="*/ 0 w 598"/>
                  <a:gd name="T15" fmla="*/ 43 h 517"/>
                  <a:gd name="T16" fmla="*/ 0 w 598"/>
                  <a:gd name="T17" fmla="*/ 0 h 517"/>
                  <a:gd name="connsiteX0" fmla="*/ 5987 w 10000"/>
                  <a:gd name="connsiteY0" fmla="*/ 10000 h 11747"/>
                  <a:gd name="connsiteX1" fmla="*/ 3946 w 10000"/>
                  <a:gd name="connsiteY1" fmla="*/ 10000 h 11747"/>
                  <a:gd name="connsiteX2" fmla="*/ 3946 w 10000"/>
                  <a:gd name="connsiteY2" fmla="*/ 5300 h 11747"/>
                  <a:gd name="connsiteX3" fmla="*/ 0 w 10000"/>
                  <a:gd name="connsiteY3" fmla="*/ 832 h 11747"/>
                  <a:gd name="connsiteX4" fmla="*/ 0 w 10000"/>
                  <a:gd name="connsiteY4" fmla="*/ 0 h 11747"/>
                  <a:gd name="connsiteX5" fmla="*/ 10000 w 10000"/>
                  <a:gd name="connsiteY5" fmla="*/ 0 h 11747"/>
                  <a:gd name="connsiteX6" fmla="*/ 10000 w 10000"/>
                  <a:gd name="connsiteY6" fmla="*/ 774 h 11747"/>
                  <a:gd name="connsiteX7" fmla="*/ 5987 w 10000"/>
                  <a:gd name="connsiteY7" fmla="*/ 5338 h 11747"/>
                  <a:gd name="connsiteX8" fmla="*/ 7498 w 10000"/>
                  <a:gd name="connsiteY8" fmla="*/ 11747 h 11747"/>
                  <a:gd name="connsiteX0" fmla="*/ 3946 w 10000"/>
                  <a:gd name="connsiteY0" fmla="*/ 10000 h 11747"/>
                  <a:gd name="connsiteX1" fmla="*/ 3946 w 10000"/>
                  <a:gd name="connsiteY1" fmla="*/ 5300 h 11747"/>
                  <a:gd name="connsiteX2" fmla="*/ 0 w 10000"/>
                  <a:gd name="connsiteY2" fmla="*/ 832 h 11747"/>
                  <a:gd name="connsiteX3" fmla="*/ 0 w 10000"/>
                  <a:gd name="connsiteY3" fmla="*/ 0 h 11747"/>
                  <a:gd name="connsiteX4" fmla="*/ 10000 w 10000"/>
                  <a:gd name="connsiteY4" fmla="*/ 0 h 11747"/>
                  <a:gd name="connsiteX5" fmla="*/ 10000 w 10000"/>
                  <a:gd name="connsiteY5" fmla="*/ 774 h 11747"/>
                  <a:gd name="connsiteX6" fmla="*/ 5987 w 10000"/>
                  <a:gd name="connsiteY6" fmla="*/ 5338 h 11747"/>
                  <a:gd name="connsiteX7" fmla="*/ 7498 w 10000"/>
                  <a:gd name="connsiteY7" fmla="*/ 11747 h 11747"/>
                  <a:gd name="connsiteX0" fmla="*/ 3946 w 10000"/>
                  <a:gd name="connsiteY0" fmla="*/ 10000 h 10019"/>
                  <a:gd name="connsiteX1" fmla="*/ 3946 w 10000"/>
                  <a:gd name="connsiteY1" fmla="*/ 5300 h 10019"/>
                  <a:gd name="connsiteX2" fmla="*/ 0 w 10000"/>
                  <a:gd name="connsiteY2" fmla="*/ 832 h 10019"/>
                  <a:gd name="connsiteX3" fmla="*/ 0 w 10000"/>
                  <a:gd name="connsiteY3" fmla="*/ 0 h 10019"/>
                  <a:gd name="connsiteX4" fmla="*/ 10000 w 10000"/>
                  <a:gd name="connsiteY4" fmla="*/ 0 h 10019"/>
                  <a:gd name="connsiteX5" fmla="*/ 10000 w 10000"/>
                  <a:gd name="connsiteY5" fmla="*/ 774 h 10019"/>
                  <a:gd name="connsiteX6" fmla="*/ 5987 w 10000"/>
                  <a:gd name="connsiteY6" fmla="*/ 5338 h 10019"/>
                  <a:gd name="connsiteX7" fmla="*/ 6004 w 10000"/>
                  <a:gd name="connsiteY7" fmla="*/ 10019 h 10019"/>
                  <a:gd name="connsiteX0" fmla="*/ 3946 w 10000"/>
                  <a:gd name="connsiteY0" fmla="*/ 8720 h 10019"/>
                  <a:gd name="connsiteX1" fmla="*/ 3946 w 10000"/>
                  <a:gd name="connsiteY1" fmla="*/ 5300 h 10019"/>
                  <a:gd name="connsiteX2" fmla="*/ 0 w 10000"/>
                  <a:gd name="connsiteY2" fmla="*/ 832 h 10019"/>
                  <a:gd name="connsiteX3" fmla="*/ 0 w 10000"/>
                  <a:gd name="connsiteY3" fmla="*/ 0 h 10019"/>
                  <a:gd name="connsiteX4" fmla="*/ 10000 w 10000"/>
                  <a:gd name="connsiteY4" fmla="*/ 0 h 10019"/>
                  <a:gd name="connsiteX5" fmla="*/ 10000 w 10000"/>
                  <a:gd name="connsiteY5" fmla="*/ 774 h 10019"/>
                  <a:gd name="connsiteX6" fmla="*/ 5987 w 10000"/>
                  <a:gd name="connsiteY6" fmla="*/ 5338 h 10019"/>
                  <a:gd name="connsiteX7" fmla="*/ 6004 w 10000"/>
                  <a:gd name="connsiteY7" fmla="*/ 10019 h 10019"/>
                  <a:gd name="connsiteX0" fmla="*/ 3946 w 10000"/>
                  <a:gd name="connsiteY0" fmla="*/ 8720 h 8739"/>
                  <a:gd name="connsiteX1" fmla="*/ 3946 w 10000"/>
                  <a:gd name="connsiteY1" fmla="*/ 5300 h 8739"/>
                  <a:gd name="connsiteX2" fmla="*/ 0 w 10000"/>
                  <a:gd name="connsiteY2" fmla="*/ 832 h 8739"/>
                  <a:gd name="connsiteX3" fmla="*/ 0 w 10000"/>
                  <a:gd name="connsiteY3" fmla="*/ 0 h 8739"/>
                  <a:gd name="connsiteX4" fmla="*/ 10000 w 10000"/>
                  <a:gd name="connsiteY4" fmla="*/ 0 h 8739"/>
                  <a:gd name="connsiteX5" fmla="*/ 10000 w 10000"/>
                  <a:gd name="connsiteY5" fmla="*/ 774 h 8739"/>
                  <a:gd name="connsiteX6" fmla="*/ 5987 w 10000"/>
                  <a:gd name="connsiteY6" fmla="*/ 5338 h 8739"/>
                  <a:gd name="connsiteX7" fmla="*/ 6004 w 10000"/>
                  <a:gd name="connsiteY7" fmla="*/ 8739 h 8739"/>
                  <a:gd name="connsiteX0" fmla="*/ 3946 w 10000"/>
                  <a:gd name="connsiteY0" fmla="*/ 9978 h 9978"/>
                  <a:gd name="connsiteX1" fmla="*/ 3946 w 10000"/>
                  <a:gd name="connsiteY1" fmla="*/ 6065 h 9978"/>
                  <a:gd name="connsiteX2" fmla="*/ 0 w 10000"/>
                  <a:gd name="connsiteY2" fmla="*/ 952 h 9978"/>
                  <a:gd name="connsiteX3" fmla="*/ 0 w 10000"/>
                  <a:gd name="connsiteY3" fmla="*/ 0 h 9978"/>
                  <a:gd name="connsiteX4" fmla="*/ 10000 w 10000"/>
                  <a:gd name="connsiteY4" fmla="*/ 0 h 9978"/>
                  <a:gd name="connsiteX5" fmla="*/ 10000 w 10000"/>
                  <a:gd name="connsiteY5" fmla="*/ 886 h 9978"/>
                  <a:gd name="connsiteX6" fmla="*/ 5987 w 10000"/>
                  <a:gd name="connsiteY6" fmla="*/ 6108 h 9978"/>
                  <a:gd name="connsiteX7" fmla="*/ 6057 w 10000"/>
                  <a:gd name="connsiteY7" fmla="*/ 9052 h 9978"/>
                  <a:gd name="connsiteX0" fmla="*/ 3946 w 10000"/>
                  <a:gd name="connsiteY0" fmla="*/ 10000 h 10000"/>
                  <a:gd name="connsiteX1" fmla="*/ 3946 w 10000"/>
                  <a:gd name="connsiteY1" fmla="*/ 6078 h 10000"/>
                  <a:gd name="connsiteX2" fmla="*/ 0 w 10000"/>
                  <a:gd name="connsiteY2" fmla="*/ 954 h 10000"/>
                  <a:gd name="connsiteX3" fmla="*/ 0 w 10000"/>
                  <a:gd name="connsiteY3" fmla="*/ 0 h 10000"/>
                  <a:gd name="connsiteX4" fmla="*/ 10000 w 10000"/>
                  <a:gd name="connsiteY4" fmla="*/ 0 h 10000"/>
                  <a:gd name="connsiteX5" fmla="*/ 10000 w 10000"/>
                  <a:gd name="connsiteY5" fmla="*/ 888 h 10000"/>
                  <a:gd name="connsiteX6" fmla="*/ 5987 w 10000"/>
                  <a:gd name="connsiteY6" fmla="*/ 6121 h 10000"/>
                  <a:gd name="connsiteX7" fmla="*/ 6004 w 10000"/>
                  <a:gd name="connsiteY7" fmla="*/ 9072 h 10000"/>
                  <a:gd name="connsiteX0" fmla="*/ 3946 w 10000"/>
                  <a:gd name="connsiteY0" fmla="*/ 8964 h 9072"/>
                  <a:gd name="connsiteX1" fmla="*/ 3946 w 10000"/>
                  <a:gd name="connsiteY1" fmla="*/ 6078 h 9072"/>
                  <a:gd name="connsiteX2" fmla="*/ 0 w 10000"/>
                  <a:gd name="connsiteY2" fmla="*/ 954 h 9072"/>
                  <a:gd name="connsiteX3" fmla="*/ 0 w 10000"/>
                  <a:gd name="connsiteY3" fmla="*/ 0 h 9072"/>
                  <a:gd name="connsiteX4" fmla="*/ 10000 w 10000"/>
                  <a:gd name="connsiteY4" fmla="*/ 0 h 9072"/>
                  <a:gd name="connsiteX5" fmla="*/ 10000 w 10000"/>
                  <a:gd name="connsiteY5" fmla="*/ 888 h 9072"/>
                  <a:gd name="connsiteX6" fmla="*/ 5987 w 10000"/>
                  <a:gd name="connsiteY6" fmla="*/ 6121 h 9072"/>
                  <a:gd name="connsiteX7" fmla="*/ 6004 w 10000"/>
                  <a:gd name="connsiteY7" fmla="*/ 9072 h 9072"/>
                  <a:gd name="connsiteX0" fmla="*/ 3946 w 10000"/>
                  <a:gd name="connsiteY0" fmla="*/ 9881 h 9881"/>
                  <a:gd name="connsiteX1" fmla="*/ 3946 w 10000"/>
                  <a:gd name="connsiteY1" fmla="*/ 6700 h 9881"/>
                  <a:gd name="connsiteX2" fmla="*/ 0 w 10000"/>
                  <a:gd name="connsiteY2" fmla="*/ 1052 h 9881"/>
                  <a:gd name="connsiteX3" fmla="*/ 0 w 10000"/>
                  <a:gd name="connsiteY3" fmla="*/ 0 h 9881"/>
                  <a:gd name="connsiteX4" fmla="*/ 10000 w 10000"/>
                  <a:gd name="connsiteY4" fmla="*/ 0 h 9881"/>
                  <a:gd name="connsiteX5" fmla="*/ 10000 w 10000"/>
                  <a:gd name="connsiteY5" fmla="*/ 979 h 9881"/>
                  <a:gd name="connsiteX6" fmla="*/ 5987 w 10000"/>
                  <a:gd name="connsiteY6" fmla="*/ 6747 h 9881"/>
                  <a:gd name="connsiteX7" fmla="*/ 6004 w 10000"/>
                  <a:gd name="connsiteY7" fmla="*/ 9810 h 9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9881">
                    <a:moveTo>
                      <a:pt x="3946" y="9881"/>
                    </a:moveTo>
                    <a:lnTo>
                      <a:pt x="3946" y="6700"/>
                    </a:lnTo>
                    <a:lnTo>
                      <a:pt x="0" y="1052"/>
                    </a:lnTo>
                    <a:lnTo>
                      <a:pt x="0" y="0"/>
                    </a:lnTo>
                    <a:lnTo>
                      <a:pt x="10000" y="0"/>
                    </a:lnTo>
                    <a:lnTo>
                      <a:pt x="10000" y="979"/>
                    </a:lnTo>
                    <a:lnTo>
                      <a:pt x="5987" y="6747"/>
                    </a:lnTo>
                    <a:cubicBezTo>
                      <a:pt x="5987" y="8711"/>
                      <a:pt x="6004" y="9810"/>
                      <a:pt x="6004" y="981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261" name="Straight Connector 260">
                <a:extLst>
                  <a:ext uri="{FF2B5EF4-FFF2-40B4-BE49-F238E27FC236}">
                    <a16:creationId xmlns:a16="http://schemas.microsoft.com/office/drawing/2014/main" id="{963152C2-1F42-4A34-9CE4-5F7494FFC522}"/>
                  </a:ext>
                </a:extLst>
              </p:cNvPr>
              <p:cNvCxnSpPr/>
              <p:nvPr/>
            </p:nvCxnSpPr>
            <p:spPr>
              <a:xfrm flipV="1">
                <a:off x="3087188" y="4077297"/>
                <a:ext cx="0" cy="232023"/>
              </a:xfrm>
              <a:prstGeom prst="line">
                <a:avLst/>
              </a:prstGeom>
              <a:noFill/>
              <a:ln w="19050" cap="flat" cmpd="sng" algn="ctr">
                <a:solidFill>
                  <a:schemeClr val="tx1"/>
                </a:solidFill>
                <a:prstDash val="solid"/>
                <a:headEnd type="none"/>
                <a:tailEnd type="none"/>
              </a:ln>
              <a:effectLst/>
            </p:spPr>
          </p:cxnSp>
          <p:grpSp>
            <p:nvGrpSpPr>
              <p:cNvPr id="262" name="Group 261">
                <a:extLst>
                  <a:ext uri="{FF2B5EF4-FFF2-40B4-BE49-F238E27FC236}">
                    <a16:creationId xmlns:a16="http://schemas.microsoft.com/office/drawing/2014/main" id="{108F2E96-2F23-4C73-93DD-DB97AC9E752D}"/>
                  </a:ext>
                </a:extLst>
              </p:cNvPr>
              <p:cNvGrpSpPr/>
              <p:nvPr/>
            </p:nvGrpSpPr>
            <p:grpSpPr>
              <a:xfrm rot="18900000">
                <a:off x="2289928" y="3971889"/>
                <a:ext cx="480939" cy="446485"/>
                <a:chOff x="2374772" y="3965756"/>
                <a:chExt cx="351927" cy="326716"/>
              </a:xfrm>
            </p:grpSpPr>
            <p:sp>
              <p:nvSpPr>
                <p:cNvPr id="264" name="Freeform: Shape 398">
                  <a:extLst>
                    <a:ext uri="{FF2B5EF4-FFF2-40B4-BE49-F238E27FC236}">
                      <a16:creationId xmlns:a16="http://schemas.microsoft.com/office/drawing/2014/main" id="{8E92F8F3-1BFE-47E4-98CA-9F55493D7237}"/>
                    </a:ext>
                  </a:extLst>
                </p:cNvPr>
                <p:cNvSpPr/>
                <p:nvPr/>
              </p:nvSpPr>
              <p:spPr>
                <a:xfrm>
                  <a:off x="2374772" y="4101704"/>
                  <a:ext cx="172559" cy="167872"/>
                </a:xfrm>
                <a:custGeom>
                  <a:avLst/>
                  <a:gdLst>
                    <a:gd name="connsiteX0" fmla="*/ 55483 w 200025"/>
                    <a:gd name="connsiteY0" fmla="*/ 104061 h 200025"/>
                    <a:gd name="connsiteX1" fmla="*/ 101203 w 200025"/>
                    <a:gd name="connsiteY1" fmla="*/ 57388 h 200025"/>
                    <a:gd name="connsiteX2" fmla="*/ 147876 w 200025"/>
                    <a:gd name="connsiteY2" fmla="*/ 104061 h 200025"/>
                    <a:gd name="connsiteX3" fmla="*/ 101203 w 200025"/>
                    <a:gd name="connsiteY3" fmla="*/ 150733 h 200025"/>
                    <a:gd name="connsiteX4" fmla="*/ 55483 w 200025"/>
                    <a:gd name="connsiteY4" fmla="*/ 104061 h 200025"/>
                    <a:gd name="connsiteX5" fmla="*/ 55483 w 200025"/>
                    <a:gd name="connsiteY5" fmla="*/ 104061 h 200025"/>
                    <a:gd name="connsiteX6" fmla="*/ 178356 w 200025"/>
                    <a:gd name="connsiteY6" fmla="*/ 104061 h 200025"/>
                    <a:gd name="connsiteX7" fmla="*/ 176451 w 200025"/>
                    <a:gd name="connsiteY7" fmla="*/ 88821 h 200025"/>
                    <a:gd name="connsiteX8" fmla="*/ 194548 w 200025"/>
                    <a:gd name="connsiteY8" fmla="*/ 78343 h 200025"/>
                    <a:gd name="connsiteX9" fmla="*/ 171688 w 200025"/>
                    <a:gd name="connsiteY9" fmla="*/ 37386 h 200025"/>
                    <a:gd name="connsiteX10" fmla="*/ 154543 w 200025"/>
                    <a:gd name="connsiteY10" fmla="*/ 47863 h 200025"/>
                    <a:gd name="connsiteX11" fmla="*/ 125968 w 200025"/>
                    <a:gd name="connsiteY11" fmla="*/ 29766 h 200025"/>
                    <a:gd name="connsiteX12" fmla="*/ 125968 w 200025"/>
                    <a:gd name="connsiteY12" fmla="*/ 10716 h 200025"/>
                    <a:gd name="connsiteX13" fmla="*/ 80248 w 200025"/>
                    <a:gd name="connsiteY13" fmla="*/ 10716 h 200025"/>
                    <a:gd name="connsiteX14" fmla="*/ 80248 w 200025"/>
                    <a:gd name="connsiteY14" fmla="*/ 28813 h 200025"/>
                    <a:gd name="connsiteX15" fmla="*/ 48816 w 200025"/>
                    <a:gd name="connsiteY15" fmla="*/ 47863 h 200025"/>
                    <a:gd name="connsiteX16" fmla="*/ 33576 w 200025"/>
                    <a:gd name="connsiteY16" fmla="*/ 38338 h 200025"/>
                    <a:gd name="connsiteX17" fmla="*/ 10716 w 200025"/>
                    <a:gd name="connsiteY17" fmla="*/ 79296 h 200025"/>
                    <a:gd name="connsiteX18" fmla="*/ 26908 w 200025"/>
                    <a:gd name="connsiteY18" fmla="*/ 88821 h 200025"/>
                    <a:gd name="connsiteX19" fmla="*/ 25003 w 200025"/>
                    <a:gd name="connsiteY19" fmla="*/ 104061 h 200025"/>
                    <a:gd name="connsiteX20" fmla="*/ 26908 w 200025"/>
                    <a:gd name="connsiteY20" fmla="*/ 122158 h 200025"/>
                    <a:gd name="connsiteX21" fmla="*/ 11668 w 200025"/>
                    <a:gd name="connsiteY21" fmla="*/ 131683 h 200025"/>
                    <a:gd name="connsiteX22" fmla="*/ 34528 w 200025"/>
                    <a:gd name="connsiteY22" fmla="*/ 171688 h 200025"/>
                    <a:gd name="connsiteX23" fmla="*/ 50721 w 200025"/>
                    <a:gd name="connsiteY23" fmla="*/ 162163 h 200025"/>
                    <a:gd name="connsiteX24" fmla="*/ 80248 w 200025"/>
                    <a:gd name="connsiteY24" fmla="*/ 178356 h 200025"/>
                    <a:gd name="connsiteX25" fmla="*/ 80248 w 200025"/>
                    <a:gd name="connsiteY25" fmla="*/ 198358 h 200025"/>
                    <a:gd name="connsiteX26" fmla="*/ 125968 w 200025"/>
                    <a:gd name="connsiteY26" fmla="*/ 198358 h 200025"/>
                    <a:gd name="connsiteX27" fmla="*/ 125968 w 200025"/>
                    <a:gd name="connsiteY27" fmla="*/ 177403 h 200025"/>
                    <a:gd name="connsiteX28" fmla="*/ 152638 w 200025"/>
                    <a:gd name="connsiteY28" fmla="*/ 162163 h 200025"/>
                    <a:gd name="connsiteX29" fmla="*/ 169783 w 200025"/>
                    <a:gd name="connsiteY29" fmla="*/ 172641 h 200025"/>
                    <a:gd name="connsiteX30" fmla="*/ 192643 w 200025"/>
                    <a:gd name="connsiteY30" fmla="*/ 132636 h 200025"/>
                    <a:gd name="connsiteX31" fmla="*/ 175498 w 200025"/>
                    <a:gd name="connsiteY31" fmla="*/ 122158 h 200025"/>
                    <a:gd name="connsiteX32" fmla="*/ 178356 w 200025"/>
                    <a:gd name="connsiteY32" fmla="*/ 104061 h 200025"/>
                    <a:gd name="connsiteX33" fmla="*/ 178356 w 200025"/>
                    <a:gd name="connsiteY33" fmla="*/ 10406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0025" h="200025">
                      <a:moveTo>
                        <a:pt x="55483" y="104061"/>
                      </a:moveTo>
                      <a:cubicBezTo>
                        <a:pt x="55483" y="78343"/>
                        <a:pt x="75486" y="57388"/>
                        <a:pt x="101203" y="57388"/>
                      </a:cubicBezTo>
                      <a:cubicBezTo>
                        <a:pt x="126921" y="57388"/>
                        <a:pt x="147876" y="78343"/>
                        <a:pt x="147876" y="104061"/>
                      </a:cubicBezTo>
                      <a:cubicBezTo>
                        <a:pt x="147876" y="129778"/>
                        <a:pt x="126921" y="150733"/>
                        <a:pt x="101203" y="150733"/>
                      </a:cubicBezTo>
                      <a:cubicBezTo>
                        <a:pt x="75486" y="150733"/>
                        <a:pt x="55483" y="129778"/>
                        <a:pt x="55483" y="104061"/>
                      </a:cubicBezTo>
                      <a:lnTo>
                        <a:pt x="55483" y="104061"/>
                      </a:lnTo>
                      <a:close/>
                      <a:moveTo>
                        <a:pt x="178356" y="104061"/>
                      </a:moveTo>
                      <a:cubicBezTo>
                        <a:pt x="178356" y="99298"/>
                        <a:pt x="177403" y="93583"/>
                        <a:pt x="176451" y="88821"/>
                      </a:cubicBezTo>
                      <a:cubicBezTo>
                        <a:pt x="194548" y="78343"/>
                        <a:pt x="194548" y="78343"/>
                        <a:pt x="194548" y="78343"/>
                      </a:cubicBezTo>
                      <a:cubicBezTo>
                        <a:pt x="171688" y="37386"/>
                        <a:pt x="171688" y="37386"/>
                        <a:pt x="171688" y="37386"/>
                      </a:cubicBezTo>
                      <a:cubicBezTo>
                        <a:pt x="154543" y="47863"/>
                        <a:pt x="154543" y="47863"/>
                        <a:pt x="154543" y="47863"/>
                      </a:cubicBezTo>
                      <a:cubicBezTo>
                        <a:pt x="146923" y="40243"/>
                        <a:pt x="137398" y="33576"/>
                        <a:pt x="125968" y="29766"/>
                      </a:cubicBezTo>
                      <a:cubicBezTo>
                        <a:pt x="125968" y="10716"/>
                        <a:pt x="125968" y="10716"/>
                        <a:pt x="125968" y="10716"/>
                      </a:cubicBezTo>
                      <a:cubicBezTo>
                        <a:pt x="80248" y="10716"/>
                        <a:pt x="80248" y="10716"/>
                        <a:pt x="80248" y="10716"/>
                      </a:cubicBezTo>
                      <a:cubicBezTo>
                        <a:pt x="80248" y="28813"/>
                        <a:pt x="80248" y="28813"/>
                        <a:pt x="80248" y="28813"/>
                      </a:cubicBezTo>
                      <a:cubicBezTo>
                        <a:pt x="67866" y="32623"/>
                        <a:pt x="57388" y="39291"/>
                        <a:pt x="48816" y="47863"/>
                      </a:cubicBezTo>
                      <a:cubicBezTo>
                        <a:pt x="33576" y="38338"/>
                        <a:pt x="33576" y="38338"/>
                        <a:pt x="33576" y="38338"/>
                      </a:cubicBezTo>
                      <a:cubicBezTo>
                        <a:pt x="10716" y="79296"/>
                        <a:pt x="10716" y="79296"/>
                        <a:pt x="10716" y="79296"/>
                      </a:cubicBezTo>
                      <a:cubicBezTo>
                        <a:pt x="26908" y="88821"/>
                        <a:pt x="26908" y="88821"/>
                        <a:pt x="26908" y="88821"/>
                      </a:cubicBezTo>
                      <a:cubicBezTo>
                        <a:pt x="25956" y="93583"/>
                        <a:pt x="25003" y="99298"/>
                        <a:pt x="25003" y="104061"/>
                      </a:cubicBezTo>
                      <a:cubicBezTo>
                        <a:pt x="25003" y="110728"/>
                        <a:pt x="25956" y="116443"/>
                        <a:pt x="26908" y="122158"/>
                      </a:cubicBezTo>
                      <a:cubicBezTo>
                        <a:pt x="11668" y="131683"/>
                        <a:pt x="11668" y="131683"/>
                        <a:pt x="11668" y="131683"/>
                      </a:cubicBezTo>
                      <a:cubicBezTo>
                        <a:pt x="34528" y="171688"/>
                        <a:pt x="34528" y="171688"/>
                        <a:pt x="34528" y="171688"/>
                      </a:cubicBezTo>
                      <a:cubicBezTo>
                        <a:pt x="50721" y="162163"/>
                        <a:pt x="50721" y="162163"/>
                        <a:pt x="50721" y="162163"/>
                      </a:cubicBezTo>
                      <a:cubicBezTo>
                        <a:pt x="59293" y="169783"/>
                        <a:pt x="69771" y="175498"/>
                        <a:pt x="80248" y="178356"/>
                      </a:cubicBezTo>
                      <a:cubicBezTo>
                        <a:pt x="80248" y="198358"/>
                        <a:pt x="80248" y="198358"/>
                        <a:pt x="80248" y="198358"/>
                      </a:cubicBezTo>
                      <a:cubicBezTo>
                        <a:pt x="125968" y="198358"/>
                        <a:pt x="125968" y="198358"/>
                        <a:pt x="125968" y="198358"/>
                      </a:cubicBezTo>
                      <a:cubicBezTo>
                        <a:pt x="125968" y="177403"/>
                        <a:pt x="125968" y="177403"/>
                        <a:pt x="125968" y="177403"/>
                      </a:cubicBezTo>
                      <a:cubicBezTo>
                        <a:pt x="136446" y="173593"/>
                        <a:pt x="145018" y="168831"/>
                        <a:pt x="152638" y="162163"/>
                      </a:cubicBezTo>
                      <a:cubicBezTo>
                        <a:pt x="169783" y="172641"/>
                        <a:pt x="169783" y="172641"/>
                        <a:pt x="169783" y="172641"/>
                      </a:cubicBezTo>
                      <a:cubicBezTo>
                        <a:pt x="192643" y="132636"/>
                        <a:pt x="192643" y="132636"/>
                        <a:pt x="192643" y="132636"/>
                      </a:cubicBezTo>
                      <a:cubicBezTo>
                        <a:pt x="175498" y="122158"/>
                        <a:pt x="175498" y="122158"/>
                        <a:pt x="175498" y="122158"/>
                      </a:cubicBezTo>
                      <a:cubicBezTo>
                        <a:pt x="177403" y="116443"/>
                        <a:pt x="178356" y="110728"/>
                        <a:pt x="178356" y="104061"/>
                      </a:cubicBezTo>
                      <a:lnTo>
                        <a:pt x="178356" y="104061"/>
                      </a:lnTo>
                      <a:close/>
                    </a:path>
                  </a:pathLst>
                </a:custGeom>
                <a:noFill/>
                <a:ln w="1905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5" name="Freeform: Shape 181">
                  <a:extLst>
                    <a:ext uri="{FF2B5EF4-FFF2-40B4-BE49-F238E27FC236}">
                      <a16:creationId xmlns:a16="http://schemas.microsoft.com/office/drawing/2014/main" id="{F586260B-0201-4CC4-87ED-434A483AA63B}"/>
                    </a:ext>
                  </a:extLst>
                </p:cNvPr>
                <p:cNvSpPr/>
                <p:nvPr/>
              </p:nvSpPr>
              <p:spPr>
                <a:xfrm>
                  <a:off x="2490559" y="3965756"/>
                  <a:ext cx="172559" cy="167872"/>
                </a:xfrm>
                <a:custGeom>
                  <a:avLst/>
                  <a:gdLst>
                    <a:gd name="connsiteX0" fmla="*/ 55483 w 200025"/>
                    <a:gd name="connsiteY0" fmla="*/ 104061 h 200025"/>
                    <a:gd name="connsiteX1" fmla="*/ 101203 w 200025"/>
                    <a:gd name="connsiteY1" fmla="*/ 57388 h 200025"/>
                    <a:gd name="connsiteX2" fmla="*/ 147876 w 200025"/>
                    <a:gd name="connsiteY2" fmla="*/ 104061 h 200025"/>
                    <a:gd name="connsiteX3" fmla="*/ 101203 w 200025"/>
                    <a:gd name="connsiteY3" fmla="*/ 150733 h 200025"/>
                    <a:gd name="connsiteX4" fmla="*/ 55483 w 200025"/>
                    <a:gd name="connsiteY4" fmla="*/ 104061 h 200025"/>
                    <a:gd name="connsiteX5" fmla="*/ 55483 w 200025"/>
                    <a:gd name="connsiteY5" fmla="*/ 104061 h 200025"/>
                    <a:gd name="connsiteX6" fmla="*/ 178356 w 200025"/>
                    <a:gd name="connsiteY6" fmla="*/ 104061 h 200025"/>
                    <a:gd name="connsiteX7" fmla="*/ 176451 w 200025"/>
                    <a:gd name="connsiteY7" fmla="*/ 88821 h 200025"/>
                    <a:gd name="connsiteX8" fmla="*/ 194548 w 200025"/>
                    <a:gd name="connsiteY8" fmla="*/ 78343 h 200025"/>
                    <a:gd name="connsiteX9" fmla="*/ 171688 w 200025"/>
                    <a:gd name="connsiteY9" fmla="*/ 37386 h 200025"/>
                    <a:gd name="connsiteX10" fmla="*/ 154543 w 200025"/>
                    <a:gd name="connsiteY10" fmla="*/ 47863 h 200025"/>
                    <a:gd name="connsiteX11" fmla="*/ 125968 w 200025"/>
                    <a:gd name="connsiteY11" fmla="*/ 29766 h 200025"/>
                    <a:gd name="connsiteX12" fmla="*/ 125968 w 200025"/>
                    <a:gd name="connsiteY12" fmla="*/ 10716 h 200025"/>
                    <a:gd name="connsiteX13" fmla="*/ 80248 w 200025"/>
                    <a:gd name="connsiteY13" fmla="*/ 10716 h 200025"/>
                    <a:gd name="connsiteX14" fmla="*/ 80248 w 200025"/>
                    <a:gd name="connsiteY14" fmla="*/ 28813 h 200025"/>
                    <a:gd name="connsiteX15" fmla="*/ 48816 w 200025"/>
                    <a:gd name="connsiteY15" fmla="*/ 47863 h 200025"/>
                    <a:gd name="connsiteX16" fmla="*/ 33576 w 200025"/>
                    <a:gd name="connsiteY16" fmla="*/ 38338 h 200025"/>
                    <a:gd name="connsiteX17" fmla="*/ 10716 w 200025"/>
                    <a:gd name="connsiteY17" fmla="*/ 79296 h 200025"/>
                    <a:gd name="connsiteX18" fmla="*/ 26908 w 200025"/>
                    <a:gd name="connsiteY18" fmla="*/ 88821 h 200025"/>
                    <a:gd name="connsiteX19" fmla="*/ 25003 w 200025"/>
                    <a:gd name="connsiteY19" fmla="*/ 104061 h 200025"/>
                    <a:gd name="connsiteX20" fmla="*/ 26908 w 200025"/>
                    <a:gd name="connsiteY20" fmla="*/ 122158 h 200025"/>
                    <a:gd name="connsiteX21" fmla="*/ 11668 w 200025"/>
                    <a:gd name="connsiteY21" fmla="*/ 131683 h 200025"/>
                    <a:gd name="connsiteX22" fmla="*/ 34528 w 200025"/>
                    <a:gd name="connsiteY22" fmla="*/ 171688 h 200025"/>
                    <a:gd name="connsiteX23" fmla="*/ 50721 w 200025"/>
                    <a:gd name="connsiteY23" fmla="*/ 162163 h 200025"/>
                    <a:gd name="connsiteX24" fmla="*/ 80248 w 200025"/>
                    <a:gd name="connsiteY24" fmla="*/ 178356 h 200025"/>
                    <a:gd name="connsiteX25" fmla="*/ 80248 w 200025"/>
                    <a:gd name="connsiteY25" fmla="*/ 198358 h 200025"/>
                    <a:gd name="connsiteX26" fmla="*/ 125968 w 200025"/>
                    <a:gd name="connsiteY26" fmla="*/ 198358 h 200025"/>
                    <a:gd name="connsiteX27" fmla="*/ 125968 w 200025"/>
                    <a:gd name="connsiteY27" fmla="*/ 177403 h 200025"/>
                    <a:gd name="connsiteX28" fmla="*/ 152638 w 200025"/>
                    <a:gd name="connsiteY28" fmla="*/ 162163 h 200025"/>
                    <a:gd name="connsiteX29" fmla="*/ 169783 w 200025"/>
                    <a:gd name="connsiteY29" fmla="*/ 172641 h 200025"/>
                    <a:gd name="connsiteX30" fmla="*/ 192643 w 200025"/>
                    <a:gd name="connsiteY30" fmla="*/ 132636 h 200025"/>
                    <a:gd name="connsiteX31" fmla="*/ 175498 w 200025"/>
                    <a:gd name="connsiteY31" fmla="*/ 122158 h 200025"/>
                    <a:gd name="connsiteX32" fmla="*/ 178356 w 200025"/>
                    <a:gd name="connsiteY32" fmla="*/ 104061 h 200025"/>
                    <a:gd name="connsiteX33" fmla="*/ 178356 w 200025"/>
                    <a:gd name="connsiteY33" fmla="*/ 10406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0025" h="200025">
                      <a:moveTo>
                        <a:pt x="55483" y="104061"/>
                      </a:moveTo>
                      <a:cubicBezTo>
                        <a:pt x="55483" y="78343"/>
                        <a:pt x="75486" y="57388"/>
                        <a:pt x="101203" y="57388"/>
                      </a:cubicBezTo>
                      <a:cubicBezTo>
                        <a:pt x="126921" y="57388"/>
                        <a:pt x="147876" y="78343"/>
                        <a:pt x="147876" y="104061"/>
                      </a:cubicBezTo>
                      <a:cubicBezTo>
                        <a:pt x="147876" y="129778"/>
                        <a:pt x="126921" y="150733"/>
                        <a:pt x="101203" y="150733"/>
                      </a:cubicBezTo>
                      <a:cubicBezTo>
                        <a:pt x="75486" y="150733"/>
                        <a:pt x="55483" y="129778"/>
                        <a:pt x="55483" y="104061"/>
                      </a:cubicBezTo>
                      <a:lnTo>
                        <a:pt x="55483" y="104061"/>
                      </a:lnTo>
                      <a:close/>
                      <a:moveTo>
                        <a:pt x="178356" y="104061"/>
                      </a:moveTo>
                      <a:cubicBezTo>
                        <a:pt x="178356" y="99298"/>
                        <a:pt x="177403" y="93583"/>
                        <a:pt x="176451" y="88821"/>
                      </a:cubicBezTo>
                      <a:cubicBezTo>
                        <a:pt x="194548" y="78343"/>
                        <a:pt x="194548" y="78343"/>
                        <a:pt x="194548" y="78343"/>
                      </a:cubicBezTo>
                      <a:cubicBezTo>
                        <a:pt x="171688" y="37386"/>
                        <a:pt x="171688" y="37386"/>
                        <a:pt x="171688" y="37386"/>
                      </a:cubicBezTo>
                      <a:cubicBezTo>
                        <a:pt x="154543" y="47863"/>
                        <a:pt x="154543" y="47863"/>
                        <a:pt x="154543" y="47863"/>
                      </a:cubicBezTo>
                      <a:cubicBezTo>
                        <a:pt x="146923" y="40243"/>
                        <a:pt x="137398" y="33576"/>
                        <a:pt x="125968" y="29766"/>
                      </a:cubicBezTo>
                      <a:cubicBezTo>
                        <a:pt x="125968" y="10716"/>
                        <a:pt x="125968" y="10716"/>
                        <a:pt x="125968" y="10716"/>
                      </a:cubicBezTo>
                      <a:cubicBezTo>
                        <a:pt x="80248" y="10716"/>
                        <a:pt x="80248" y="10716"/>
                        <a:pt x="80248" y="10716"/>
                      </a:cubicBezTo>
                      <a:cubicBezTo>
                        <a:pt x="80248" y="28813"/>
                        <a:pt x="80248" y="28813"/>
                        <a:pt x="80248" y="28813"/>
                      </a:cubicBezTo>
                      <a:cubicBezTo>
                        <a:pt x="67866" y="32623"/>
                        <a:pt x="57388" y="39291"/>
                        <a:pt x="48816" y="47863"/>
                      </a:cubicBezTo>
                      <a:cubicBezTo>
                        <a:pt x="33576" y="38338"/>
                        <a:pt x="33576" y="38338"/>
                        <a:pt x="33576" y="38338"/>
                      </a:cubicBezTo>
                      <a:cubicBezTo>
                        <a:pt x="10716" y="79296"/>
                        <a:pt x="10716" y="79296"/>
                        <a:pt x="10716" y="79296"/>
                      </a:cubicBezTo>
                      <a:cubicBezTo>
                        <a:pt x="26908" y="88821"/>
                        <a:pt x="26908" y="88821"/>
                        <a:pt x="26908" y="88821"/>
                      </a:cubicBezTo>
                      <a:cubicBezTo>
                        <a:pt x="25956" y="93583"/>
                        <a:pt x="25003" y="99298"/>
                        <a:pt x="25003" y="104061"/>
                      </a:cubicBezTo>
                      <a:cubicBezTo>
                        <a:pt x="25003" y="110728"/>
                        <a:pt x="25956" y="116443"/>
                        <a:pt x="26908" y="122158"/>
                      </a:cubicBezTo>
                      <a:cubicBezTo>
                        <a:pt x="11668" y="131683"/>
                        <a:pt x="11668" y="131683"/>
                        <a:pt x="11668" y="131683"/>
                      </a:cubicBezTo>
                      <a:cubicBezTo>
                        <a:pt x="34528" y="171688"/>
                        <a:pt x="34528" y="171688"/>
                        <a:pt x="34528" y="171688"/>
                      </a:cubicBezTo>
                      <a:cubicBezTo>
                        <a:pt x="50721" y="162163"/>
                        <a:pt x="50721" y="162163"/>
                        <a:pt x="50721" y="162163"/>
                      </a:cubicBezTo>
                      <a:cubicBezTo>
                        <a:pt x="59293" y="169783"/>
                        <a:pt x="69771" y="175498"/>
                        <a:pt x="80248" y="178356"/>
                      </a:cubicBezTo>
                      <a:cubicBezTo>
                        <a:pt x="80248" y="198358"/>
                        <a:pt x="80248" y="198358"/>
                        <a:pt x="80248" y="198358"/>
                      </a:cubicBezTo>
                      <a:cubicBezTo>
                        <a:pt x="125968" y="198358"/>
                        <a:pt x="125968" y="198358"/>
                        <a:pt x="125968" y="198358"/>
                      </a:cubicBezTo>
                      <a:cubicBezTo>
                        <a:pt x="125968" y="177403"/>
                        <a:pt x="125968" y="177403"/>
                        <a:pt x="125968" y="177403"/>
                      </a:cubicBezTo>
                      <a:cubicBezTo>
                        <a:pt x="136446" y="173593"/>
                        <a:pt x="145018" y="168831"/>
                        <a:pt x="152638" y="162163"/>
                      </a:cubicBezTo>
                      <a:cubicBezTo>
                        <a:pt x="169783" y="172641"/>
                        <a:pt x="169783" y="172641"/>
                        <a:pt x="169783" y="172641"/>
                      </a:cubicBezTo>
                      <a:cubicBezTo>
                        <a:pt x="192643" y="132636"/>
                        <a:pt x="192643" y="132636"/>
                        <a:pt x="192643" y="132636"/>
                      </a:cubicBezTo>
                      <a:cubicBezTo>
                        <a:pt x="175498" y="122158"/>
                        <a:pt x="175498" y="122158"/>
                        <a:pt x="175498" y="122158"/>
                      </a:cubicBezTo>
                      <a:cubicBezTo>
                        <a:pt x="177403" y="116443"/>
                        <a:pt x="178356" y="110728"/>
                        <a:pt x="178356" y="104061"/>
                      </a:cubicBezTo>
                      <a:lnTo>
                        <a:pt x="178356" y="104061"/>
                      </a:lnTo>
                      <a:close/>
                    </a:path>
                  </a:pathLst>
                </a:custGeom>
                <a:noFill/>
                <a:ln w="1905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6" name="Freeform: Shape 183">
                  <a:extLst>
                    <a:ext uri="{FF2B5EF4-FFF2-40B4-BE49-F238E27FC236}">
                      <a16:creationId xmlns:a16="http://schemas.microsoft.com/office/drawing/2014/main" id="{95AB1766-43E9-4228-8085-85DB2BE56367}"/>
                    </a:ext>
                  </a:extLst>
                </p:cNvPr>
                <p:cNvSpPr/>
                <p:nvPr/>
              </p:nvSpPr>
              <p:spPr>
                <a:xfrm>
                  <a:off x="2554140" y="4124600"/>
                  <a:ext cx="172559" cy="167872"/>
                </a:xfrm>
                <a:custGeom>
                  <a:avLst/>
                  <a:gdLst>
                    <a:gd name="connsiteX0" fmla="*/ 55483 w 200025"/>
                    <a:gd name="connsiteY0" fmla="*/ 104061 h 200025"/>
                    <a:gd name="connsiteX1" fmla="*/ 101203 w 200025"/>
                    <a:gd name="connsiteY1" fmla="*/ 57388 h 200025"/>
                    <a:gd name="connsiteX2" fmla="*/ 147876 w 200025"/>
                    <a:gd name="connsiteY2" fmla="*/ 104061 h 200025"/>
                    <a:gd name="connsiteX3" fmla="*/ 101203 w 200025"/>
                    <a:gd name="connsiteY3" fmla="*/ 150733 h 200025"/>
                    <a:gd name="connsiteX4" fmla="*/ 55483 w 200025"/>
                    <a:gd name="connsiteY4" fmla="*/ 104061 h 200025"/>
                    <a:gd name="connsiteX5" fmla="*/ 55483 w 200025"/>
                    <a:gd name="connsiteY5" fmla="*/ 104061 h 200025"/>
                    <a:gd name="connsiteX6" fmla="*/ 178356 w 200025"/>
                    <a:gd name="connsiteY6" fmla="*/ 104061 h 200025"/>
                    <a:gd name="connsiteX7" fmla="*/ 176451 w 200025"/>
                    <a:gd name="connsiteY7" fmla="*/ 88821 h 200025"/>
                    <a:gd name="connsiteX8" fmla="*/ 194548 w 200025"/>
                    <a:gd name="connsiteY8" fmla="*/ 78343 h 200025"/>
                    <a:gd name="connsiteX9" fmla="*/ 171688 w 200025"/>
                    <a:gd name="connsiteY9" fmla="*/ 37386 h 200025"/>
                    <a:gd name="connsiteX10" fmla="*/ 154543 w 200025"/>
                    <a:gd name="connsiteY10" fmla="*/ 47863 h 200025"/>
                    <a:gd name="connsiteX11" fmla="*/ 125968 w 200025"/>
                    <a:gd name="connsiteY11" fmla="*/ 29766 h 200025"/>
                    <a:gd name="connsiteX12" fmla="*/ 125968 w 200025"/>
                    <a:gd name="connsiteY12" fmla="*/ 10716 h 200025"/>
                    <a:gd name="connsiteX13" fmla="*/ 80248 w 200025"/>
                    <a:gd name="connsiteY13" fmla="*/ 10716 h 200025"/>
                    <a:gd name="connsiteX14" fmla="*/ 80248 w 200025"/>
                    <a:gd name="connsiteY14" fmla="*/ 28813 h 200025"/>
                    <a:gd name="connsiteX15" fmla="*/ 48816 w 200025"/>
                    <a:gd name="connsiteY15" fmla="*/ 47863 h 200025"/>
                    <a:gd name="connsiteX16" fmla="*/ 33576 w 200025"/>
                    <a:gd name="connsiteY16" fmla="*/ 38338 h 200025"/>
                    <a:gd name="connsiteX17" fmla="*/ 10716 w 200025"/>
                    <a:gd name="connsiteY17" fmla="*/ 79296 h 200025"/>
                    <a:gd name="connsiteX18" fmla="*/ 26908 w 200025"/>
                    <a:gd name="connsiteY18" fmla="*/ 88821 h 200025"/>
                    <a:gd name="connsiteX19" fmla="*/ 25003 w 200025"/>
                    <a:gd name="connsiteY19" fmla="*/ 104061 h 200025"/>
                    <a:gd name="connsiteX20" fmla="*/ 26908 w 200025"/>
                    <a:gd name="connsiteY20" fmla="*/ 122158 h 200025"/>
                    <a:gd name="connsiteX21" fmla="*/ 11668 w 200025"/>
                    <a:gd name="connsiteY21" fmla="*/ 131683 h 200025"/>
                    <a:gd name="connsiteX22" fmla="*/ 34528 w 200025"/>
                    <a:gd name="connsiteY22" fmla="*/ 171688 h 200025"/>
                    <a:gd name="connsiteX23" fmla="*/ 50721 w 200025"/>
                    <a:gd name="connsiteY23" fmla="*/ 162163 h 200025"/>
                    <a:gd name="connsiteX24" fmla="*/ 80248 w 200025"/>
                    <a:gd name="connsiteY24" fmla="*/ 178356 h 200025"/>
                    <a:gd name="connsiteX25" fmla="*/ 80248 w 200025"/>
                    <a:gd name="connsiteY25" fmla="*/ 198358 h 200025"/>
                    <a:gd name="connsiteX26" fmla="*/ 125968 w 200025"/>
                    <a:gd name="connsiteY26" fmla="*/ 198358 h 200025"/>
                    <a:gd name="connsiteX27" fmla="*/ 125968 w 200025"/>
                    <a:gd name="connsiteY27" fmla="*/ 177403 h 200025"/>
                    <a:gd name="connsiteX28" fmla="*/ 152638 w 200025"/>
                    <a:gd name="connsiteY28" fmla="*/ 162163 h 200025"/>
                    <a:gd name="connsiteX29" fmla="*/ 169783 w 200025"/>
                    <a:gd name="connsiteY29" fmla="*/ 172641 h 200025"/>
                    <a:gd name="connsiteX30" fmla="*/ 192643 w 200025"/>
                    <a:gd name="connsiteY30" fmla="*/ 132636 h 200025"/>
                    <a:gd name="connsiteX31" fmla="*/ 175498 w 200025"/>
                    <a:gd name="connsiteY31" fmla="*/ 122158 h 200025"/>
                    <a:gd name="connsiteX32" fmla="*/ 178356 w 200025"/>
                    <a:gd name="connsiteY32" fmla="*/ 104061 h 200025"/>
                    <a:gd name="connsiteX33" fmla="*/ 178356 w 200025"/>
                    <a:gd name="connsiteY33" fmla="*/ 10406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0025" h="200025">
                      <a:moveTo>
                        <a:pt x="55483" y="104061"/>
                      </a:moveTo>
                      <a:cubicBezTo>
                        <a:pt x="55483" y="78343"/>
                        <a:pt x="75486" y="57388"/>
                        <a:pt x="101203" y="57388"/>
                      </a:cubicBezTo>
                      <a:cubicBezTo>
                        <a:pt x="126921" y="57388"/>
                        <a:pt x="147876" y="78343"/>
                        <a:pt x="147876" y="104061"/>
                      </a:cubicBezTo>
                      <a:cubicBezTo>
                        <a:pt x="147876" y="129778"/>
                        <a:pt x="126921" y="150733"/>
                        <a:pt x="101203" y="150733"/>
                      </a:cubicBezTo>
                      <a:cubicBezTo>
                        <a:pt x="75486" y="150733"/>
                        <a:pt x="55483" y="129778"/>
                        <a:pt x="55483" y="104061"/>
                      </a:cubicBezTo>
                      <a:lnTo>
                        <a:pt x="55483" y="104061"/>
                      </a:lnTo>
                      <a:close/>
                      <a:moveTo>
                        <a:pt x="178356" y="104061"/>
                      </a:moveTo>
                      <a:cubicBezTo>
                        <a:pt x="178356" y="99298"/>
                        <a:pt x="177403" y="93583"/>
                        <a:pt x="176451" y="88821"/>
                      </a:cubicBezTo>
                      <a:cubicBezTo>
                        <a:pt x="194548" y="78343"/>
                        <a:pt x="194548" y="78343"/>
                        <a:pt x="194548" y="78343"/>
                      </a:cubicBezTo>
                      <a:cubicBezTo>
                        <a:pt x="171688" y="37386"/>
                        <a:pt x="171688" y="37386"/>
                        <a:pt x="171688" y="37386"/>
                      </a:cubicBezTo>
                      <a:cubicBezTo>
                        <a:pt x="154543" y="47863"/>
                        <a:pt x="154543" y="47863"/>
                        <a:pt x="154543" y="47863"/>
                      </a:cubicBezTo>
                      <a:cubicBezTo>
                        <a:pt x="146923" y="40243"/>
                        <a:pt x="137398" y="33576"/>
                        <a:pt x="125968" y="29766"/>
                      </a:cubicBezTo>
                      <a:cubicBezTo>
                        <a:pt x="125968" y="10716"/>
                        <a:pt x="125968" y="10716"/>
                        <a:pt x="125968" y="10716"/>
                      </a:cubicBezTo>
                      <a:cubicBezTo>
                        <a:pt x="80248" y="10716"/>
                        <a:pt x="80248" y="10716"/>
                        <a:pt x="80248" y="10716"/>
                      </a:cubicBezTo>
                      <a:cubicBezTo>
                        <a:pt x="80248" y="28813"/>
                        <a:pt x="80248" y="28813"/>
                        <a:pt x="80248" y="28813"/>
                      </a:cubicBezTo>
                      <a:cubicBezTo>
                        <a:pt x="67866" y="32623"/>
                        <a:pt x="57388" y="39291"/>
                        <a:pt x="48816" y="47863"/>
                      </a:cubicBezTo>
                      <a:cubicBezTo>
                        <a:pt x="33576" y="38338"/>
                        <a:pt x="33576" y="38338"/>
                        <a:pt x="33576" y="38338"/>
                      </a:cubicBezTo>
                      <a:cubicBezTo>
                        <a:pt x="10716" y="79296"/>
                        <a:pt x="10716" y="79296"/>
                        <a:pt x="10716" y="79296"/>
                      </a:cubicBezTo>
                      <a:cubicBezTo>
                        <a:pt x="26908" y="88821"/>
                        <a:pt x="26908" y="88821"/>
                        <a:pt x="26908" y="88821"/>
                      </a:cubicBezTo>
                      <a:cubicBezTo>
                        <a:pt x="25956" y="93583"/>
                        <a:pt x="25003" y="99298"/>
                        <a:pt x="25003" y="104061"/>
                      </a:cubicBezTo>
                      <a:cubicBezTo>
                        <a:pt x="25003" y="110728"/>
                        <a:pt x="25956" y="116443"/>
                        <a:pt x="26908" y="122158"/>
                      </a:cubicBezTo>
                      <a:cubicBezTo>
                        <a:pt x="11668" y="131683"/>
                        <a:pt x="11668" y="131683"/>
                        <a:pt x="11668" y="131683"/>
                      </a:cubicBezTo>
                      <a:cubicBezTo>
                        <a:pt x="34528" y="171688"/>
                        <a:pt x="34528" y="171688"/>
                        <a:pt x="34528" y="171688"/>
                      </a:cubicBezTo>
                      <a:cubicBezTo>
                        <a:pt x="50721" y="162163"/>
                        <a:pt x="50721" y="162163"/>
                        <a:pt x="50721" y="162163"/>
                      </a:cubicBezTo>
                      <a:cubicBezTo>
                        <a:pt x="59293" y="169783"/>
                        <a:pt x="69771" y="175498"/>
                        <a:pt x="80248" y="178356"/>
                      </a:cubicBezTo>
                      <a:cubicBezTo>
                        <a:pt x="80248" y="198358"/>
                        <a:pt x="80248" y="198358"/>
                        <a:pt x="80248" y="198358"/>
                      </a:cubicBezTo>
                      <a:cubicBezTo>
                        <a:pt x="125968" y="198358"/>
                        <a:pt x="125968" y="198358"/>
                        <a:pt x="125968" y="198358"/>
                      </a:cubicBezTo>
                      <a:cubicBezTo>
                        <a:pt x="125968" y="177403"/>
                        <a:pt x="125968" y="177403"/>
                        <a:pt x="125968" y="177403"/>
                      </a:cubicBezTo>
                      <a:cubicBezTo>
                        <a:pt x="136446" y="173593"/>
                        <a:pt x="145018" y="168831"/>
                        <a:pt x="152638" y="162163"/>
                      </a:cubicBezTo>
                      <a:cubicBezTo>
                        <a:pt x="169783" y="172641"/>
                        <a:pt x="169783" y="172641"/>
                        <a:pt x="169783" y="172641"/>
                      </a:cubicBezTo>
                      <a:cubicBezTo>
                        <a:pt x="192643" y="132636"/>
                        <a:pt x="192643" y="132636"/>
                        <a:pt x="192643" y="132636"/>
                      </a:cubicBezTo>
                      <a:cubicBezTo>
                        <a:pt x="175498" y="122158"/>
                        <a:pt x="175498" y="122158"/>
                        <a:pt x="175498" y="122158"/>
                      </a:cubicBezTo>
                      <a:cubicBezTo>
                        <a:pt x="177403" y="116443"/>
                        <a:pt x="178356" y="110728"/>
                        <a:pt x="178356" y="104061"/>
                      </a:cubicBezTo>
                      <a:lnTo>
                        <a:pt x="178356" y="104061"/>
                      </a:lnTo>
                      <a:close/>
                    </a:path>
                  </a:pathLst>
                </a:custGeom>
                <a:noFill/>
                <a:ln w="1905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263" name="Rectangle: Rounded Corners 303">
                <a:extLst>
                  <a:ext uri="{FF2B5EF4-FFF2-40B4-BE49-F238E27FC236}">
                    <a16:creationId xmlns:a16="http://schemas.microsoft.com/office/drawing/2014/main" id="{FCE32FC3-2430-4FF6-A189-5123AAD6C9C1}"/>
                  </a:ext>
                </a:extLst>
              </p:cNvPr>
              <p:cNvSpPr/>
              <p:nvPr/>
            </p:nvSpPr>
            <p:spPr bwMode="auto">
              <a:xfrm>
                <a:off x="1504352" y="3221680"/>
                <a:ext cx="2601859" cy="1914608"/>
              </a:xfrm>
              <a:prstGeom prst="roundRect">
                <a:avLst>
                  <a:gd name="adj" fmla="val 4248"/>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4" name="Group 3">
            <a:extLst>
              <a:ext uri="{FF2B5EF4-FFF2-40B4-BE49-F238E27FC236}">
                <a16:creationId xmlns:a16="http://schemas.microsoft.com/office/drawing/2014/main" id="{5EB45DFB-1E30-F34D-90C6-2BA607A48439}"/>
              </a:ext>
            </a:extLst>
          </p:cNvPr>
          <p:cNvGrpSpPr/>
          <p:nvPr/>
        </p:nvGrpSpPr>
        <p:grpSpPr>
          <a:xfrm>
            <a:off x="4470944" y="2108752"/>
            <a:ext cx="3410246" cy="3566875"/>
            <a:chOff x="4470944" y="1689652"/>
            <a:chExt cx="3410246" cy="3566875"/>
          </a:xfrm>
        </p:grpSpPr>
        <p:sp>
          <p:nvSpPr>
            <p:cNvPr id="443" name="Rectangle 442">
              <a:extLst>
                <a:ext uri="{FF2B5EF4-FFF2-40B4-BE49-F238E27FC236}">
                  <a16:creationId xmlns:a16="http://schemas.microsoft.com/office/drawing/2014/main" id="{C2D94EE8-5383-4EF7-9714-54FE7A430BD8}"/>
                </a:ext>
              </a:extLst>
            </p:cNvPr>
            <p:cNvSpPr/>
            <p:nvPr/>
          </p:nvSpPr>
          <p:spPr bwMode="auto">
            <a:xfrm>
              <a:off x="4470944" y="4671789"/>
              <a:ext cx="3141936" cy="5847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143428"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S PGothic" charset="0"/>
                <a:cs typeface="Segoe UI Semibold" panose="020B0702040204020203" pitchFamily="34" charset="0"/>
              </a:endParaRPr>
            </a:p>
          </p:txBody>
        </p:sp>
        <p:sp>
          <p:nvSpPr>
            <p:cNvPr id="110" name="TextBox 109">
              <a:extLst>
                <a:ext uri="{FF2B5EF4-FFF2-40B4-BE49-F238E27FC236}">
                  <a16:creationId xmlns:a16="http://schemas.microsoft.com/office/drawing/2014/main" id="{1C438224-143B-4168-9821-30145A5DF0ED}"/>
                </a:ext>
              </a:extLst>
            </p:cNvPr>
            <p:cNvSpPr txBox="1"/>
            <p:nvPr/>
          </p:nvSpPr>
          <p:spPr>
            <a:xfrm>
              <a:off x="4470945" y="1689652"/>
              <a:ext cx="3410245"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Prepare and analyze</a:t>
              </a:r>
            </a:p>
          </p:txBody>
        </p:sp>
        <p:grpSp>
          <p:nvGrpSpPr>
            <p:cNvPr id="295" name="Group 294">
              <a:extLst>
                <a:ext uri="{FF2B5EF4-FFF2-40B4-BE49-F238E27FC236}">
                  <a16:creationId xmlns:a16="http://schemas.microsoft.com/office/drawing/2014/main" id="{9EDE20DE-373D-4D37-A186-02F22271FC73}"/>
                </a:ext>
              </a:extLst>
            </p:cNvPr>
            <p:cNvGrpSpPr/>
            <p:nvPr/>
          </p:nvGrpSpPr>
          <p:grpSpPr>
            <a:xfrm>
              <a:off x="4470944" y="2352401"/>
              <a:ext cx="3122078" cy="2297417"/>
              <a:chOff x="4773366" y="3221680"/>
              <a:chExt cx="2601859" cy="1914608"/>
            </a:xfrm>
          </p:grpSpPr>
          <p:sp>
            <p:nvSpPr>
              <p:cNvPr id="296" name="Freeform: Shape 267">
                <a:extLst>
                  <a:ext uri="{FF2B5EF4-FFF2-40B4-BE49-F238E27FC236}">
                    <a16:creationId xmlns:a16="http://schemas.microsoft.com/office/drawing/2014/main" id="{8BB7E8D8-CCB5-4446-98B0-3F72653815CE}"/>
                  </a:ext>
                </a:extLst>
              </p:cNvPr>
              <p:cNvSpPr/>
              <p:nvPr/>
            </p:nvSpPr>
            <p:spPr bwMode="auto">
              <a:xfrm>
                <a:off x="5004720" y="3411597"/>
                <a:ext cx="514178" cy="127087"/>
              </a:xfrm>
              <a:custGeom>
                <a:avLst/>
                <a:gdLst>
                  <a:gd name="connsiteX0" fmla="*/ 0 w 2494280"/>
                  <a:gd name="connsiteY0" fmla="*/ 589280 h 614680"/>
                  <a:gd name="connsiteX1" fmla="*/ 330200 w 2494280"/>
                  <a:gd name="connsiteY1" fmla="*/ 78740 h 614680"/>
                  <a:gd name="connsiteX2" fmla="*/ 535940 w 2494280"/>
                  <a:gd name="connsiteY2" fmla="*/ 0 h 614680"/>
                  <a:gd name="connsiteX3" fmla="*/ 2011680 w 2494280"/>
                  <a:gd name="connsiteY3" fmla="*/ 0 h 614680"/>
                  <a:gd name="connsiteX4" fmla="*/ 2141220 w 2494280"/>
                  <a:gd name="connsiteY4" fmla="*/ 78740 h 614680"/>
                  <a:gd name="connsiteX5" fmla="*/ 2494280 w 2494280"/>
                  <a:gd name="connsiteY5" fmla="*/ 614680 h 614680"/>
                  <a:gd name="connsiteX0" fmla="*/ 0 w 2494280"/>
                  <a:gd name="connsiteY0" fmla="*/ 589280 h 614680"/>
                  <a:gd name="connsiteX1" fmla="*/ 330200 w 2494280"/>
                  <a:gd name="connsiteY1" fmla="*/ 78740 h 614680"/>
                  <a:gd name="connsiteX2" fmla="*/ 535940 w 2494280"/>
                  <a:gd name="connsiteY2" fmla="*/ 0 h 614680"/>
                  <a:gd name="connsiteX3" fmla="*/ 2011680 w 2494280"/>
                  <a:gd name="connsiteY3" fmla="*/ 0 h 614680"/>
                  <a:gd name="connsiteX4" fmla="*/ 2141220 w 2494280"/>
                  <a:gd name="connsiteY4" fmla="*/ 78740 h 614680"/>
                  <a:gd name="connsiteX5" fmla="*/ 2494280 w 2494280"/>
                  <a:gd name="connsiteY5" fmla="*/ 614680 h 614680"/>
                  <a:gd name="connsiteX0" fmla="*/ 0 w 2494280"/>
                  <a:gd name="connsiteY0" fmla="*/ 589280 h 614680"/>
                  <a:gd name="connsiteX1" fmla="*/ 330200 w 2494280"/>
                  <a:gd name="connsiteY1" fmla="*/ 78740 h 614680"/>
                  <a:gd name="connsiteX2" fmla="*/ 535940 w 2494280"/>
                  <a:gd name="connsiteY2" fmla="*/ 0 h 614680"/>
                  <a:gd name="connsiteX3" fmla="*/ 2011680 w 2494280"/>
                  <a:gd name="connsiteY3" fmla="*/ 0 h 614680"/>
                  <a:gd name="connsiteX4" fmla="*/ 2141220 w 2494280"/>
                  <a:gd name="connsiteY4" fmla="*/ 78740 h 614680"/>
                  <a:gd name="connsiteX5" fmla="*/ 2494280 w 2494280"/>
                  <a:gd name="connsiteY5" fmla="*/ 614680 h 614680"/>
                  <a:gd name="connsiteX0" fmla="*/ 0 w 2494280"/>
                  <a:gd name="connsiteY0" fmla="*/ 591101 h 616501"/>
                  <a:gd name="connsiteX1" fmla="*/ 330200 w 2494280"/>
                  <a:gd name="connsiteY1" fmla="*/ 80561 h 616501"/>
                  <a:gd name="connsiteX2" fmla="*/ 535940 w 2494280"/>
                  <a:gd name="connsiteY2" fmla="*/ 1821 h 616501"/>
                  <a:gd name="connsiteX3" fmla="*/ 2011680 w 2494280"/>
                  <a:gd name="connsiteY3" fmla="*/ 1821 h 616501"/>
                  <a:gd name="connsiteX4" fmla="*/ 2141220 w 2494280"/>
                  <a:gd name="connsiteY4" fmla="*/ 80561 h 616501"/>
                  <a:gd name="connsiteX5" fmla="*/ 2494280 w 2494280"/>
                  <a:gd name="connsiteY5" fmla="*/ 616501 h 616501"/>
                  <a:gd name="connsiteX0" fmla="*/ 0 w 2494280"/>
                  <a:gd name="connsiteY0" fmla="*/ 591101 h 616501"/>
                  <a:gd name="connsiteX1" fmla="*/ 330200 w 2494280"/>
                  <a:gd name="connsiteY1" fmla="*/ 80561 h 616501"/>
                  <a:gd name="connsiteX2" fmla="*/ 535940 w 2494280"/>
                  <a:gd name="connsiteY2" fmla="*/ 1821 h 616501"/>
                  <a:gd name="connsiteX3" fmla="*/ 2011680 w 2494280"/>
                  <a:gd name="connsiteY3" fmla="*/ 1821 h 616501"/>
                  <a:gd name="connsiteX4" fmla="*/ 2141220 w 2494280"/>
                  <a:gd name="connsiteY4" fmla="*/ 80561 h 616501"/>
                  <a:gd name="connsiteX5" fmla="*/ 2494280 w 2494280"/>
                  <a:gd name="connsiteY5" fmla="*/ 616501 h 616501"/>
                  <a:gd name="connsiteX0" fmla="*/ 0 w 2494280"/>
                  <a:gd name="connsiteY0" fmla="*/ 591101 h 616501"/>
                  <a:gd name="connsiteX1" fmla="*/ 330200 w 2494280"/>
                  <a:gd name="connsiteY1" fmla="*/ 80561 h 616501"/>
                  <a:gd name="connsiteX2" fmla="*/ 535940 w 2494280"/>
                  <a:gd name="connsiteY2" fmla="*/ 1821 h 616501"/>
                  <a:gd name="connsiteX3" fmla="*/ 2011680 w 2494280"/>
                  <a:gd name="connsiteY3" fmla="*/ 1821 h 616501"/>
                  <a:gd name="connsiteX4" fmla="*/ 2141220 w 2494280"/>
                  <a:gd name="connsiteY4" fmla="*/ 80561 h 616501"/>
                  <a:gd name="connsiteX5" fmla="*/ 2494280 w 2494280"/>
                  <a:gd name="connsiteY5" fmla="*/ 616501 h 61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4280" h="616501">
                    <a:moveTo>
                      <a:pt x="0" y="591101"/>
                    </a:moveTo>
                    <a:lnTo>
                      <a:pt x="330200" y="80561"/>
                    </a:lnTo>
                    <a:cubicBezTo>
                      <a:pt x="385445" y="-6646"/>
                      <a:pt x="455930" y="-2412"/>
                      <a:pt x="535940" y="1821"/>
                    </a:cubicBezTo>
                    <a:lnTo>
                      <a:pt x="2011680" y="1821"/>
                    </a:lnTo>
                    <a:cubicBezTo>
                      <a:pt x="2083435" y="5208"/>
                      <a:pt x="2107565" y="27644"/>
                      <a:pt x="2141220" y="80561"/>
                    </a:cubicBezTo>
                    <a:lnTo>
                      <a:pt x="2494280" y="616501"/>
                    </a:lnTo>
                  </a:path>
                </a:pathLst>
              </a:cu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297" name="Group 296">
                <a:extLst>
                  <a:ext uri="{FF2B5EF4-FFF2-40B4-BE49-F238E27FC236}">
                    <a16:creationId xmlns:a16="http://schemas.microsoft.com/office/drawing/2014/main" id="{4C93EC3C-407D-4D00-BF0A-D53503955B74}"/>
                  </a:ext>
                </a:extLst>
              </p:cNvPr>
              <p:cNvGrpSpPr/>
              <p:nvPr/>
            </p:nvGrpSpPr>
            <p:grpSpPr>
              <a:xfrm>
                <a:off x="4991892" y="3526133"/>
                <a:ext cx="534075" cy="138231"/>
                <a:chOff x="4991892" y="3516708"/>
                <a:chExt cx="534075" cy="138231"/>
              </a:xfrm>
            </p:grpSpPr>
            <p:sp>
              <p:nvSpPr>
                <p:cNvPr id="361" name="Rectangle: Rounded Corners 266">
                  <a:extLst>
                    <a:ext uri="{FF2B5EF4-FFF2-40B4-BE49-F238E27FC236}">
                      <a16:creationId xmlns:a16="http://schemas.microsoft.com/office/drawing/2014/main" id="{9F87E82D-9EB8-49A4-A5AE-CDCD1AB77919}"/>
                    </a:ext>
                  </a:extLst>
                </p:cNvPr>
                <p:cNvSpPr/>
                <p:nvPr/>
              </p:nvSpPr>
              <p:spPr bwMode="auto">
                <a:xfrm>
                  <a:off x="4991892" y="3516708"/>
                  <a:ext cx="534075" cy="138231"/>
                </a:xfrm>
                <a:prstGeom prst="roundRect">
                  <a:avLst>
                    <a:gd name="adj" fmla="val 23942"/>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2" name="Oval 361">
                  <a:extLst>
                    <a:ext uri="{FF2B5EF4-FFF2-40B4-BE49-F238E27FC236}">
                      <a16:creationId xmlns:a16="http://schemas.microsoft.com/office/drawing/2014/main" id="{8F287D2C-89F1-4591-9588-9E7DB44C1933}"/>
                    </a:ext>
                  </a:extLst>
                </p:cNvPr>
                <p:cNvSpPr/>
                <p:nvPr/>
              </p:nvSpPr>
              <p:spPr bwMode="auto">
                <a:xfrm>
                  <a:off x="5038362" y="3566450"/>
                  <a:ext cx="46077" cy="46077"/>
                </a:xfrm>
                <a:prstGeom prst="ellipse">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98" name="Group 297">
                <a:extLst>
                  <a:ext uri="{FF2B5EF4-FFF2-40B4-BE49-F238E27FC236}">
                    <a16:creationId xmlns:a16="http://schemas.microsoft.com/office/drawing/2014/main" id="{498408F9-07D3-4746-85C4-0BCE61AFEB52}"/>
                  </a:ext>
                </a:extLst>
              </p:cNvPr>
              <p:cNvGrpSpPr/>
              <p:nvPr/>
            </p:nvGrpSpPr>
            <p:grpSpPr>
              <a:xfrm>
                <a:off x="4991892" y="3664364"/>
                <a:ext cx="534075" cy="138231"/>
                <a:chOff x="1459231" y="2186940"/>
                <a:chExt cx="2590800" cy="670560"/>
              </a:xfrm>
            </p:grpSpPr>
            <p:sp>
              <p:nvSpPr>
                <p:cNvPr id="359" name="Rectangle: Rounded Corners 295">
                  <a:extLst>
                    <a:ext uri="{FF2B5EF4-FFF2-40B4-BE49-F238E27FC236}">
                      <a16:creationId xmlns:a16="http://schemas.microsoft.com/office/drawing/2014/main" id="{1E6DA46E-0134-45F9-9D0F-7D64AF07F810}"/>
                    </a:ext>
                  </a:extLst>
                </p:cNvPr>
                <p:cNvSpPr/>
                <p:nvPr/>
              </p:nvSpPr>
              <p:spPr bwMode="auto">
                <a:xfrm>
                  <a:off x="1459231" y="2186940"/>
                  <a:ext cx="2590800" cy="670560"/>
                </a:xfrm>
                <a:prstGeom prst="roundRect">
                  <a:avLst>
                    <a:gd name="adj" fmla="val 23942"/>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0" name="Oval 359">
                  <a:extLst>
                    <a:ext uri="{FF2B5EF4-FFF2-40B4-BE49-F238E27FC236}">
                      <a16:creationId xmlns:a16="http://schemas.microsoft.com/office/drawing/2014/main" id="{5D302A5C-6908-48D6-AED2-56F906156E3B}"/>
                    </a:ext>
                  </a:extLst>
                </p:cNvPr>
                <p:cNvSpPr/>
                <p:nvPr/>
              </p:nvSpPr>
              <p:spPr bwMode="auto">
                <a:xfrm>
                  <a:off x="1684655" y="2428240"/>
                  <a:ext cx="223520" cy="223520"/>
                </a:xfrm>
                <a:prstGeom prst="ellipse">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99" name="Group 298">
                <a:extLst>
                  <a:ext uri="{FF2B5EF4-FFF2-40B4-BE49-F238E27FC236}">
                    <a16:creationId xmlns:a16="http://schemas.microsoft.com/office/drawing/2014/main" id="{4AE103D1-E927-4C76-80BB-DBB662480383}"/>
                  </a:ext>
                </a:extLst>
              </p:cNvPr>
              <p:cNvGrpSpPr/>
              <p:nvPr/>
            </p:nvGrpSpPr>
            <p:grpSpPr>
              <a:xfrm>
                <a:off x="4991892" y="3802595"/>
                <a:ext cx="534075" cy="138231"/>
                <a:chOff x="1459231" y="2186940"/>
                <a:chExt cx="2590800" cy="670560"/>
              </a:xfrm>
            </p:grpSpPr>
            <p:sp>
              <p:nvSpPr>
                <p:cNvPr id="357" name="Rectangle: Rounded Corners 289">
                  <a:extLst>
                    <a:ext uri="{FF2B5EF4-FFF2-40B4-BE49-F238E27FC236}">
                      <a16:creationId xmlns:a16="http://schemas.microsoft.com/office/drawing/2014/main" id="{A10C727A-2D20-42F5-95A0-48F79C587558}"/>
                    </a:ext>
                  </a:extLst>
                </p:cNvPr>
                <p:cNvSpPr/>
                <p:nvPr/>
              </p:nvSpPr>
              <p:spPr bwMode="auto">
                <a:xfrm>
                  <a:off x="1459231" y="2186940"/>
                  <a:ext cx="2590800" cy="670560"/>
                </a:xfrm>
                <a:prstGeom prst="roundRect">
                  <a:avLst>
                    <a:gd name="adj" fmla="val 23942"/>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8" name="Oval 357">
                  <a:extLst>
                    <a:ext uri="{FF2B5EF4-FFF2-40B4-BE49-F238E27FC236}">
                      <a16:creationId xmlns:a16="http://schemas.microsoft.com/office/drawing/2014/main" id="{113FE343-77F0-4EBA-B90E-3174F4D5C621}"/>
                    </a:ext>
                  </a:extLst>
                </p:cNvPr>
                <p:cNvSpPr/>
                <p:nvPr/>
              </p:nvSpPr>
              <p:spPr bwMode="auto">
                <a:xfrm>
                  <a:off x="1684655" y="2428240"/>
                  <a:ext cx="223520" cy="223520"/>
                </a:xfrm>
                <a:prstGeom prst="ellipse">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300" name="Arrow: Bent 234">
                <a:extLst>
                  <a:ext uri="{FF2B5EF4-FFF2-40B4-BE49-F238E27FC236}">
                    <a16:creationId xmlns:a16="http://schemas.microsoft.com/office/drawing/2014/main" id="{3041CD3D-7E05-42CC-A8B9-1CE735D55402}"/>
                  </a:ext>
                </a:extLst>
              </p:cNvPr>
              <p:cNvSpPr/>
              <p:nvPr/>
            </p:nvSpPr>
            <p:spPr bwMode="auto">
              <a:xfrm rot="16200000">
                <a:off x="5266977" y="3980585"/>
                <a:ext cx="259319" cy="392595"/>
              </a:xfrm>
              <a:prstGeom prst="bentArrow">
                <a:avLst>
                  <a:gd name="adj1" fmla="val 25000"/>
                  <a:gd name="adj2" fmla="val 0"/>
                  <a:gd name="adj3" fmla="val 25000"/>
                  <a:gd name="adj4" fmla="val 0"/>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1" name="Arrow: Chevron 235">
                <a:extLst>
                  <a:ext uri="{FF2B5EF4-FFF2-40B4-BE49-F238E27FC236}">
                    <a16:creationId xmlns:a16="http://schemas.microsoft.com/office/drawing/2014/main" id="{1AEB8995-6029-43BF-B7A3-CFC0B66ED5F7}"/>
                  </a:ext>
                </a:extLst>
              </p:cNvPr>
              <p:cNvSpPr/>
              <p:nvPr/>
            </p:nvSpPr>
            <p:spPr bwMode="auto">
              <a:xfrm>
                <a:off x="5557899" y="4260419"/>
                <a:ext cx="43400" cy="93087"/>
              </a:xfrm>
              <a:prstGeom prst="chevron">
                <a:avLst>
                  <a:gd name="adj" fmla="val 100000"/>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2" name="Arrow: Bent 236">
                <a:extLst>
                  <a:ext uri="{FF2B5EF4-FFF2-40B4-BE49-F238E27FC236}">
                    <a16:creationId xmlns:a16="http://schemas.microsoft.com/office/drawing/2014/main" id="{2D2FECA5-6D7E-455A-80BC-1132D3E6D3E3}"/>
                  </a:ext>
                </a:extLst>
              </p:cNvPr>
              <p:cNvSpPr/>
              <p:nvPr/>
            </p:nvSpPr>
            <p:spPr bwMode="auto">
              <a:xfrm rot="16200000">
                <a:off x="6318294" y="4577245"/>
                <a:ext cx="193190" cy="504422"/>
              </a:xfrm>
              <a:prstGeom prst="bentArrow">
                <a:avLst>
                  <a:gd name="adj1" fmla="val 25000"/>
                  <a:gd name="adj2" fmla="val 0"/>
                  <a:gd name="adj3" fmla="val 25000"/>
                  <a:gd name="adj4" fmla="val 0"/>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3" name="Arrow: Chevron 237">
                <a:extLst>
                  <a:ext uri="{FF2B5EF4-FFF2-40B4-BE49-F238E27FC236}">
                    <a16:creationId xmlns:a16="http://schemas.microsoft.com/office/drawing/2014/main" id="{A51B0919-B067-434D-BCFB-39C36906C64A}"/>
                  </a:ext>
                </a:extLst>
              </p:cNvPr>
              <p:cNvSpPr/>
              <p:nvPr/>
            </p:nvSpPr>
            <p:spPr bwMode="auto">
              <a:xfrm>
                <a:off x="6645551" y="4879508"/>
                <a:ext cx="43400" cy="93087"/>
              </a:xfrm>
              <a:prstGeom prst="chevron">
                <a:avLst>
                  <a:gd name="adj" fmla="val 100000"/>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304" name="Group 303">
                <a:extLst>
                  <a:ext uri="{FF2B5EF4-FFF2-40B4-BE49-F238E27FC236}">
                    <a16:creationId xmlns:a16="http://schemas.microsoft.com/office/drawing/2014/main" id="{39832C31-6105-4ABA-AAB8-3A1CF3C2204B}"/>
                  </a:ext>
                </a:extLst>
              </p:cNvPr>
              <p:cNvGrpSpPr/>
              <p:nvPr/>
            </p:nvGrpSpPr>
            <p:grpSpPr>
              <a:xfrm rot="10800000">
                <a:off x="5600975" y="3636805"/>
                <a:ext cx="1342747" cy="816358"/>
                <a:chOff x="4939582" y="2502666"/>
                <a:chExt cx="1609732" cy="1044386"/>
              </a:xfrm>
            </p:grpSpPr>
            <p:sp>
              <p:nvSpPr>
                <p:cNvPr id="355" name="Arrow: Bent 239">
                  <a:extLst>
                    <a:ext uri="{FF2B5EF4-FFF2-40B4-BE49-F238E27FC236}">
                      <a16:creationId xmlns:a16="http://schemas.microsoft.com/office/drawing/2014/main" id="{96835C78-A8D1-4339-BDE2-87C8CF3CBABD}"/>
                    </a:ext>
                  </a:extLst>
                </p:cNvPr>
                <p:cNvSpPr/>
                <p:nvPr/>
              </p:nvSpPr>
              <p:spPr bwMode="auto">
                <a:xfrm rot="16200000">
                  <a:off x="5242585" y="2199663"/>
                  <a:ext cx="994912" cy="1600918"/>
                </a:xfrm>
                <a:prstGeom prst="bentArrow">
                  <a:avLst>
                    <a:gd name="adj1" fmla="val 25000"/>
                    <a:gd name="adj2" fmla="val 0"/>
                    <a:gd name="adj3" fmla="val 25000"/>
                    <a:gd name="adj4" fmla="val 0"/>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6" name="Arrow: Chevron 240">
                  <a:extLst>
                    <a:ext uri="{FF2B5EF4-FFF2-40B4-BE49-F238E27FC236}">
                      <a16:creationId xmlns:a16="http://schemas.microsoft.com/office/drawing/2014/main" id="{D2BC9386-67B2-4CB8-A5A0-92A826117844}"/>
                    </a:ext>
                  </a:extLst>
                </p:cNvPr>
                <p:cNvSpPr/>
                <p:nvPr/>
              </p:nvSpPr>
              <p:spPr bwMode="auto">
                <a:xfrm>
                  <a:off x="6503595" y="3448992"/>
                  <a:ext cx="45719" cy="98060"/>
                </a:xfrm>
                <a:prstGeom prst="chevron">
                  <a:avLst>
                    <a:gd name="adj" fmla="val 100000"/>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305" name="Group 304">
                <a:extLst>
                  <a:ext uri="{FF2B5EF4-FFF2-40B4-BE49-F238E27FC236}">
                    <a16:creationId xmlns:a16="http://schemas.microsoft.com/office/drawing/2014/main" id="{23C1E60D-2B13-493F-B6DF-31A92CA13B54}"/>
                  </a:ext>
                </a:extLst>
              </p:cNvPr>
              <p:cNvGrpSpPr/>
              <p:nvPr/>
            </p:nvGrpSpPr>
            <p:grpSpPr>
              <a:xfrm>
                <a:off x="6773544" y="4510570"/>
                <a:ext cx="341208" cy="509838"/>
                <a:chOff x="16928640" y="5794182"/>
                <a:chExt cx="333504" cy="498326"/>
              </a:xfrm>
            </p:grpSpPr>
            <p:sp>
              <p:nvSpPr>
                <p:cNvPr id="349" name="Freeform: Shape 160">
                  <a:extLst>
                    <a:ext uri="{FF2B5EF4-FFF2-40B4-BE49-F238E27FC236}">
                      <a16:creationId xmlns:a16="http://schemas.microsoft.com/office/drawing/2014/main" id="{5DF500AC-F6CF-4180-85A6-E1F2ADB562DC}"/>
                    </a:ext>
                  </a:extLst>
                </p:cNvPr>
                <p:cNvSpPr/>
                <p:nvPr/>
              </p:nvSpPr>
              <p:spPr bwMode="auto">
                <a:xfrm>
                  <a:off x="17003498" y="5940993"/>
                  <a:ext cx="184415" cy="197476"/>
                </a:xfrm>
                <a:custGeom>
                  <a:avLst/>
                  <a:gdLst>
                    <a:gd name="connsiteX0" fmla="*/ 130635 w 317305"/>
                    <a:gd name="connsiteY0" fmla="*/ 353126 h 353126"/>
                    <a:gd name="connsiteX1" fmla="*/ 117572 w 317305"/>
                    <a:gd name="connsiteY1" fmla="*/ 114728 h 353126"/>
                    <a:gd name="connsiteX2" fmla="*/ 48992 w 317305"/>
                    <a:gd name="connsiteY2" fmla="*/ 3694 h 353126"/>
                    <a:gd name="connsiteX3" fmla="*/ 7 w 317305"/>
                    <a:gd name="connsiteY3" fmla="*/ 49414 h 353126"/>
                    <a:gd name="connsiteX4" fmla="*/ 52258 w 317305"/>
                    <a:gd name="connsiteY4" fmla="*/ 114728 h 353126"/>
                    <a:gd name="connsiteX5" fmla="*/ 274327 w 317305"/>
                    <a:gd name="connsiteY5" fmla="*/ 121260 h 353126"/>
                    <a:gd name="connsiteX6" fmla="*/ 316781 w 317305"/>
                    <a:gd name="connsiteY6" fmla="*/ 62477 h 353126"/>
                    <a:gd name="connsiteX7" fmla="*/ 293921 w 317305"/>
                    <a:gd name="connsiteY7" fmla="*/ 428 h 353126"/>
                    <a:gd name="connsiteX8" fmla="*/ 235138 w 317305"/>
                    <a:gd name="connsiteY8" fmla="*/ 39617 h 353126"/>
                    <a:gd name="connsiteX9" fmla="*/ 209012 w 317305"/>
                    <a:gd name="connsiteY9" fmla="*/ 124526 h 353126"/>
                    <a:gd name="connsiteX10" fmla="*/ 192684 w 317305"/>
                    <a:gd name="connsiteY10" fmla="*/ 353126 h 353126"/>
                    <a:gd name="connsiteX0" fmla="*/ 130635 w 317485"/>
                    <a:gd name="connsiteY0" fmla="*/ 354038 h 354038"/>
                    <a:gd name="connsiteX1" fmla="*/ 117572 w 317485"/>
                    <a:gd name="connsiteY1" fmla="*/ 115640 h 354038"/>
                    <a:gd name="connsiteX2" fmla="*/ 48992 w 317485"/>
                    <a:gd name="connsiteY2" fmla="*/ 4606 h 354038"/>
                    <a:gd name="connsiteX3" fmla="*/ 7 w 317485"/>
                    <a:gd name="connsiteY3" fmla="*/ 50326 h 354038"/>
                    <a:gd name="connsiteX4" fmla="*/ 52258 w 317485"/>
                    <a:gd name="connsiteY4" fmla="*/ 115640 h 354038"/>
                    <a:gd name="connsiteX5" fmla="*/ 274327 w 317485"/>
                    <a:gd name="connsiteY5" fmla="*/ 122172 h 354038"/>
                    <a:gd name="connsiteX6" fmla="*/ 316781 w 317485"/>
                    <a:gd name="connsiteY6" fmla="*/ 63389 h 354038"/>
                    <a:gd name="connsiteX7" fmla="*/ 293921 w 317485"/>
                    <a:gd name="connsiteY7" fmla="*/ 1340 h 354038"/>
                    <a:gd name="connsiteX8" fmla="*/ 209012 w 317485"/>
                    <a:gd name="connsiteY8" fmla="*/ 125438 h 354038"/>
                    <a:gd name="connsiteX9" fmla="*/ 192684 w 317485"/>
                    <a:gd name="connsiteY9" fmla="*/ 354038 h 354038"/>
                    <a:gd name="connsiteX0" fmla="*/ 130635 w 325562"/>
                    <a:gd name="connsiteY0" fmla="*/ 352778 h 352778"/>
                    <a:gd name="connsiteX1" fmla="*/ 117572 w 325562"/>
                    <a:gd name="connsiteY1" fmla="*/ 114380 h 352778"/>
                    <a:gd name="connsiteX2" fmla="*/ 48992 w 325562"/>
                    <a:gd name="connsiteY2" fmla="*/ 3346 h 352778"/>
                    <a:gd name="connsiteX3" fmla="*/ 7 w 325562"/>
                    <a:gd name="connsiteY3" fmla="*/ 49066 h 352778"/>
                    <a:gd name="connsiteX4" fmla="*/ 52258 w 325562"/>
                    <a:gd name="connsiteY4" fmla="*/ 114380 h 352778"/>
                    <a:gd name="connsiteX5" fmla="*/ 274327 w 325562"/>
                    <a:gd name="connsiteY5" fmla="*/ 120912 h 352778"/>
                    <a:gd name="connsiteX6" fmla="*/ 316781 w 325562"/>
                    <a:gd name="connsiteY6" fmla="*/ 62129 h 352778"/>
                    <a:gd name="connsiteX7" fmla="*/ 293921 w 325562"/>
                    <a:gd name="connsiteY7" fmla="*/ 80 h 352778"/>
                    <a:gd name="connsiteX8" fmla="*/ 209012 w 325562"/>
                    <a:gd name="connsiteY8" fmla="*/ 124178 h 352778"/>
                    <a:gd name="connsiteX9" fmla="*/ 192684 w 325562"/>
                    <a:gd name="connsiteY9" fmla="*/ 352778 h 352778"/>
                    <a:gd name="connsiteX0" fmla="*/ 130635 w 326996"/>
                    <a:gd name="connsiteY0" fmla="*/ 354470 h 354470"/>
                    <a:gd name="connsiteX1" fmla="*/ 117572 w 326996"/>
                    <a:gd name="connsiteY1" fmla="*/ 116072 h 354470"/>
                    <a:gd name="connsiteX2" fmla="*/ 48992 w 326996"/>
                    <a:gd name="connsiteY2" fmla="*/ 5038 h 354470"/>
                    <a:gd name="connsiteX3" fmla="*/ 7 w 326996"/>
                    <a:gd name="connsiteY3" fmla="*/ 50758 h 354470"/>
                    <a:gd name="connsiteX4" fmla="*/ 52258 w 326996"/>
                    <a:gd name="connsiteY4" fmla="*/ 116072 h 354470"/>
                    <a:gd name="connsiteX5" fmla="*/ 274327 w 326996"/>
                    <a:gd name="connsiteY5" fmla="*/ 122604 h 354470"/>
                    <a:gd name="connsiteX6" fmla="*/ 326578 w 326996"/>
                    <a:gd name="connsiteY6" fmla="*/ 57289 h 354470"/>
                    <a:gd name="connsiteX7" fmla="*/ 293921 w 326996"/>
                    <a:gd name="connsiteY7" fmla="*/ 1772 h 354470"/>
                    <a:gd name="connsiteX8" fmla="*/ 209012 w 326996"/>
                    <a:gd name="connsiteY8" fmla="*/ 125870 h 354470"/>
                    <a:gd name="connsiteX9" fmla="*/ 192684 w 326996"/>
                    <a:gd name="connsiteY9" fmla="*/ 354470 h 354470"/>
                    <a:gd name="connsiteX0" fmla="*/ 130635 w 327184"/>
                    <a:gd name="connsiteY0" fmla="*/ 352728 h 352728"/>
                    <a:gd name="connsiteX1" fmla="*/ 117572 w 327184"/>
                    <a:gd name="connsiteY1" fmla="*/ 114330 h 352728"/>
                    <a:gd name="connsiteX2" fmla="*/ 48992 w 327184"/>
                    <a:gd name="connsiteY2" fmla="*/ 3296 h 352728"/>
                    <a:gd name="connsiteX3" fmla="*/ 7 w 327184"/>
                    <a:gd name="connsiteY3" fmla="*/ 49016 h 352728"/>
                    <a:gd name="connsiteX4" fmla="*/ 52258 w 327184"/>
                    <a:gd name="connsiteY4" fmla="*/ 114330 h 352728"/>
                    <a:gd name="connsiteX5" fmla="*/ 274327 w 327184"/>
                    <a:gd name="connsiteY5" fmla="*/ 120862 h 352728"/>
                    <a:gd name="connsiteX6" fmla="*/ 326578 w 327184"/>
                    <a:gd name="connsiteY6" fmla="*/ 55547 h 352728"/>
                    <a:gd name="connsiteX7" fmla="*/ 293921 w 327184"/>
                    <a:gd name="connsiteY7" fmla="*/ 30 h 352728"/>
                    <a:gd name="connsiteX8" fmla="*/ 209012 w 327184"/>
                    <a:gd name="connsiteY8" fmla="*/ 124128 h 352728"/>
                    <a:gd name="connsiteX9" fmla="*/ 192684 w 327184"/>
                    <a:gd name="connsiteY9" fmla="*/ 352728 h 352728"/>
                    <a:gd name="connsiteX0" fmla="*/ 130635 w 327184"/>
                    <a:gd name="connsiteY0" fmla="*/ 352736 h 352736"/>
                    <a:gd name="connsiteX1" fmla="*/ 117572 w 327184"/>
                    <a:gd name="connsiteY1" fmla="*/ 114338 h 352736"/>
                    <a:gd name="connsiteX2" fmla="*/ 48992 w 327184"/>
                    <a:gd name="connsiteY2" fmla="*/ 3304 h 352736"/>
                    <a:gd name="connsiteX3" fmla="*/ 7 w 327184"/>
                    <a:gd name="connsiteY3" fmla="*/ 49024 h 352736"/>
                    <a:gd name="connsiteX4" fmla="*/ 52258 w 327184"/>
                    <a:gd name="connsiteY4" fmla="*/ 114338 h 352736"/>
                    <a:gd name="connsiteX5" fmla="*/ 274327 w 327184"/>
                    <a:gd name="connsiteY5" fmla="*/ 120870 h 352736"/>
                    <a:gd name="connsiteX6" fmla="*/ 326578 w 327184"/>
                    <a:gd name="connsiteY6" fmla="*/ 55555 h 352736"/>
                    <a:gd name="connsiteX7" fmla="*/ 293921 w 327184"/>
                    <a:gd name="connsiteY7" fmla="*/ 38 h 352736"/>
                    <a:gd name="connsiteX8" fmla="*/ 209012 w 327184"/>
                    <a:gd name="connsiteY8" fmla="*/ 124136 h 352736"/>
                    <a:gd name="connsiteX9" fmla="*/ 192684 w 327184"/>
                    <a:gd name="connsiteY9" fmla="*/ 352736 h 352736"/>
                    <a:gd name="connsiteX0" fmla="*/ 130635 w 327184"/>
                    <a:gd name="connsiteY0" fmla="*/ 352736 h 352736"/>
                    <a:gd name="connsiteX1" fmla="*/ 117572 w 327184"/>
                    <a:gd name="connsiteY1" fmla="*/ 114338 h 352736"/>
                    <a:gd name="connsiteX2" fmla="*/ 48992 w 327184"/>
                    <a:gd name="connsiteY2" fmla="*/ 3304 h 352736"/>
                    <a:gd name="connsiteX3" fmla="*/ 7 w 327184"/>
                    <a:gd name="connsiteY3" fmla="*/ 49024 h 352736"/>
                    <a:gd name="connsiteX4" fmla="*/ 52258 w 327184"/>
                    <a:gd name="connsiteY4" fmla="*/ 114338 h 352736"/>
                    <a:gd name="connsiteX5" fmla="*/ 274327 w 327184"/>
                    <a:gd name="connsiteY5" fmla="*/ 120870 h 352736"/>
                    <a:gd name="connsiteX6" fmla="*/ 326578 w 327184"/>
                    <a:gd name="connsiteY6" fmla="*/ 55555 h 352736"/>
                    <a:gd name="connsiteX7" fmla="*/ 293921 w 327184"/>
                    <a:gd name="connsiteY7" fmla="*/ 38 h 352736"/>
                    <a:gd name="connsiteX8" fmla="*/ 209012 w 327184"/>
                    <a:gd name="connsiteY8" fmla="*/ 124136 h 352736"/>
                    <a:gd name="connsiteX9" fmla="*/ 192684 w 327184"/>
                    <a:gd name="connsiteY9" fmla="*/ 352736 h 352736"/>
                    <a:gd name="connsiteX0" fmla="*/ 130638 w 327187"/>
                    <a:gd name="connsiteY0" fmla="*/ 352736 h 352736"/>
                    <a:gd name="connsiteX1" fmla="*/ 117575 w 327187"/>
                    <a:gd name="connsiteY1" fmla="*/ 114338 h 352736"/>
                    <a:gd name="connsiteX2" fmla="*/ 48995 w 327187"/>
                    <a:gd name="connsiteY2" fmla="*/ 3304 h 352736"/>
                    <a:gd name="connsiteX3" fmla="*/ 10 w 327187"/>
                    <a:gd name="connsiteY3" fmla="*/ 49024 h 352736"/>
                    <a:gd name="connsiteX4" fmla="*/ 52261 w 327187"/>
                    <a:gd name="connsiteY4" fmla="*/ 114338 h 352736"/>
                    <a:gd name="connsiteX5" fmla="*/ 274330 w 327187"/>
                    <a:gd name="connsiteY5" fmla="*/ 120870 h 352736"/>
                    <a:gd name="connsiteX6" fmla="*/ 326581 w 327187"/>
                    <a:gd name="connsiteY6" fmla="*/ 55555 h 352736"/>
                    <a:gd name="connsiteX7" fmla="*/ 293924 w 327187"/>
                    <a:gd name="connsiteY7" fmla="*/ 38 h 352736"/>
                    <a:gd name="connsiteX8" fmla="*/ 209015 w 327187"/>
                    <a:gd name="connsiteY8" fmla="*/ 124136 h 352736"/>
                    <a:gd name="connsiteX9" fmla="*/ 192687 w 327187"/>
                    <a:gd name="connsiteY9" fmla="*/ 352736 h 352736"/>
                    <a:gd name="connsiteX0" fmla="*/ 130638 w 327345"/>
                    <a:gd name="connsiteY0" fmla="*/ 352736 h 352736"/>
                    <a:gd name="connsiteX1" fmla="*/ 117575 w 327345"/>
                    <a:gd name="connsiteY1" fmla="*/ 114338 h 352736"/>
                    <a:gd name="connsiteX2" fmla="*/ 48995 w 327345"/>
                    <a:gd name="connsiteY2" fmla="*/ 3304 h 352736"/>
                    <a:gd name="connsiteX3" fmla="*/ 10 w 327345"/>
                    <a:gd name="connsiteY3" fmla="*/ 49024 h 352736"/>
                    <a:gd name="connsiteX4" fmla="*/ 52261 w 327345"/>
                    <a:gd name="connsiteY4" fmla="*/ 114338 h 352736"/>
                    <a:gd name="connsiteX5" fmla="*/ 274330 w 327345"/>
                    <a:gd name="connsiteY5" fmla="*/ 120870 h 352736"/>
                    <a:gd name="connsiteX6" fmla="*/ 326581 w 327345"/>
                    <a:gd name="connsiteY6" fmla="*/ 55555 h 352736"/>
                    <a:gd name="connsiteX7" fmla="*/ 293924 w 327345"/>
                    <a:gd name="connsiteY7" fmla="*/ 38 h 352736"/>
                    <a:gd name="connsiteX8" fmla="*/ 209015 w 327345"/>
                    <a:gd name="connsiteY8" fmla="*/ 124136 h 352736"/>
                    <a:gd name="connsiteX9" fmla="*/ 192687 w 327345"/>
                    <a:gd name="connsiteY9" fmla="*/ 352736 h 352736"/>
                    <a:gd name="connsiteX0" fmla="*/ 130638 w 326703"/>
                    <a:gd name="connsiteY0" fmla="*/ 349840 h 349840"/>
                    <a:gd name="connsiteX1" fmla="*/ 117575 w 326703"/>
                    <a:gd name="connsiteY1" fmla="*/ 111442 h 349840"/>
                    <a:gd name="connsiteX2" fmla="*/ 48995 w 326703"/>
                    <a:gd name="connsiteY2" fmla="*/ 408 h 349840"/>
                    <a:gd name="connsiteX3" fmla="*/ 10 w 326703"/>
                    <a:gd name="connsiteY3" fmla="*/ 46128 h 349840"/>
                    <a:gd name="connsiteX4" fmla="*/ 52261 w 326703"/>
                    <a:gd name="connsiteY4" fmla="*/ 111442 h 349840"/>
                    <a:gd name="connsiteX5" fmla="*/ 274330 w 326703"/>
                    <a:gd name="connsiteY5" fmla="*/ 117974 h 349840"/>
                    <a:gd name="connsiteX6" fmla="*/ 326581 w 326703"/>
                    <a:gd name="connsiteY6" fmla="*/ 52659 h 349840"/>
                    <a:gd name="connsiteX7" fmla="*/ 284127 w 326703"/>
                    <a:gd name="connsiteY7" fmla="*/ 408 h 349840"/>
                    <a:gd name="connsiteX8" fmla="*/ 209015 w 326703"/>
                    <a:gd name="connsiteY8" fmla="*/ 121240 h 349840"/>
                    <a:gd name="connsiteX9" fmla="*/ 192687 w 326703"/>
                    <a:gd name="connsiteY9" fmla="*/ 349840 h 349840"/>
                    <a:gd name="connsiteX0" fmla="*/ 130638 w 326703"/>
                    <a:gd name="connsiteY0" fmla="*/ 349840 h 349840"/>
                    <a:gd name="connsiteX1" fmla="*/ 117575 w 326703"/>
                    <a:gd name="connsiteY1" fmla="*/ 111442 h 349840"/>
                    <a:gd name="connsiteX2" fmla="*/ 48995 w 326703"/>
                    <a:gd name="connsiteY2" fmla="*/ 408 h 349840"/>
                    <a:gd name="connsiteX3" fmla="*/ 10 w 326703"/>
                    <a:gd name="connsiteY3" fmla="*/ 46128 h 349840"/>
                    <a:gd name="connsiteX4" fmla="*/ 52261 w 326703"/>
                    <a:gd name="connsiteY4" fmla="*/ 111442 h 349840"/>
                    <a:gd name="connsiteX5" fmla="*/ 274330 w 326703"/>
                    <a:gd name="connsiteY5" fmla="*/ 117974 h 349840"/>
                    <a:gd name="connsiteX6" fmla="*/ 326581 w 326703"/>
                    <a:gd name="connsiteY6" fmla="*/ 52659 h 349840"/>
                    <a:gd name="connsiteX7" fmla="*/ 284127 w 326703"/>
                    <a:gd name="connsiteY7" fmla="*/ 408 h 349840"/>
                    <a:gd name="connsiteX8" fmla="*/ 209015 w 326703"/>
                    <a:gd name="connsiteY8" fmla="*/ 121240 h 349840"/>
                    <a:gd name="connsiteX9" fmla="*/ 192687 w 326703"/>
                    <a:gd name="connsiteY9" fmla="*/ 349840 h 34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6703" h="349840">
                      <a:moveTo>
                        <a:pt x="130638" y="349840"/>
                      </a:moveTo>
                      <a:cubicBezTo>
                        <a:pt x="130910" y="259760"/>
                        <a:pt x="124651" y="182744"/>
                        <a:pt x="117575" y="111442"/>
                      </a:cubicBezTo>
                      <a:cubicBezTo>
                        <a:pt x="110499" y="40140"/>
                        <a:pt x="78386" y="4763"/>
                        <a:pt x="48995" y="408"/>
                      </a:cubicBezTo>
                      <a:cubicBezTo>
                        <a:pt x="19604" y="-3947"/>
                        <a:pt x="-534" y="27622"/>
                        <a:pt x="10" y="46128"/>
                      </a:cubicBezTo>
                      <a:cubicBezTo>
                        <a:pt x="554" y="64634"/>
                        <a:pt x="6541" y="99468"/>
                        <a:pt x="52261" y="111442"/>
                      </a:cubicBezTo>
                      <a:cubicBezTo>
                        <a:pt x="97981" y="123416"/>
                        <a:pt x="228610" y="127771"/>
                        <a:pt x="274330" y="117974"/>
                      </a:cubicBezTo>
                      <a:cubicBezTo>
                        <a:pt x="320050" y="108177"/>
                        <a:pt x="324948" y="72253"/>
                        <a:pt x="326581" y="52659"/>
                      </a:cubicBezTo>
                      <a:cubicBezTo>
                        <a:pt x="328214" y="33065"/>
                        <a:pt x="313518" y="2041"/>
                        <a:pt x="284127" y="408"/>
                      </a:cubicBezTo>
                      <a:cubicBezTo>
                        <a:pt x="254736" y="-1225"/>
                        <a:pt x="217724" y="49938"/>
                        <a:pt x="209015" y="121240"/>
                      </a:cubicBezTo>
                      <a:cubicBezTo>
                        <a:pt x="200306" y="192542"/>
                        <a:pt x="197313" y="261666"/>
                        <a:pt x="192687" y="349840"/>
                      </a:cubicBezTo>
                    </a:path>
                  </a:pathLst>
                </a:custGeom>
                <a:noFill/>
                <a:ln w="19050" cap="rnd"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350" name="Straight Connector 349">
                  <a:extLst>
                    <a:ext uri="{FF2B5EF4-FFF2-40B4-BE49-F238E27FC236}">
                      <a16:creationId xmlns:a16="http://schemas.microsoft.com/office/drawing/2014/main" id="{6DCBEE34-7720-4EB4-84D8-5F7C2B39B297}"/>
                    </a:ext>
                  </a:extLst>
                </p:cNvPr>
                <p:cNvCxnSpPr/>
                <p:nvPr/>
              </p:nvCxnSpPr>
              <p:spPr>
                <a:xfrm>
                  <a:off x="17027338" y="6179152"/>
                  <a:ext cx="142110" cy="0"/>
                </a:xfrm>
                <a:prstGeom prst="line">
                  <a:avLst/>
                </a:prstGeom>
                <a:noFill/>
                <a:ln w="19050" cap="rnd" cmpd="sng" algn="ctr">
                  <a:solidFill>
                    <a:schemeClr val="tx1"/>
                  </a:solidFill>
                  <a:prstDash val="solid"/>
                  <a:headEnd type="none" w="med" len="med"/>
                  <a:tailEnd type="none" w="med" len="med"/>
                </a:ln>
                <a:effectLst/>
              </p:spPr>
            </p:cxnSp>
            <p:cxnSp>
              <p:nvCxnSpPr>
                <p:cNvPr id="351" name="Straight Connector 350">
                  <a:extLst>
                    <a:ext uri="{FF2B5EF4-FFF2-40B4-BE49-F238E27FC236}">
                      <a16:creationId xmlns:a16="http://schemas.microsoft.com/office/drawing/2014/main" id="{9C9A7697-D085-4FAD-929E-1D63B6F575F9}"/>
                    </a:ext>
                  </a:extLst>
                </p:cNvPr>
                <p:cNvCxnSpPr/>
                <p:nvPr/>
              </p:nvCxnSpPr>
              <p:spPr>
                <a:xfrm>
                  <a:off x="17027338" y="6218937"/>
                  <a:ext cx="142110" cy="0"/>
                </a:xfrm>
                <a:prstGeom prst="line">
                  <a:avLst/>
                </a:prstGeom>
                <a:noFill/>
                <a:ln w="19050" cap="rnd" cmpd="sng" algn="ctr">
                  <a:solidFill>
                    <a:schemeClr val="tx1"/>
                  </a:solidFill>
                  <a:prstDash val="solid"/>
                  <a:headEnd type="none" w="med" len="med"/>
                  <a:tailEnd type="none" w="med" len="med"/>
                </a:ln>
                <a:effectLst/>
              </p:spPr>
            </p:cxnSp>
            <p:cxnSp>
              <p:nvCxnSpPr>
                <p:cNvPr id="352" name="Straight Connector 351">
                  <a:extLst>
                    <a:ext uri="{FF2B5EF4-FFF2-40B4-BE49-F238E27FC236}">
                      <a16:creationId xmlns:a16="http://schemas.microsoft.com/office/drawing/2014/main" id="{DB67E7E1-C4DF-4703-877B-704B8AF3859D}"/>
                    </a:ext>
                  </a:extLst>
                </p:cNvPr>
                <p:cNvCxnSpPr/>
                <p:nvPr/>
              </p:nvCxnSpPr>
              <p:spPr>
                <a:xfrm>
                  <a:off x="17027338" y="6255640"/>
                  <a:ext cx="142110" cy="0"/>
                </a:xfrm>
                <a:prstGeom prst="line">
                  <a:avLst/>
                </a:prstGeom>
                <a:noFill/>
                <a:ln w="19050" cap="rnd" cmpd="sng" algn="ctr">
                  <a:solidFill>
                    <a:schemeClr val="tx1"/>
                  </a:solidFill>
                  <a:prstDash val="solid"/>
                  <a:headEnd type="none" w="med" len="med"/>
                  <a:tailEnd type="none" w="med" len="med"/>
                </a:ln>
                <a:effectLst/>
              </p:spPr>
            </p:cxnSp>
            <p:cxnSp>
              <p:nvCxnSpPr>
                <p:cNvPr id="353" name="Straight Connector 352">
                  <a:extLst>
                    <a:ext uri="{FF2B5EF4-FFF2-40B4-BE49-F238E27FC236}">
                      <a16:creationId xmlns:a16="http://schemas.microsoft.com/office/drawing/2014/main" id="{FE1329D3-8EA8-4901-AA2B-A69B6B456208}"/>
                    </a:ext>
                  </a:extLst>
                </p:cNvPr>
                <p:cNvCxnSpPr/>
                <p:nvPr/>
              </p:nvCxnSpPr>
              <p:spPr>
                <a:xfrm>
                  <a:off x="17070997" y="6292508"/>
                  <a:ext cx="54790" cy="0"/>
                </a:xfrm>
                <a:prstGeom prst="line">
                  <a:avLst/>
                </a:prstGeom>
                <a:noFill/>
                <a:ln w="19050" cap="rnd" cmpd="sng" algn="ctr">
                  <a:solidFill>
                    <a:schemeClr val="tx1"/>
                  </a:solidFill>
                  <a:prstDash val="solid"/>
                  <a:headEnd type="none" w="med" len="med"/>
                  <a:tailEnd type="none" w="med" len="med"/>
                </a:ln>
                <a:effectLst/>
              </p:spPr>
            </p:cxnSp>
            <p:sp>
              <p:nvSpPr>
                <p:cNvPr id="354" name="Freeform: Shape 165">
                  <a:extLst>
                    <a:ext uri="{FF2B5EF4-FFF2-40B4-BE49-F238E27FC236}">
                      <a16:creationId xmlns:a16="http://schemas.microsoft.com/office/drawing/2014/main" id="{64E3D6C0-606D-429A-A918-7FFF43FC0B4D}"/>
                    </a:ext>
                  </a:extLst>
                </p:cNvPr>
                <p:cNvSpPr/>
                <p:nvPr/>
              </p:nvSpPr>
              <p:spPr bwMode="auto">
                <a:xfrm>
                  <a:off x="16928640" y="5794182"/>
                  <a:ext cx="333504" cy="350544"/>
                </a:xfrm>
                <a:custGeom>
                  <a:avLst/>
                  <a:gdLst>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4768"/>
                    <a:gd name="connsiteX1" fmla="*/ 429290 w 597607"/>
                    <a:gd name="connsiteY1" fmla="*/ 620606 h 624768"/>
                    <a:gd name="connsiteX2" fmla="*/ 429290 w 597607"/>
                    <a:gd name="connsiteY2" fmla="*/ 571620 h 624768"/>
                    <a:gd name="connsiteX3" fmla="*/ 537059 w 597607"/>
                    <a:gd name="connsiteY3" fmla="*/ 493243 h 624768"/>
                    <a:gd name="connsiteX4" fmla="*/ 595842 w 597607"/>
                    <a:gd name="connsiteY4" fmla="*/ 274440 h 624768"/>
                    <a:gd name="connsiteX5" fmla="*/ 471744 w 597607"/>
                    <a:gd name="connsiteY5" fmla="*/ 58903 h 624768"/>
                    <a:gd name="connsiteX6" fmla="*/ 308459 w 597607"/>
                    <a:gd name="connsiteY6" fmla="*/ 120 h 624768"/>
                    <a:gd name="connsiteX7" fmla="*/ 135376 w 597607"/>
                    <a:gd name="connsiteY7" fmla="*/ 52371 h 624768"/>
                    <a:gd name="connsiteX8" fmla="*/ 1482 w 597607"/>
                    <a:gd name="connsiteY8" fmla="*/ 287503 h 624768"/>
                    <a:gd name="connsiteX9" fmla="*/ 70062 w 597607"/>
                    <a:gd name="connsiteY9" fmla="*/ 486711 h 624768"/>
                    <a:gd name="connsiteX10" fmla="*/ 168033 w 597607"/>
                    <a:gd name="connsiteY10" fmla="*/ 548760 h 624768"/>
                    <a:gd name="connsiteX11" fmla="*/ 181096 w 597607"/>
                    <a:gd name="connsiteY11" fmla="*/ 620606 h 624768"/>
                    <a:gd name="connsiteX0" fmla="*/ 181096 w 597607"/>
                    <a:gd name="connsiteY0" fmla="*/ 620606 h 624768"/>
                    <a:gd name="connsiteX1" fmla="*/ 429290 w 597607"/>
                    <a:gd name="connsiteY1" fmla="*/ 620606 h 624768"/>
                    <a:gd name="connsiteX2" fmla="*/ 429290 w 597607"/>
                    <a:gd name="connsiteY2" fmla="*/ 571620 h 624768"/>
                    <a:gd name="connsiteX3" fmla="*/ 537059 w 597607"/>
                    <a:gd name="connsiteY3" fmla="*/ 493243 h 624768"/>
                    <a:gd name="connsiteX4" fmla="*/ 595842 w 597607"/>
                    <a:gd name="connsiteY4" fmla="*/ 274440 h 624768"/>
                    <a:gd name="connsiteX5" fmla="*/ 471744 w 597607"/>
                    <a:gd name="connsiteY5" fmla="*/ 58903 h 624768"/>
                    <a:gd name="connsiteX6" fmla="*/ 308459 w 597607"/>
                    <a:gd name="connsiteY6" fmla="*/ 120 h 624768"/>
                    <a:gd name="connsiteX7" fmla="*/ 135376 w 597607"/>
                    <a:gd name="connsiteY7" fmla="*/ 52371 h 624768"/>
                    <a:gd name="connsiteX8" fmla="*/ 1482 w 597607"/>
                    <a:gd name="connsiteY8" fmla="*/ 287503 h 624768"/>
                    <a:gd name="connsiteX9" fmla="*/ 70062 w 597607"/>
                    <a:gd name="connsiteY9" fmla="*/ 486711 h 624768"/>
                    <a:gd name="connsiteX10" fmla="*/ 168033 w 597607"/>
                    <a:gd name="connsiteY10" fmla="*/ 548760 h 624768"/>
                    <a:gd name="connsiteX11" fmla="*/ 181096 w 597607"/>
                    <a:gd name="connsiteY11" fmla="*/ 620606 h 624768"/>
                    <a:gd name="connsiteX0" fmla="*/ 181096 w 597607"/>
                    <a:gd name="connsiteY0" fmla="*/ 620606 h 621102"/>
                    <a:gd name="connsiteX1" fmla="*/ 429290 w 597607"/>
                    <a:gd name="connsiteY1" fmla="*/ 620606 h 621102"/>
                    <a:gd name="connsiteX2" fmla="*/ 429290 w 597607"/>
                    <a:gd name="connsiteY2" fmla="*/ 571620 h 621102"/>
                    <a:gd name="connsiteX3" fmla="*/ 537059 w 597607"/>
                    <a:gd name="connsiteY3" fmla="*/ 493243 h 621102"/>
                    <a:gd name="connsiteX4" fmla="*/ 595842 w 597607"/>
                    <a:gd name="connsiteY4" fmla="*/ 274440 h 621102"/>
                    <a:gd name="connsiteX5" fmla="*/ 471744 w 597607"/>
                    <a:gd name="connsiteY5" fmla="*/ 58903 h 621102"/>
                    <a:gd name="connsiteX6" fmla="*/ 308459 w 597607"/>
                    <a:gd name="connsiteY6" fmla="*/ 120 h 621102"/>
                    <a:gd name="connsiteX7" fmla="*/ 135376 w 597607"/>
                    <a:gd name="connsiteY7" fmla="*/ 52371 h 621102"/>
                    <a:gd name="connsiteX8" fmla="*/ 1482 w 597607"/>
                    <a:gd name="connsiteY8" fmla="*/ 287503 h 621102"/>
                    <a:gd name="connsiteX9" fmla="*/ 70062 w 597607"/>
                    <a:gd name="connsiteY9" fmla="*/ 486711 h 621102"/>
                    <a:gd name="connsiteX10" fmla="*/ 168033 w 597607"/>
                    <a:gd name="connsiteY10" fmla="*/ 548760 h 621102"/>
                    <a:gd name="connsiteX11" fmla="*/ 181096 w 597607"/>
                    <a:gd name="connsiteY11" fmla="*/ 620606 h 621102"/>
                    <a:gd name="connsiteX0" fmla="*/ 181096 w 597607"/>
                    <a:gd name="connsiteY0" fmla="*/ 620606 h 621102"/>
                    <a:gd name="connsiteX1" fmla="*/ 429290 w 597607"/>
                    <a:gd name="connsiteY1" fmla="*/ 620606 h 621102"/>
                    <a:gd name="connsiteX2" fmla="*/ 429290 w 597607"/>
                    <a:gd name="connsiteY2" fmla="*/ 571620 h 621102"/>
                    <a:gd name="connsiteX3" fmla="*/ 537059 w 597607"/>
                    <a:gd name="connsiteY3" fmla="*/ 493243 h 621102"/>
                    <a:gd name="connsiteX4" fmla="*/ 595842 w 597607"/>
                    <a:gd name="connsiteY4" fmla="*/ 274440 h 621102"/>
                    <a:gd name="connsiteX5" fmla="*/ 471744 w 597607"/>
                    <a:gd name="connsiteY5" fmla="*/ 58903 h 621102"/>
                    <a:gd name="connsiteX6" fmla="*/ 308459 w 597607"/>
                    <a:gd name="connsiteY6" fmla="*/ 120 h 621102"/>
                    <a:gd name="connsiteX7" fmla="*/ 135376 w 597607"/>
                    <a:gd name="connsiteY7" fmla="*/ 52371 h 621102"/>
                    <a:gd name="connsiteX8" fmla="*/ 1482 w 597607"/>
                    <a:gd name="connsiteY8" fmla="*/ 287503 h 621102"/>
                    <a:gd name="connsiteX9" fmla="*/ 70062 w 597607"/>
                    <a:gd name="connsiteY9" fmla="*/ 486711 h 621102"/>
                    <a:gd name="connsiteX10" fmla="*/ 168033 w 597607"/>
                    <a:gd name="connsiteY10" fmla="*/ 548760 h 621102"/>
                    <a:gd name="connsiteX11" fmla="*/ 181096 w 597607"/>
                    <a:gd name="connsiteY11" fmla="*/ 620606 h 621102"/>
                    <a:gd name="connsiteX0" fmla="*/ 181096 w 597607"/>
                    <a:gd name="connsiteY0" fmla="*/ 620606 h 621102"/>
                    <a:gd name="connsiteX1" fmla="*/ 429290 w 597607"/>
                    <a:gd name="connsiteY1" fmla="*/ 620606 h 621102"/>
                    <a:gd name="connsiteX2" fmla="*/ 429290 w 597607"/>
                    <a:gd name="connsiteY2" fmla="*/ 571620 h 621102"/>
                    <a:gd name="connsiteX3" fmla="*/ 537059 w 597607"/>
                    <a:gd name="connsiteY3" fmla="*/ 493243 h 621102"/>
                    <a:gd name="connsiteX4" fmla="*/ 595842 w 597607"/>
                    <a:gd name="connsiteY4" fmla="*/ 274440 h 621102"/>
                    <a:gd name="connsiteX5" fmla="*/ 471744 w 597607"/>
                    <a:gd name="connsiteY5" fmla="*/ 58903 h 621102"/>
                    <a:gd name="connsiteX6" fmla="*/ 308459 w 597607"/>
                    <a:gd name="connsiteY6" fmla="*/ 120 h 621102"/>
                    <a:gd name="connsiteX7" fmla="*/ 135376 w 597607"/>
                    <a:gd name="connsiteY7" fmla="*/ 52371 h 621102"/>
                    <a:gd name="connsiteX8" fmla="*/ 1482 w 597607"/>
                    <a:gd name="connsiteY8" fmla="*/ 287503 h 621102"/>
                    <a:gd name="connsiteX9" fmla="*/ 70062 w 597607"/>
                    <a:gd name="connsiteY9" fmla="*/ 486711 h 621102"/>
                    <a:gd name="connsiteX10" fmla="*/ 168033 w 597607"/>
                    <a:gd name="connsiteY10" fmla="*/ 548760 h 621102"/>
                    <a:gd name="connsiteX11" fmla="*/ 181096 w 597607"/>
                    <a:gd name="connsiteY11" fmla="*/ 620606 h 621102"/>
                    <a:gd name="connsiteX0" fmla="*/ 181096 w 597607"/>
                    <a:gd name="connsiteY0" fmla="*/ 620606 h 621102"/>
                    <a:gd name="connsiteX1" fmla="*/ 429290 w 597607"/>
                    <a:gd name="connsiteY1" fmla="*/ 620606 h 621102"/>
                    <a:gd name="connsiteX2" fmla="*/ 429290 w 597607"/>
                    <a:gd name="connsiteY2" fmla="*/ 571620 h 621102"/>
                    <a:gd name="connsiteX3" fmla="*/ 537059 w 597607"/>
                    <a:gd name="connsiteY3" fmla="*/ 493243 h 621102"/>
                    <a:gd name="connsiteX4" fmla="*/ 595842 w 597607"/>
                    <a:gd name="connsiteY4" fmla="*/ 274440 h 621102"/>
                    <a:gd name="connsiteX5" fmla="*/ 471744 w 597607"/>
                    <a:gd name="connsiteY5" fmla="*/ 58903 h 621102"/>
                    <a:gd name="connsiteX6" fmla="*/ 308459 w 597607"/>
                    <a:gd name="connsiteY6" fmla="*/ 120 h 621102"/>
                    <a:gd name="connsiteX7" fmla="*/ 135376 w 597607"/>
                    <a:gd name="connsiteY7" fmla="*/ 52371 h 621102"/>
                    <a:gd name="connsiteX8" fmla="*/ 1482 w 597607"/>
                    <a:gd name="connsiteY8" fmla="*/ 287503 h 621102"/>
                    <a:gd name="connsiteX9" fmla="*/ 70062 w 597607"/>
                    <a:gd name="connsiteY9" fmla="*/ 486711 h 621102"/>
                    <a:gd name="connsiteX10" fmla="*/ 148983 w 597607"/>
                    <a:gd name="connsiteY10" fmla="*/ 555904 h 621102"/>
                    <a:gd name="connsiteX11" fmla="*/ 181096 w 597607"/>
                    <a:gd name="connsiteY11" fmla="*/ 620606 h 621102"/>
                    <a:gd name="connsiteX0" fmla="*/ 181601 w 598112"/>
                    <a:gd name="connsiteY0" fmla="*/ 620606 h 621102"/>
                    <a:gd name="connsiteX1" fmla="*/ 429795 w 598112"/>
                    <a:gd name="connsiteY1" fmla="*/ 620606 h 621102"/>
                    <a:gd name="connsiteX2" fmla="*/ 429795 w 598112"/>
                    <a:gd name="connsiteY2" fmla="*/ 571620 h 621102"/>
                    <a:gd name="connsiteX3" fmla="*/ 537564 w 598112"/>
                    <a:gd name="connsiteY3" fmla="*/ 493243 h 621102"/>
                    <a:gd name="connsiteX4" fmla="*/ 596347 w 598112"/>
                    <a:gd name="connsiteY4" fmla="*/ 274440 h 621102"/>
                    <a:gd name="connsiteX5" fmla="*/ 472249 w 598112"/>
                    <a:gd name="connsiteY5" fmla="*/ 58903 h 621102"/>
                    <a:gd name="connsiteX6" fmla="*/ 308964 w 598112"/>
                    <a:gd name="connsiteY6" fmla="*/ 120 h 621102"/>
                    <a:gd name="connsiteX7" fmla="*/ 135881 w 598112"/>
                    <a:gd name="connsiteY7" fmla="*/ 52371 h 621102"/>
                    <a:gd name="connsiteX8" fmla="*/ 1987 w 598112"/>
                    <a:gd name="connsiteY8" fmla="*/ 287503 h 621102"/>
                    <a:gd name="connsiteX9" fmla="*/ 63423 w 598112"/>
                    <a:gd name="connsiteY9" fmla="*/ 481948 h 621102"/>
                    <a:gd name="connsiteX10" fmla="*/ 149488 w 598112"/>
                    <a:gd name="connsiteY10" fmla="*/ 555904 h 621102"/>
                    <a:gd name="connsiteX11" fmla="*/ 181601 w 598112"/>
                    <a:gd name="connsiteY11" fmla="*/ 620606 h 621102"/>
                    <a:gd name="connsiteX0" fmla="*/ 181601 w 598112"/>
                    <a:gd name="connsiteY0" fmla="*/ 620606 h 621102"/>
                    <a:gd name="connsiteX1" fmla="*/ 429795 w 598112"/>
                    <a:gd name="connsiteY1" fmla="*/ 620606 h 621102"/>
                    <a:gd name="connsiteX2" fmla="*/ 429795 w 598112"/>
                    <a:gd name="connsiteY2" fmla="*/ 571620 h 621102"/>
                    <a:gd name="connsiteX3" fmla="*/ 537564 w 598112"/>
                    <a:gd name="connsiteY3" fmla="*/ 493243 h 621102"/>
                    <a:gd name="connsiteX4" fmla="*/ 596347 w 598112"/>
                    <a:gd name="connsiteY4" fmla="*/ 274440 h 621102"/>
                    <a:gd name="connsiteX5" fmla="*/ 472249 w 598112"/>
                    <a:gd name="connsiteY5" fmla="*/ 58903 h 621102"/>
                    <a:gd name="connsiteX6" fmla="*/ 308964 w 598112"/>
                    <a:gd name="connsiteY6" fmla="*/ 120 h 621102"/>
                    <a:gd name="connsiteX7" fmla="*/ 135881 w 598112"/>
                    <a:gd name="connsiteY7" fmla="*/ 52371 h 621102"/>
                    <a:gd name="connsiteX8" fmla="*/ 1987 w 598112"/>
                    <a:gd name="connsiteY8" fmla="*/ 287503 h 621102"/>
                    <a:gd name="connsiteX9" fmla="*/ 63423 w 598112"/>
                    <a:gd name="connsiteY9" fmla="*/ 481948 h 621102"/>
                    <a:gd name="connsiteX10" fmla="*/ 149488 w 598112"/>
                    <a:gd name="connsiteY10" fmla="*/ 555904 h 621102"/>
                    <a:gd name="connsiteX11" fmla="*/ 181601 w 598112"/>
                    <a:gd name="connsiteY11" fmla="*/ 620606 h 621102"/>
                    <a:gd name="connsiteX0" fmla="*/ 181685 w 598196"/>
                    <a:gd name="connsiteY0" fmla="*/ 620606 h 621102"/>
                    <a:gd name="connsiteX1" fmla="*/ 429879 w 598196"/>
                    <a:gd name="connsiteY1" fmla="*/ 620606 h 621102"/>
                    <a:gd name="connsiteX2" fmla="*/ 429879 w 598196"/>
                    <a:gd name="connsiteY2" fmla="*/ 571620 h 621102"/>
                    <a:gd name="connsiteX3" fmla="*/ 537648 w 598196"/>
                    <a:gd name="connsiteY3" fmla="*/ 493243 h 621102"/>
                    <a:gd name="connsiteX4" fmla="*/ 596431 w 598196"/>
                    <a:gd name="connsiteY4" fmla="*/ 274440 h 621102"/>
                    <a:gd name="connsiteX5" fmla="*/ 472333 w 598196"/>
                    <a:gd name="connsiteY5" fmla="*/ 58903 h 621102"/>
                    <a:gd name="connsiteX6" fmla="*/ 309048 w 598196"/>
                    <a:gd name="connsiteY6" fmla="*/ 120 h 621102"/>
                    <a:gd name="connsiteX7" fmla="*/ 135965 w 598196"/>
                    <a:gd name="connsiteY7" fmla="*/ 52371 h 621102"/>
                    <a:gd name="connsiteX8" fmla="*/ 2071 w 598196"/>
                    <a:gd name="connsiteY8" fmla="*/ 287503 h 621102"/>
                    <a:gd name="connsiteX9" fmla="*/ 63507 w 598196"/>
                    <a:gd name="connsiteY9" fmla="*/ 481948 h 621102"/>
                    <a:gd name="connsiteX10" fmla="*/ 149572 w 598196"/>
                    <a:gd name="connsiteY10" fmla="*/ 555904 h 621102"/>
                    <a:gd name="connsiteX11" fmla="*/ 181685 w 598196"/>
                    <a:gd name="connsiteY11" fmla="*/ 620606 h 621102"/>
                    <a:gd name="connsiteX0" fmla="*/ 180279 w 596790"/>
                    <a:gd name="connsiteY0" fmla="*/ 620738 h 621234"/>
                    <a:gd name="connsiteX1" fmla="*/ 428473 w 596790"/>
                    <a:gd name="connsiteY1" fmla="*/ 620738 h 621234"/>
                    <a:gd name="connsiteX2" fmla="*/ 428473 w 596790"/>
                    <a:gd name="connsiteY2" fmla="*/ 571752 h 621234"/>
                    <a:gd name="connsiteX3" fmla="*/ 536242 w 596790"/>
                    <a:gd name="connsiteY3" fmla="*/ 493375 h 621234"/>
                    <a:gd name="connsiteX4" fmla="*/ 595025 w 596790"/>
                    <a:gd name="connsiteY4" fmla="*/ 274572 h 621234"/>
                    <a:gd name="connsiteX5" fmla="*/ 470927 w 596790"/>
                    <a:gd name="connsiteY5" fmla="*/ 59035 h 621234"/>
                    <a:gd name="connsiteX6" fmla="*/ 307642 w 596790"/>
                    <a:gd name="connsiteY6" fmla="*/ 252 h 621234"/>
                    <a:gd name="connsiteX7" fmla="*/ 98840 w 596790"/>
                    <a:gd name="connsiteY7" fmla="*/ 73934 h 621234"/>
                    <a:gd name="connsiteX8" fmla="*/ 665 w 596790"/>
                    <a:gd name="connsiteY8" fmla="*/ 287635 h 621234"/>
                    <a:gd name="connsiteX9" fmla="*/ 62101 w 596790"/>
                    <a:gd name="connsiteY9" fmla="*/ 482080 h 621234"/>
                    <a:gd name="connsiteX10" fmla="*/ 148166 w 596790"/>
                    <a:gd name="connsiteY10" fmla="*/ 556036 h 621234"/>
                    <a:gd name="connsiteX11" fmla="*/ 180279 w 596790"/>
                    <a:gd name="connsiteY11" fmla="*/ 620738 h 621234"/>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49"/>
                    <a:gd name="connsiteY0" fmla="*/ 620577 h 621073"/>
                    <a:gd name="connsiteX1" fmla="*/ 428473 w 595349"/>
                    <a:gd name="connsiteY1" fmla="*/ 620577 h 621073"/>
                    <a:gd name="connsiteX2" fmla="*/ 435616 w 595349"/>
                    <a:gd name="connsiteY2" fmla="*/ 571591 h 621073"/>
                    <a:gd name="connsiteX3" fmla="*/ 536242 w 595349"/>
                    <a:gd name="connsiteY3" fmla="*/ 493214 h 621073"/>
                    <a:gd name="connsiteX4" fmla="*/ 595025 w 595349"/>
                    <a:gd name="connsiteY4" fmla="*/ 274411 h 621073"/>
                    <a:gd name="connsiteX5" fmla="*/ 511408 w 595349"/>
                    <a:gd name="connsiteY5" fmla="*/ 85067 h 621073"/>
                    <a:gd name="connsiteX6" fmla="*/ 307642 w 595349"/>
                    <a:gd name="connsiteY6" fmla="*/ 91 h 621073"/>
                    <a:gd name="connsiteX7" fmla="*/ 98840 w 595349"/>
                    <a:gd name="connsiteY7" fmla="*/ 73773 h 621073"/>
                    <a:gd name="connsiteX8" fmla="*/ 665 w 595349"/>
                    <a:gd name="connsiteY8" fmla="*/ 287474 h 621073"/>
                    <a:gd name="connsiteX9" fmla="*/ 62101 w 595349"/>
                    <a:gd name="connsiteY9" fmla="*/ 481919 h 621073"/>
                    <a:gd name="connsiteX10" fmla="*/ 148166 w 595349"/>
                    <a:gd name="connsiteY10" fmla="*/ 555875 h 621073"/>
                    <a:gd name="connsiteX11" fmla="*/ 180279 w 595349"/>
                    <a:gd name="connsiteY11" fmla="*/ 620577 h 621073"/>
                    <a:gd name="connsiteX0" fmla="*/ 180279 w 595337"/>
                    <a:gd name="connsiteY0" fmla="*/ 620577 h 621073"/>
                    <a:gd name="connsiteX1" fmla="*/ 428473 w 595337"/>
                    <a:gd name="connsiteY1" fmla="*/ 620577 h 621073"/>
                    <a:gd name="connsiteX2" fmla="*/ 445141 w 595337"/>
                    <a:gd name="connsiteY2" fmla="*/ 566828 h 621073"/>
                    <a:gd name="connsiteX3" fmla="*/ 536242 w 595337"/>
                    <a:gd name="connsiteY3" fmla="*/ 493214 h 621073"/>
                    <a:gd name="connsiteX4" fmla="*/ 595025 w 595337"/>
                    <a:gd name="connsiteY4" fmla="*/ 274411 h 621073"/>
                    <a:gd name="connsiteX5" fmla="*/ 511408 w 595337"/>
                    <a:gd name="connsiteY5" fmla="*/ 85067 h 621073"/>
                    <a:gd name="connsiteX6" fmla="*/ 307642 w 595337"/>
                    <a:gd name="connsiteY6" fmla="*/ 91 h 621073"/>
                    <a:gd name="connsiteX7" fmla="*/ 98840 w 595337"/>
                    <a:gd name="connsiteY7" fmla="*/ 73773 h 621073"/>
                    <a:gd name="connsiteX8" fmla="*/ 665 w 595337"/>
                    <a:gd name="connsiteY8" fmla="*/ 287474 h 621073"/>
                    <a:gd name="connsiteX9" fmla="*/ 62101 w 595337"/>
                    <a:gd name="connsiteY9" fmla="*/ 481919 h 621073"/>
                    <a:gd name="connsiteX10" fmla="*/ 148166 w 595337"/>
                    <a:gd name="connsiteY10" fmla="*/ 555875 h 621073"/>
                    <a:gd name="connsiteX11" fmla="*/ 180279 w 595337"/>
                    <a:gd name="connsiteY11" fmla="*/ 620577 h 621073"/>
                    <a:gd name="connsiteX0" fmla="*/ 180279 w 595323"/>
                    <a:gd name="connsiteY0" fmla="*/ 620577 h 621073"/>
                    <a:gd name="connsiteX1" fmla="*/ 428473 w 595323"/>
                    <a:gd name="connsiteY1" fmla="*/ 620577 h 621073"/>
                    <a:gd name="connsiteX2" fmla="*/ 457048 w 595323"/>
                    <a:gd name="connsiteY2" fmla="*/ 566828 h 621073"/>
                    <a:gd name="connsiteX3" fmla="*/ 536242 w 595323"/>
                    <a:gd name="connsiteY3" fmla="*/ 493214 h 621073"/>
                    <a:gd name="connsiteX4" fmla="*/ 595025 w 595323"/>
                    <a:gd name="connsiteY4" fmla="*/ 274411 h 621073"/>
                    <a:gd name="connsiteX5" fmla="*/ 511408 w 595323"/>
                    <a:gd name="connsiteY5" fmla="*/ 85067 h 621073"/>
                    <a:gd name="connsiteX6" fmla="*/ 307642 w 595323"/>
                    <a:gd name="connsiteY6" fmla="*/ 91 h 621073"/>
                    <a:gd name="connsiteX7" fmla="*/ 98840 w 595323"/>
                    <a:gd name="connsiteY7" fmla="*/ 73773 h 621073"/>
                    <a:gd name="connsiteX8" fmla="*/ 665 w 595323"/>
                    <a:gd name="connsiteY8" fmla="*/ 287474 h 621073"/>
                    <a:gd name="connsiteX9" fmla="*/ 62101 w 595323"/>
                    <a:gd name="connsiteY9" fmla="*/ 481919 h 621073"/>
                    <a:gd name="connsiteX10" fmla="*/ 148166 w 595323"/>
                    <a:gd name="connsiteY10" fmla="*/ 555875 h 621073"/>
                    <a:gd name="connsiteX11" fmla="*/ 180279 w 595323"/>
                    <a:gd name="connsiteY11" fmla="*/ 620577 h 621073"/>
                    <a:gd name="connsiteX0" fmla="*/ 180279 w 595323"/>
                    <a:gd name="connsiteY0" fmla="*/ 620577 h 621073"/>
                    <a:gd name="connsiteX1" fmla="*/ 428473 w 595323"/>
                    <a:gd name="connsiteY1" fmla="*/ 620577 h 621073"/>
                    <a:gd name="connsiteX2" fmla="*/ 457048 w 595323"/>
                    <a:gd name="connsiteY2" fmla="*/ 566828 h 621073"/>
                    <a:gd name="connsiteX3" fmla="*/ 536242 w 595323"/>
                    <a:gd name="connsiteY3" fmla="*/ 493214 h 621073"/>
                    <a:gd name="connsiteX4" fmla="*/ 595025 w 595323"/>
                    <a:gd name="connsiteY4" fmla="*/ 274411 h 621073"/>
                    <a:gd name="connsiteX5" fmla="*/ 511408 w 595323"/>
                    <a:gd name="connsiteY5" fmla="*/ 85067 h 621073"/>
                    <a:gd name="connsiteX6" fmla="*/ 307642 w 595323"/>
                    <a:gd name="connsiteY6" fmla="*/ 91 h 621073"/>
                    <a:gd name="connsiteX7" fmla="*/ 98840 w 595323"/>
                    <a:gd name="connsiteY7" fmla="*/ 73773 h 621073"/>
                    <a:gd name="connsiteX8" fmla="*/ 665 w 595323"/>
                    <a:gd name="connsiteY8" fmla="*/ 287474 h 621073"/>
                    <a:gd name="connsiteX9" fmla="*/ 62101 w 595323"/>
                    <a:gd name="connsiteY9" fmla="*/ 481919 h 621073"/>
                    <a:gd name="connsiteX10" fmla="*/ 148166 w 595323"/>
                    <a:gd name="connsiteY10" fmla="*/ 555875 h 621073"/>
                    <a:gd name="connsiteX11" fmla="*/ 180279 w 595323"/>
                    <a:gd name="connsiteY11" fmla="*/ 620577 h 621073"/>
                    <a:gd name="connsiteX0" fmla="*/ 180279 w 595323"/>
                    <a:gd name="connsiteY0" fmla="*/ 620577 h 621073"/>
                    <a:gd name="connsiteX1" fmla="*/ 428473 w 595323"/>
                    <a:gd name="connsiteY1" fmla="*/ 620577 h 621073"/>
                    <a:gd name="connsiteX2" fmla="*/ 457048 w 595323"/>
                    <a:gd name="connsiteY2" fmla="*/ 566828 h 621073"/>
                    <a:gd name="connsiteX3" fmla="*/ 536242 w 595323"/>
                    <a:gd name="connsiteY3" fmla="*/ 493214 h 621073"/>
                    <a:gd name="connsiteX4" fmla="*/ 595025 w 595323"/>
                    <a:gd name="connsiteY4" fmla="*/ 274411 h 621073"/>
                    <a:gd name="connsiteX5" fmla="*/ 511408 w 595323"/>
                    <a:gd name="connsiteY5" fmla="*/ 85067 h 621073"/>
                    <a:gd name="connsiteX6" fmla="*/ 307642 w 595323"/>
                    <a:gd name="connsiteY6" fmla="*/ 91 h 621073"/>
                    <a:gd name="connsiteX7" fmla="*/ 98840 w 595323"/>
                    <a:gd name="connsiteY7" fmla="*/ 73773 h 621073"/>
                    <a:gd name="connsiteX8" fmla="*/ 665 w 595323"/>
                    <a:gd name="connsiteY8" fmla="*/ 287474 h 621073"/>
                    <a:gd name="connsiteX9" fmla="*/ 62101 w 595323"/>
                    <a:gd name="connsiteY9" fmla="*/ 481919 h 621073"/>
                    <a:gd name="connsiteX10" fmla="*/ 148166 w 595323"/>
                    <a:gd name="connsiteY10" fmla="*/ 555875 h 621073"/>
                    <a:gd name="connsiteX11" fmla="*/ 180279 w 595323"/>
                    <a:gd name="connsiteY11" fmla="*/ 620577 h 621073"/>
                    <a:gd name="connsiteX0" fmla="*/ 180279 w 595320"/>
                    <a:gd name="connsiteY0" fmla="*/ 620577 h 621073"/>
                    <a:gd name="connsiteX1" fmla="*/ 428473 w 595320"/>
                    <a:gd name="connsiteY1" fmla="*/ 620577 h 621073"/>
                    <a:gd name="connsiteX2" fmla="*/ 459429 w 595320"/>
                    <a:gd name="connsiteY2" fmla="*/ 566828 h 621073"/>
                    <a:gd name="connsiteX3" fmla="*/ 536242 w 595320"/>
                    <a:gd name="connsiteY3" fmla="*/ 493214 h 621073"/>
                    <a:gd name="connsiteX4" fmla="*/ 595025 w 595320"/>
                    <a:gd name="connsiteY4" fmla="*/ 274411 h 621073"/>
                    <a:gd name="connsiteX5" fmla="*/ 511408 w 595320"/>
                    <a:gd name="connsiteY5" fmla="*/ 85067 h 621073"/>
                    <a:gd name="connsiteX6" fmla="*/ 307642 w 595320"/>
                    <a:gd name="connsiteY6" fmla="*/ 91 h 621073"/>
                    <a:gd name="connsiteX7" fmla="*/ 98840 w 595320"/>
                    <a:gd name="connsiteY7" fmla="*/ 73773 h 621073"/>
                    <a:gd name="connsiteX8" fmla="*/ 665 w 595320"/>
                    <a:gd name="connsiteY8" fmla="*/ 287474 h 621073"/>
                    <a:gd name="connsiteX9" fmla="*/ 62101 w 595320"/>
                    <a:gd name="connsiteY9" fmla="*/ 481919 h 621073"/>
                    <a:gd name="connsiteX10" fmla="*/ 148166 w 595320"/>
                    <a:gd name="connsiteY10" fmla="*/ 555875 h 621073"/>
                    <a:gd name="connsiteX11" fmla="*/ 180279 w 595320"/>
                    <a:gd name="connsiteY11" fmla="*/ 620577 h 621073"/>
                    <a:gd name="connsiteX0" fmla="*/ 180532 w 595573"/>
                    <a:gd name="connsiteY0" fmla="*/ 620577 h 621073"/>
                    <a:gd name="connsiteX1" fmla="*/ 428726 w 595573"/>
                    <a:gd name="connsiteY1" fmla="*/ 620577 h 621073"/>
                    <a:gd name="connsiteX2" fmla="*/ 459682 w 595573"/>
                    <a:gd name="connsiteY2" fmla="*/ 566828 h 621073"/>
                    <a:gd name="connsiteX3" fmla="*/ 536495 w 595573"/>
                    <a:gd name="connsiteY3" fmla="*/ 493214 h 621073"/>
                    <a:gd name="connsiteX4" fmla="*/ 595278 w 595573"/>
                    <a:gd name="connsiteY4" fmla="*/ 274411 h 621073"/>
                    <a:gd name="connsiteX5" fmla="*/ 511661 w 595573"/>
                    <a:gd name="connsiteY5" fmla="*/ 85067 h 621073"/>
                    <a:gd name="connsiteX6" fmla="*/ 307895 w 595573"/>
                    <a:gd name="connsiteY6" fmla="*/ 91 h 621073"/>
                    <a:gd name="connsiteX7" fmla="*/ 99093 w 595573"/>
                    <a:gd name="connsiteY7" fmla="*/ 73773 h 621073"/>
                    <a:gd name="connsiteX8" fmla="*/ 918 w 595573"/>
                    <a:gd name="connsiteY8" fmla="*/ 287474 h 621073"/>
                    <a:gd name="connsiteX9" fmla="*/ 57592 w 595573"/>
                    <a:gd name="connsiteY9" fmla="*/ 474775 h 621073"/>
                    <a:gd name="connsiteX10" fmla="*/ 148419 w 595573"/>
                    <a:gd name="connsiteY10" fmla="*/ 555875 h 621073"/>
                    <a:gd name="connsiteX11" fmla="*/ 180532 w 595573"/>
                    <a:gd name="connsiteY11" fmla="*/ 620577 h 621073"/>
                    <a:gd name="connsiteX0" fmla="*/ 175740 w 590781"/>
                    <a:gd name="connsiteY0" fmla="*/ 620577 h 621073"/>
                    <a:gd name="connsiteX1" fmla="*/ 423934 w 590781"/>
                    <a:gd name="connsiteY1" fmla="*/ 620577 h 621073"/>
                    <a:gd name="connsiteX2" fmla="*/ 454890 w 590781"/>
                    <a:gd name="connsiteY2" fmla="*/ 566828 h 621073"/>
                    <a:gd name="connsiteX3" fmla="*/ 531703 w 590781"/>
                    <a:gd name="connsiteY3" fmla="*/ 493214 h 621073"/>
                    <a:gd name="connsiteX4" fmla="*/ 590486 w 590781"/>
                    <a:gd name="connsiteY4" fmla="*/ 274411 h 621073"/>
                    <a:gd name="connsiteX5" fmla="*/ 506869 w 590781"/>
                    <a:gd name="connsiteY5" fmla="*/ 85067 h 621073"/>
                    <a:gd name="connsiteX6" fmla="*/ 303103 w 590781"/>
                    <a:gd name="connsiteY6" fmla="*/ 91 h 621073"/>
                    <a:gd name="connsiteX7" fmla="*/ 94301 w 590781"/>
                    <a:gd name="connsiteY7" fmla="*/ 73773 h 621073"/>
                    <a:gd name="connsiteX8" fmla="*/ 888 w 590781"/>
                    <a:gd name="connsiteY8" fmla="*/ 287474 h 621073"/>
                    <a:gd name="connsiteX9" fmla="*/ 52800 w 590781"/>
                    <a:gd name="connsiteY9" fmla="*/ 474775 h 621073"/>
                    <a:gd name="connsiteX10" fmla="*/ 143627 w 590781"/>
                    <a:gd name="connsiteY10" fmla="*/ 555875 h 621073"/>
                    <a:gd name="connsiteX11" fmla="*/ 175740 w 590781"/>
                    <a:gd name="connsiteY11" fmla="*/ 620577 h 621073"/>
                    <a:gd name="connsiteX0" fmla="*/ 175916 w 590957"/>
                    <a:gd name="connsiteY0" fmla="*/ 620577 h 621073"/>
                    <a:gd name="connsiteX1" fmla="*/ 424110 w 590957"/>
                    <a:gd name="connsiteY1" fmla="*/ 620577 h 621073"/>
                    <a:gd name="connsiteX2" fmla="*/ 455066 w 590957"/>
                    <a:gd name="connsiteY2" fmla="*/ 566828 h 621073"/>
                    <a:gd name="connsiteX3" fmla="*/ 531879 w 590957"/>
                    <a:gd name="connsiteY3" fmla="*/ 493214 h 621073"/>
                    <a:gd name="connsiteX4" fmla="*/ 590662 w 590957"/>
                    <a:gd name="connsiteY4" fmla="*/ 274411 h 621073"/>
                    <a:gd name="connsiteX5" fmla="*/ 507045 w 590957"/>
                    <a:gd name="connsiteY5" fmla="*/ 85067 h 621073"/>
                    <a:gd name="connsiteX6" fmla="*/ 303279 w 590957"/>
                    <a:gd name="connsiteY6" fmla="*/ 91 h 621073"/>
                    <a:gd name="connsiteX7" fmla="*/ 94477 w 590957"/>
                    <a:gd name="connsiteY7" fmla="*/ 73773 h 621073"/>
                    <a:gd name="connsiteX8" fmla="*/ 1064 w 590957"/>
                    <a:gd name="connsiteY8" fmla="*/ 287474 h 621073"/>
                    <a:gd name="connsiteX9" fmla="*/ 52976 w 590957"/>
                    <a:gd name="connsiteY9" fmla="*/ 474775 h 621073"/>
                    <a:gd name="connsiteX10" fmla="*/ 143803 w 590957"/>
                    <a:gd name="connsiteY10" fmla="*/ 555875 h 621073"/>
                    <a:gd name="connsiteX11" fmla="*/ 175916 w 590957"/>
                    <a:gd name="connsiteY11" fmla="*/ 620577 h 621073"/>
                    <a:gd name="connsiteX0" fmla="*/ 175693 w 590734"/>
                    <a:gd name="connsiteY0" fmla="*/ 620577 h 621073"/>
                    <a:gd name="connsiteX1" fmla="*/ 423887 w 590734"/>
                    <a:gd name="connsiteY1" fmla="*/ 620577 h 621073"/>
                    <a:gd name="connsiteX2" fmla="*/ 454843 w 590734"/>
                    <a:gd name="connsiteY2" fmla="*/ 566828 h 621073"/>
                    <a:gd name="connsiteX3" fmla="*/ 531656 w 590734"/>
                    <a:gd name="connsiteY3" fmla="*/ 493214 h 621073"/>
                    <a:gd name="connsiteX4" fmla="*/ 590439 w 590734"/>
                    <a:gd name="connsiteY4" fmla="*/ 274411 h 621073"/>
                    <a:gd name="connsiteX5" fmla="*/ 506822 w 590734"/>
                    <a:gd name="connsiteY5" fmla="*/ 85067 h 621073"/>
                    <a:gd name="connsiteX6" fmla="*/ 303056 w 590734"/>
                    <a:gd name="connsiteY6" fmla="*/ 91 h 621073"/>
                    <a:gd name="connsiteX7" fmla="*/ 94254 w 590734"/>
                    <a:gd name="connsiteY7" fmla="*/ 73773 h 621073"/>
                    <a:gd name="connsiteX8" fmla="*/ 841 w 590734"/>
                    <a:gd name="connsiteY8" fmla="*/ 287474 h 621073"/>
                    <a:gd name="connsiteX9" fmla="*/ 52753 w 590734"/>
                    <a:gd name="connsiteY9" fmla="*/ 474775 h 621073"/>
                    <a:gd name="connsiteX10" fmla="*/ 143580 w 590734"/>
                    <a:gd name="connsiteY10" fmla="*/ 555875 h 621073"/>
                    <a:gd name="connsiteX11" fmla="*/ 175693 w 590734"/>
                    <a:gd name="connsiteY11" fmla="*/ 620577 h 621073"/>
                    <a:gd name="connsiteX0" fmla="*/ 175693 w 591237"/>
                    <a:gd name="connsiteY0" fmla="*/ 620577 h 621073"/>
                    <a:gd name="connsiteX1" fmla="*/ 423887 w 591237"/>
                    <a:gd name="connsiteY1" fmla="*/ 620577 h 621073"/>
                    <a:gd name="connsiteX2" fmla="*/ 454843 w 591237"/>
                    <a:gd name="connsiteY2" fmla="*/ 566828 h 621073"/>
                    <a:gd name="connsiteX3" fmla="*/ 543562 w 591237"/>
                    <a:gd name="connsiteY3" fmla="*/ 481308 h 621073"/>
                    <a:gd name="connsiteX4" fmla="*/ 590439 w 591237"/>
                    <a:gd name="connsiteY4" fmla="*/ 274411 h 621073"/>
                    <a:gd name="connsiteX5" fmla="*/ 506822 w 591237"/>
                    <a:gd name="connsiteY5" fmla="*/ 85067 h 621073"/>
                    <a:gd name="connsiteX6" fmla="*/ 303056 w 591237"/>
                    <a:gd name="connsiteY6" fmla="*/ 91 h 621073"/>
                    <a:gd name="connsiteX7" fmla="*/ 94254 w 591237"/>
                    <a:gd name="connsiteY7" fmla="*/ 73773 h 621073"/>
                    <a:gd name="connsiteX8" fmla="*/ 841 w 591237"/>
                    <a:gd name="connsiteY8" fmla="*/ 287474 h 621073"/>
                    <a:gd name="connsiteX9" fmla="*/ 52753 w 591237"/>
                    <a:gd name="connsiteY9" fmla="*/ 474775 h 621073"/>
                    <a:gd name="connsiteX10" fmla="*/ 143580 w 591237"/>
                    <a:gd name="connsiteY10" fmla="*/ 555875 h 621073"/>
                    <a:gd name="connsiteX11" fmla="*/ 175693 w 591237"/>
                    <a:gd name="connsiteY11" fmla="*/ 620577 h 621073"/>
                    <a:gd name="connsiteX0" fmla="*/ 175693 w 591237"/>
                    <a:gd name="connsiteY0" fmla="*/ 620577 h 621073"/>
                    <a:gd name="connsiteX1" fmla="*/ 423887 w 591237"/>
                    <a:gd name="connsiteY1" fmla="*/ 620577 h 621073"/>
                    <a:gd name="connsiteX2" fmla="*/ 454843 w 591237"/>
                    <a:gd name="connsiteY2" fmla="*/ 566828 h 621073"/>
                    <a:gd name="connsiteX3" fmla="*/ 543562 w 591237"/>
                    <a:gd name="connsiteY3" fmla="*/ 471783 h 621073"/>
                    <a:gd name="connsiteX4" fmla="*/ 590439 w 591237"/>
                    <a:gd name="connsiteY4" fmla="*/ 274411 h 621073"/>
                    <a:gd name="connsiteX5" fmla="*/ 506822 w 591237"/>
                    <a:gd name="connsiteY5" fmla="*/ 85067 h 621073"/>
                    <a:gd name="connsiteX6" fmla="*/ 303056 w 591237"/>
                    <a:gd name="connsiteY6" fmla="*/ 91 h 621073"/>
                    <a:gd name="connsiteX7" fmla="*/ 94254 w 591237"/>
                    <a:gd name="connsiteY7" fmla="*/ 73773 h 621073"/>
                    <a:gd name="connsiteX8" fmla="*/ 841 w 591237"/>
                    <a:gd name="connsiteY8" fmla="*/ 287474 h 621073"/>
                    <a:gd name="connsiteX9" fmla="*/ 52753 w 591237"/>
                    <a:gd name="connsiteY9" fmla="*/ 474775 h 621073"/>
                    <a:gd name="connsiteX10" fmla="*/ 143580 w 591237"/>
                    <a:gd name="connsiteY10" fmla="*/ 555875 h 621073"/>
                    <a:gd name="connsiteX11" fmla="*/ 175693 w 591237"/>
                    <a:gd name="connsiteY11" fmla="*/ 620577 h 621073"/>
                    <a:gd name="connsiteX0" fmla="*/ 175693 w 591504"/>
                    <a:gd name="connsiteY0" fmla="*/ 620577 h 621073"/>
                    <a:gd name="connsiteX1" fmla="*/ 423887 w 591504"/>
                    <a:gd name="connsiteY1" fmla="*/ 620577 h 621073"/>
                    <a:gd name="connsiteX2" fmla="*/ 454843 w 591504"/>
                    <a:gd name="connsiteY2" fmla="*/ 566828 h 621073"/>
                    <a:gd name="connsiteX3" fmla="*/ 543562 w 591504"/>
                    <a:gd name="connsiteY3" fmla="*/ 471783 h 621073"/>
                    <a:gd name="connsiteX4" fmla="*/ 590439 w 591504"/>
                    <a:gd name="connsiteY4" fmla="*/ 274411 h 621073"/>
                    <a:gd name="connsiteX5" fmla="*/ 506822 w 591504"/>
                    <a:gd name="connsiteY5" fmla="*/ 85067 h 621073"/>
                    <a:gd name="connsiteX6" fmla="*/ 303056 w 591504"/>
                    <a:gd name="connsiteY6" fmla="*/ 91 h 621073"/>
                    <a:gd name="connsiteX7" fmla="*/ 94254 w 591504"/>
                    <a:gd name="connsiteY7" fmla="*/ 73773 h 621073"/>
                    <a:gd name="connsiteX8" fmla="*/ 841 w 591504"/>
                    <a:gd name="connsiteY8" fmla="*/ 287474 h 621073"/>
                    <a:gd name="connsiteX9" fmla="*/ 52753 w 591504"/>
                    <a:gd name="connsiteY9" fmla="*/ 474775 h 621073"/>
                    <a:gd name="connsiteX10" fmla="*/ 143580 w 591504"/>
                    <a:gd name="connsiteY10" fmla="*/ 555875 h 621073"/>
                    <a:gd name="connsiteX11" fmla="*/ 175693 w 591504"/>
                    <a:gd name="connsiteY11" fmla="*/ 620577 h 621073"/>
                    <a:gd name="connsiteX0" fmla="*/ 175693 w 591237"/>
                    <a:gd name="connsiteY0" fmla="*/ 620577 h 621073"/>
                    <a:gd name="connsiteX1" fmla="*/ 423887 w 591237"/>
                    <a:gd name="connsiteY1" fmla="*/ 620577 h 621073"/>
                    <a:gd name="connsiteX2" fmla="*/ 454843 w 591237"/>
                    <a:gd name="connsiteY2" fmla="*/ 562066 h 621073"/>
                    <a:gd name="connsiteX3" fmla="*/ 543562 w 591237"/>
                    <a:gd name="connsiteY3" fmla="*/ 471783 h 621073"/>
                    <a:gd name="connsiteX4" fmla="*/ 590439 w 591237"/>
                    <a:gd name="connsiteY4" fmla="*/ 274411 h 621073"/>
                    <a:gd name="connsiteX5" fmla="*/ 506822 w 591237"/>
                    <a:gd name="connsiteY5" fmla="*/ 85067 h 621073"/>
                    <a:gd name="connsiteX6" fmla="*/ 303056 w 591237"/>
                    <a:gd name="connsiteY6" fmla="*/ 91 h 621073"/>
                    <a:gd name="connsiteX7" fmla="*/ 94254 w 591237"/>
                    <a:gd name="connsiteY7" fmla="*/ 73773 h 621073"/>
                    <a:gd name="connsiteX8" fmla="*/ 841 w 591237"/>
                    <a:gd name="connsiteY8" fmla="*/ 287474 h 621073"/>
                    <a:gd name="connsiteX9" fmla="*/ 52753 w 591237"/>
                    <a:gd name="connsiteY9" fmla="*/ 474775 h 621073"/>
                    <a:gd name="connsiteX10" fmla="*/ 143580 w 591237"/>
                    <a:gd name="connsiteY10" fmla="*/ 555875 h 621073"/>
                    <a:gd name="connsiteX11" fmla="*/ 175693 w 591237"/>
                    <a:gd name="connsiteY11" fmla="*/ 620577 h 621073"/>
                    <a:gd name="connsiteX0" fmla="*/ 175693 w 591237"/>
                    <a:gd name="connsiteY0" fmla="*/ 620577 h 621073"/>
                    <a:gd name="connsiteX1" fmla="*/ 423887 w 591237"/>
                    <a:gd name="connsiteY1" fmla="*/ 620577 h 621073"/>
                    <a:gd name="connsiteX2" fmla="*/ 454843 w 591237"/>
                    <a:gd name="connsiteY2" fmla="*/ 562066 h 621073"/>
                    <a:gd name="connsiteX3" fmla="*/ 543562 w 591237"/>
                    <a:gd name="connsiteY3" fmla="*/ 471783 h 621073"/>
                    <a:gd name="connsiteX4" fmla="*/ 590439 w 591237"/>
                    <a:gd name="connsiteY4" fmla="*/ 274411 h 621073"/>
                    <a:gd name="connsiteX5" fmla="*/ 506822 w 591237"/>
                    <a:gd name="connsiteY5" fmla="*/ 85067 h 621073"/>
                    <a:gd name="connsiteX6" fmla="*/ 303056 w 591237"/>
                    <a:gd name="connsiteY6" fmla="*/ 91 h 621073"/>
                    <a:gd name="connsiteX7" fmla="*/ 94254 w 591237"/>
                    <a:gd name="connsiteY7" fmla="*/ 73773 h 621073"/>
                    <a:gd name="connsiteX8" fmla="*/ 841 w 591237"/>
                    <a:gd name="connsiteY8" fmla="*/ 287474 h 621073"/>
                    <a:gd name="connsiteX9" fmla="*/ 52753 w 591237"/>
                    <a:gd name="connsiteY9" fmla="*/ 474775 h 621073"/>
                    <a:gd name="connsiteX10" fmla="*/ 143580 w 591237"/>
                    <a:gd name="connsiteY10" fmla="*/ 555875 h 621073"/>
                    <a:gd name="connsiteX11" fmla="*/ 175693 w 591237"/>
                    <a:gd name="connsiteY11" fmla="*/ 620577 h 621073"/>
                    <a:gd name="connsiteX0" fmla="*/ 175693 w 591245"/>
                    <a:gd name="connsiteY0" fmla="*/ 620577 h 621073"/>
                    <a:gd name="connsiteX1" fmla="*/ 423887 w 591245"/>
                    <a:gd name="connsiteY1" fmla="*/ 620577 h 621073"/>
                    <a:gd name="connsiteX2" fmla="*/ 452462 w 591245"/>
                    <a:gd name="connsiteY2" fmla="*/ 557304 h 621073"/>
                    <a:gd name="connsiteX3" fmla="*/ 543562 w 591245"/>
                    <a:gd name="connsiteY3" fmla="*/ 471783 h 621073"/>
                    <a:gd name="connsiteX4" fmla="*/ 590439 w 591245"/>
                    <a:gd name="connsiteY4" fmla="*/ 274411 h 621073"/>
                    <a:gd name="connsiteX5" fmla="*/ 506822 w 591245"/>
                    <a:gd name="connsiteY5" fmla="*/ 85067 h 621073"/>
                    <a:gd name="connsiteX6" fmla="*/ 303056 w 591245"/>
                    <a:gd name="connsiteY6" fmla="*/ 91 h 621073"/>
                    <a:gd name="connsiteX7" fmla="*/ 94254 w 591245"/>
                    <a:gd name="connsiteY7" fmla="*/ 73773 h 621073"/>
                    <a:gd name="connsiteX8" fmla="*/ 841 w 591245"/>
                    <a:gd name="connsiteY8" fmla="*/ 287474 h 621073"/>
                    <a:gd name="connsiteX9" fmla="*/ 52753 w 591245"/>
                    <a:gd name="connsiteY9" fmla="*/ 474775 h 621073"/>
                    <a:gd name="connsiteX10" fmla="*/ 143580 w 591245"/>
                    <a:gd name="connsiteY10" fmla="*/ 555875 h 621073"/>
                    <a:gd name="connsiteX11" fmla="*/ 175693 w 591245"/>
                    <a:gd name="connsiteY11" fmla="*/ 620577 h 621073"/>
                    <a:gd name="connsiteX0" fmla="*/ 175693 w 591398"/>
                    <a:gd name="connsiteY0" fmla="*/ 620577 h 621073"/>
                    <a:gd name="connsiteX1" fmla="*/ 423887 w 591398"/>
                    <a:gd name="connsiteY1" fmla="*/ 620577 h 621073"/>
                    <a:gd name="connsiteX2" fmla="*/ 452462 w 591398"/>
                    <a:gd name="connsiteY2" fmla="*/ 557304 h 621073"/>
                    <a:gd name="connsiteX3" fmla="*/ 545943 w 591398"/>
                    <a:gd name="connsiteY3" fmla="*/ 471783 h 621073"/>
                    <a:gd name="connsiteX4" fmla="*/ 590439 w 591398"/>
                    <a:gd name="connsiteY4" fmla="*/ 274411 h 621073"/>
                    <a:gd name="connsiteX5" fmla="*/ 506822 w 591398"/>
                    <a:gd name="connsiteY5" fmla="*/ 85067 h 621073"/>
                    <a:gd name="connsiteX6" fmla="*/ 303056 w 591398"/>
                    <a:gd name="connsiteY6" fmla="*/ 91 h 621073"/>
                    <a:gd name="connsiteX7" fmla="*/ 94254 w 591398"/>
                    <a:gd name="connsiteY7" fmla="*/ 73773 h 621073"/>
                    <a:gd name="connsiteX8" fmla="*/ 841 w 591398"/>
                    <a:gd name="connsiteY8" fmla="*/ 287474 h 621073"/>
                    <a:gd name="connsiteX9" fmla="*/ 52753 w 591398"/>
                    <a:gd name="connsiteY9" fmla="*/ 474775 h 621073"/>
                    <a:gd name="connsiteX10" fmla="*/ 143580 w 591398"/>
                    <a:gd name="connsiteY10" fmla="*/ 555875 h 621073"/>
                    <a:gd name="connsiteX11" fmla="*/ 175693 w 591398"/>
                    <a:gd name="connsiteY11" fmla="*/ 620577 h 621073"/>
                    <a:gd name="connsiteX0" fmla="*/ 175863 w 591568"/>
                    <a:gd name="connsiteY0" fmla="*/ 620497 h 620993"/>
                    <a:gd name="connsiteX1" fmla="*/ 424057 w 591568"/>
                    <a:gd name="connsiteY1" fmla="*/ 620497 h 620993"/>
                    <a:gd name="connsiteX2" fmla="*/ 452632 w 591568"/>
                    <a:gd name="connsiteY2" fmla="*/ 557224 h 620993"/>
                    <a:gd name="connsiteX3" fmla="*/ 546113 w 591568"/>
                    <a:gd name="connsiteY3" fmla="*/ 471703 h 620993"/>
                    <a:gd name="connsiteX4" fmla="*/ 590609 w 591568"/>
                    <a:gd name="connsiteY4" fmla="*/ 274331 h 620993"/>
                    <a:gd name="connsiteX5" fmla="*/ 506992 w 591568"/>
                    <a:gd name="connsiteY5" fmla="*/ 84987 h 620993"/>
                    <a:gd name="connsiteX6" fmla="*/ 303226 w 591568"/>
                    <a:gd name="connsiteY6" fmla="*/ 11 h 620993"/>
                    <a:gd name="connsiteX7" fmla="*/ 99186 w 591568"/>
                    <a:gd name="connsiteY7" fmla="*/ 80836 h 620993"/>
                    <a:gd name="connsiteX8" fmla="*/ 1011 w 591568"/>
                    <a:gd name="connsiteY8" fmla="*/ 287394 h 620993"/>
                    <a:gd name="connsiteX9" fmla="*/ 52923 w 591568"/>
                    <a:gd name="connsiteY9" fmla="*/ 474695 h 620993"/>
                    <a:gd name="connsiteX10" fmla="*/ 143750 w 591568"/>
                    <a:gd name="connsiteY10" fmla="*/ 555795 h 620993"/>
                    <a:gd name="connsiteX11" fmla="*/ 175863 w 591568"/>
                    <a:gd name="connsiteY11" fmla="*/ 620497 h 620993"/>
                    <a:gd name="connsiteX0" fmla="*/ 175863 w 591568"/>
                    <a:gd name="connsiteY0" fmla="*/ 620497 h 620993"/>
                    <a:gd name="connsiteX1" fmla="*/ 424057 w 591568"/>
                    <a:gd name="connsiteY1" fmla="*/ 620497 h 620993"/>
                    <a:gd name="connsiteX2" fmla="*/ 452632 w 591568"/>
                    <a:gd name="connsiteY2" fmla="*/ 557224 h 620993"/>
                    <a:gd name="connsiteX3" fmla="*/ 546113 w 591568"/>
                    <a:gd name="connsiteY3" fmla="*/ 471703 h 620993"/>
                    <a:gd name="connsiteX4" fmla="*/ 590609 w 591568"/>
                    <a:gd name="connsiteY4" fmla="*/ 274331 h 620993"/>
                    <a:gd name="connsiteX5" fmla="*/ 506992 w 591568"/>
                    <a:gd name="connsiteY5" fmla="*/ 84987 h 620993"/>
                    <a:gd name="connsiteX6" fmla="*/ 303226 w 591568"/>
                    <a:gd name="connsiteY6" fmla="*/ 11 h 620993"/>
                    <a:gd name="connsiteX7" fmla="*/ 99186 w 591568"/>
                    <a:gd name="connsiteY7" fmla="*/ 80836 h 620993"/>
                    <a:gd name="connsiteX8" fmla="*/ 1011 w 591568"/>
                    <a:gd name="connsiteY8" fmla="*/ 287394 h 620993"/>
                    <a:gd name="connsiteX9" fmla="*/ 52923 w 591568"/>
                    <a:gd name="connsiteY9" fmla="*/ 474695 h 620993"/>
                    <a:gd name="connsiteX10" fmla="*/ 143750 w 591568"/>
                    <a:gd name="connsiteY10" fmla="*/ 555795 h 620993"/>
                    <a:gd name="connsiteX11" fmla="*/ 175863 w 591568"/>
                    <a:gd name="connsiteY11" fmla="*/ 620497 h 620993"/>
                    <a:gd name="connsiteX0" fmla="*/ 175863 w 591568"/>
                    <a:gd name="connsiteY0" fmla="*/ 620497 h 620993"/>
                    <a:gd name="connsiteX1" fmla="*/ 424057 w 591568"/>
                    <a:gd name="connsiteY1" fmla="*/ 620497 h 620993"/>
                    <a:gd name="connsiteX2" fmla="*/ 452632 w 591568"/>
                    <a:gd name="connsiteY2" fmla="*/ 557224 h 620993"/>
                    <a:gd name="connsiteX3" fmla="*/ 546113 w 591568"/>
                    <a:gd name="connsiteY3" fmla="*/ 471703 h 620993"/>
                    <a:gd name="connsiteX4" fmla="*/ 590609 w 591568"/>
                    <a:gd name="connsiteY4" fmla="*/ 274331 h 620993"/>
                    <a:gd name="connsiteX5" fmla="*/ 506992 w 591568"/>
                    <a:gd name="connsiteY5" fmla="*/ 84987 h 620993"/>
                    <a:gd name="connsiteX6" fmla="*/ 303226 w 591568"/>
                    <a:gd name="connsiteY6" fmla="*/ 11 h 620993"/>
                    <a:gd name="connsiteX7" fmla="*/ 99186 w 591568"/>
                    <a:gd name="connsiteY7" fmla="*/ 80836 h 620993"/>
                    <a:gd name="connsiteX8" fmla="*/ 1011 w 591568"/>
                    <a:gd name="connsiteY8" fmla="*/ 287394 h 620993"/>
                    <a:gd name="connsiteX9" fmla="*/ 52923 w 591568"/>
                    <a:gd name="connsiteY9" fmla="*/ 474695 h 620993"/>
                    <a:gd name="connsiteX10" fmla="*/ 143750 w 591568"/>
                    <a:gd name="connsiteY10" fmla="*/ 555795 h 620993"/>
                    <a:gd name="connsiteX11" fmla="*/ 175863 w 591568"/>
                    <a:gd name="connsiteY11" fmla="*/ 620497 h 620993"/>
                    <a:gd name="connsiteX0" fmla="*/ 175863 w 591568"/>
                    <a:gd name="connsiteY0" fmla="*/ 620513 h 621009"/>
                    <a:gd name="connsiteX1" fmla="*/ 424057 w 591568"/>
                    <a:gd name="connsiteY1" fmla="*/ 620513 h 621009"/>
                    <a:gd name="connsiteX2" fmla="*/ 452632 w 591568"/>
                    <a:gd name="connsiteY2" fmla="*/ 557240 h 621009"/>
                    <a:gd name="connsiteX3" fmla="*/ 546113 w 591568"/>
                    <a:gd name="connsiteY3" fmla="*/ 471719 h 621009"/>
                    <a:gd name="connsiteX4" fmla="*/ 590609 w 591568"/>
                    <a:gd name="connsiteY4" fmla="*/ 274347 h 621009"/>
                    <a:gd name="connsiteX5" fmla="*/ 506992 w 591568"/>
                    <a:gd name="connsiteY5" fmla="*/ 87384 h 621009"/>
                    <a:gd name="connsiteX6" fmla="*/ 303226 w 591568"/>
                    <a:gd name="connsiteY6" fmla="*/ 27 h 621009"/>
                    <a:gd name="connsiteX7" fmla="*/ 99186 w 591568"/>
                    <a:gd name="connsiteY7" fmla="*/ 80852 h 621009"/>
                    <a:gd name="connsiteX8" fmla="*/ 1011 w 591568"/>
                    <a:gd name="connsiteY8" fmla="*/ 287410 h 621009"/>
                    <a:gd name="connsiteX9" fmla="*/ 52923 w 591568"/>
                    <a:gd name="connsiteY9" fmla="*/ 474711 h 621009"/>
                    <a:gd name="connsiteX10" fmla="*/ 143750 w 591568"/>
                    <a:gd name="connsiteY10" fmla="*/ 555811 h 621009"/>
                    <a:gd name="connsiteX11" fmla="*/ 175863 w 591568"/>
                    <a:gd name="connsiteY11" fmla="*/ 620513 h 621009"/>
                    <a:gd name="connsiteX0" fmla="*/ 175863 w 591415"/>
                    <a:gd name="connsiteY0" fmla="*/ 620513 h 621009"/>
                    <a:gd name="connsiteX1" fmla="*/ 424057 w 591415"/>
                    <a:gd name="connsiteY1" fmla="*/ 620513 h 621009"/>
                    <a:gd name="connsiteX2" fmla="*/ 452632 w 591415"/>
                    <a:gd name="connsiteY2" fmla="*/ 557240 h 621009"/>
                    <a:gd name="connsiteX3" fmla="*/ 543731 w 591415"/>
                    <a:gd name="connsiteY3" fmla="*/ 464576 h 621009"/>
                    <a:gd name="connsiteX4" fmla="*/ 590609 w 591415"/>
                    <a:gd name="connsiteY4" fmla="*/ 274347 h 621009"/>
                    <a:gd name="connsiteX5" fmla="*/ 506992 w 591415"/>
                    <a:gd name="connsiteY5" fmla="*/ 87384 h 621009"/>
                    <a:gd name="connsiteX6" fmla="*/ 303226 w 591415"/>
                    <a:gd name="connsiteY6" fmla="*/ 27 h 621009"/>
                    <a:gd name="connsiteX7" fmla="*/ 99186 w 591415"/>
                    <a:gd name="connsiteY7" fmla="*/ 80852 h 621009"/>
                    <a:gd name="connsiteX8" fmla="*/ 1011 w 591415"/>
                    <a:gd name="connsiteY8" fmla="*/ 287410 h 621009"/>
                    <a:gd name="connsiteX9" fmla="*/ 52923 w 591415"/>
                    <a:gd name="connsiteY9" fmla="*/ 474711 h 621009"/>
                    <a:gd name="connsiteX10" fmla="*/ 143750 w 591415"/>
                    <a:gd name="connsiteY10" fmla="*/ 555811 h 621009"/>
                    <a:gd name="connsiteX11" fmla="*/ 175863 w 591415"/>
                    <a:gd name="connsiteY11" fmla="*/ 620513 h 621009"/>
                    <a:gd name="connsiteX0" fmla="*/ 175863 w 591606"/>
                    <a:gd name="connsiteY0" fmla="*/ 620513 h 621009"/>
                    <a:gd name="connsiteX1" fmla="*/ 424057 w 591606"/>
                    <a:gd name="connsiteY1" fmla="*/ 620513 h 621009"/>
                    <a:gd name="connsiteX2" fmla="*/ 452632 w 591606"/>
                    <a:gd name="connsiteY2" fmla="*/ 557240 h 621009"/>
                    <a:gd name="connsiteX3" fmla="*/ 543731 w 591606"/>
                    <a:gd name="connsiteY3" fmla="*/ 464576 h 621009"/>
                    <a:gd name="connsiteX4" fmla="*/ 590609 w 591606"/>
                    <a:gd name="connsiteY4" fmla="*/ 274347 h 621009"/>
                    <a:gd name="connsiteX5" fmla="*/ 506992 w 591606"/>
                    <a:gd name="connsiteY5" fmla="*/ 87384 h 621009"/>
                    <a:gd name="connsiteX6" fmla="*/ 303226 w 591606"/>
                    <a:gd name="connsiteY6" fmla="*/ 27 h 621009"/>
                    <a:gd name="connsiteX7" fmla="*/ 99186 w 591606"/>
                    <a:gd name="connsiteY7" fmla="*/ 80852 h 621009"/>
                    <a:gd name="connsiteX8" fmla="*/ 1011 w 591606"/>
                    <a:gd name="connsiteY8" fmla="*/ 287410 h 621009"/>
                    <a:gd name="connsiteX9" fmla="*/ 52923 w 591606"/>
                    <a:gd name="connsiteY9" fmla="*/ 474711 h 621009"/>
                    <a:gd name="connsiteX10" fmla="*/ 143750 w 591606"/>
                    <a:gd name="connsiteY10" fmla="*/ 555811 h 621009"/>
                    <a:gd name="connsiteX11" fmla="*/ 175863 w 591606"/>
                    <a:gd name="connsiteY11" fmla="*/ 620513 h 621009"/>
                    <a:gd name="connsiteX0" fmla="*/ 176045 w 591788"/>
                    <a:gd name="connsiteY0" fmla="*/ 620513 h 621009"/>
                    <a:gd name="connsiteX1" fmla="*/ 424239 w 591788"/>
                    <a:gd name="connsiteY1" fmla="*/ 620513 h 621009"/>
                    <a:gd name="connsiteX2" fmla="*/ 452814 w 591788"/>
                    <a:gd name="connsiteY2" fmla="*/ 557240 h 621009"/>
                    <a:gd name="connsiteX3" fmla="*/ 543913 w 591788"/>
                    <a:gd name="connsiteY3" fmla="*/ 464576 h 621009"/>
                    <a:gd name="connsiteX4" fmla="*/ 590791 w 591788"/>
                    <a:gd name="connsiteY4" fmla="*/ 274347 h 621009"/>
                    <a:gd name="connsiteX5" fmla="*/ 507174 w 591788"/>
                    <a:gd name="connsiteY5" fmla="*/ 87384 h 621009"/>
                    <a:gd name="connsiteX6" fmla="*/ 303408 w 591788"/>
                    <a:gd name="connsiteY6" fmla="*/ 27 h 621009"/>
                    <a:gd name="connsiteX7" fmla="*/ 99368 w 591788"/>
                    <a:gd name="connsiteY7" fmla="*/ 80852 h 621009"/>
                    <a:gd name="connsiteX8" fmla="*/ 1193 w 591788"/>
                    <a:gd name="connsiteY8" fmla="*/ 287410 h 621009"/>
                    <a:gd name="connsiteX9" fmla="*/ 53105 w 591788"/>
                    <a:gd name="connsiteY9" fmla="*/ 474711 h 621009"/>
                    <a:gd name="connsiteX10" fmla="*/ 143932 w 591788"/>
                    <a:gd name="connsiteY10" fmla="*/ 555811 h 621009"/>
                    <a:gd name="connsiteX11" fmla="*/ 176045 w 591788"/>
                    <a:gd name="connsiteY11" fmla="*/ 620513 h 621009"/>
                    <a:gd name="connsiteX0" fmla="*/ 176045 w 591788"/>
                    <a:gd name="connsiteY0" fmla="*/ 620513 h 621009"/>
                    <a:gd name="connsiteX1" fmla="*/ 424239 w 591788"/>
                    <a:gd name="connsiteY1" fmla="*/ 620513 h 621009"/>
                    <a:gd name="connsiteX2" fmla="*/ 452814 w 591788"/>
                    <a:gd name="connsiteY2" fmla="*/ 557240 h 621009"/>
                    <a:gd name="connsiteX3" fmla="*/ 543913 w 591788"/>
                    <a:gd name="connsiteY3" fmla="*/ 464576 h 621009"/>
                    <a:gd name="connsiteX4" fmla="*/ 590791 w 591788"/>
                    <a:gd name="connsiteY4" fmla="*/ 274347 h 621009"/>
                    <a:gd name="connsiteX5" fmla="*/ 507174 w 591788"/>
                    <a:gd name="connsiteY5" fmla="*/ 87384 h 621009"/>
                    <a:gd name="connsiteX6" fmla="*/ 303408 w 591788"/>
                    <a:gd name="connsiteY6" fmla="*/ 27 h 621009"/>
                    <a:gd name="connsiteX7" fmla="*/ 99368 w 591788"/>
                    <a:gd name="connsiteY7" fmla="*/ 80852 h 621009"/>
                    <a:gd name="connsiteX8" fmla="*/ 1193 w 591788"/>
                    <a:gd name="connsiteY8" fmla="*/ 287410 h 621009"/>
                    <a:gd name="connsiteX9" fmla="*/ 53105 w 591788"/>
                    <a:gd name="connsiteY9" fmla="*/ 474711 h 621009"/>
                    <a:gd name="connsiteX10" fmla="*/ 143932 w 591788"/>
                    <a:gd name="connsiteY10" fmla="*/ 555811 h 621009"/>
                    <a:gd name="connsiteX11" fmla="*/ 176045 w 591788"/>
                    <a:gd name="connsiteY11" fmla="*/ 620513 h 621009"/>
                    <a:gd name="connsiteX0" fmla="*/ 175079 w 590822"/>
                    <a:gd name="connsiteY0" fmla="*/ 620513 h 621009"/>
                    <a:gd name="connsiteX1" fmla="*/ 423273 w 590822"/>
                    <a:gd name="connsiteY1" fmla="*/ 620513 h 621009"/>
                    <a:gd name="connsiteX2" fmla="*/ 451848 w 590822"/>
                    <a:gd name="connsiteY2" fmla="*/ 557240 h 621009"/>
                    <a:gd name="connsiteX3" fmla="*/ 542947 w 590822"/>
                    <a:gd name="connsiteY3" fmla="*/ 464576 h 621009"/>
                    <a:gd name="connsiteX4" fmla="*/ 589825 w 590822"/>
                    <a:gd name="connsiteY4" fmla="*/ 274347 h 621009"/>
                    <a:gd name="connsiteX5" fmla="*/ 506208 w 590822"/>
                    <a:gd name="connsiteY5" fmla="*/ 87384 h 621009"/>
                    <a:gd name="connsiteX6" fmla="*/ 302442 w 590822"/>
                    <a:gd name="connsiteY6" fmla="*/ 27 h 621009"/>
                    <a:gd name="connsiteX7" fmla="*/ 98402 w 590822"/>
                    <a:gd name="connsiteY7" fmla="*/ 80852 h 621009"/>
                    <a:gd name="connsiteX8" fmla="*/ 227 w 590822"/>
                    <a:gd name="connsiteY8" fmla="*/ 287410 h 621009"/>
                    <a:gd name="connsiteX9" fmla="*/ 52139 w 590822"/>
                    <a:gd name="connsiteY9" fmla="*/ 474711 h 621009"/>
                    <a:gd name="connsiteX10" fmla="*/ 142966 w 590822"/>
                    <a:gd name="connsiteY10" fmla="*/ 555811 h 621009"/>
                    <a:gd name="connsiteX11" fmla="*/ 175079 w 590822"/>
                    <a:gd name="connsiteY11" fmla="*/ 620513 h 621009"/>
                    <a:gd name="connsiteX0" fmla="*/ 175079 w 590822"/>
                    <a:gd name="connsiteY0" fmla="*/ 620513 h 621009"/>
                    <a:gd name="connsiteX1" fmla="*/ 423273 w 590822"/>
                    <a:gd name="connsiteY1" fmla="*/ 620513 h 621009"/>
                    <a:gd name="connsiteX2" fmla="*/ 451848 w 590822"/>
                    <a:gd name="connsiteY2" fmla="*/ 557240 h 621009"/>
                    <a:gd name="connsiteX3" fmla="*/ 542947 w 590822"/>
                    <a:gd name="connsiteY3" fmla="*/ 464576 h 621009"/>
                    <a:gd name="connsiteX4" fmla="*/ 589825 w 590822"/>
                    <a:gd name="connsiteY4" fmla="*/ 274347 h 621009"/>
                    <a:gd name="connsiteX5" fmla="*/ 506208 w 590822"/>
                    <a:gd name="connsiteY5" fmla="*/ 87384 h 621009"/>
                    <a:gd name="connsiteX6" fmla="*/ 302442 w 590822"/>
                    <a:gd name="connsiteY6" fmla="*/ 27 h 621009"/>
                    <a:gd name="connsiteX7" fmla="*/ 98402 w 590822"/>
                    <a:gd name="connsiteY7" fmla="*/ 80852 h 621009"/>
                    <a:gd name="connsiteX8" fmla="*/ 227 w 590822"/>
                    <a:gd name="connsiteY8" fmla="*/ 287410 h 621009"/>
                    <a:gd name="connsiteX9" fmla="*/ 52139 w 590822"/>
                    <a:gd name="connsiteY9" fmla="*/ 474711 h 621009"/>
                    <a:gd name="connsiteX10" fmla="*/ 142966 w 590822"/>
                    <a:gd name="connsiteY10" fmla="*/ 555811 h 621009"/>
                    <a:gd name="connsiteX11" fmla="*/ 175079 w 590822"/>
                    <a:gd name="connsiteY11" fmla="*/ 620513 h 62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0822" h="621009">
                      <a:moveTo>
                        <a:pt x="175079" y="620513"/>
                      </a:moveTo>
                      <a:cubicBezTo>
                        <a:pt x="238828" y="622690"/>
                        <a:pt x="381907" y="616771"/>
                        <a:pt x="423273" y="620513"/>
                      </a:cubicBezTo>
                      <a:cubicBezTo>
                        <a:pt x="433683" y="586156"/>
                        <a:pt x="431902" y="583229"/>
                        <a:pt x="451848" y="557240"/>
                      </a:cubicBezTo>
                      <a:cubicBezTo>
                        <a:pt x="471794" y="531251"/>
                        <a:pt x="512807" y="504582"/>
                        <a:pt x="542947" y="464576"/>
                      </a:cubicBezTo>
                      <a:cubicBezTo>
                        <a:pt x="573087" y="424570"/>
                        <a:pt x="595948" y="337212"/>
                        <a:pt x="589825" y="274347"/>
                      </a:cubicBezTo>
                      <a:cubicBezTo>
                        <a:pt x="583702" y="211482"/>
                        <a:pt x="554105" y="133104"/>
                        <a:pt x="506208" y="87384"/>
                      </a:cubicBezTo>
                      <a:cubicBezTo>
                        <a:pt x="458311" y="41664"/>
                        <a:pt x="370410" y="1116"/>
                        <a:pt x="302442" y="27"/>
                      </a:cubicBezTo>
                      <a:cubicBezTo>
                        <a:pt x="234474" y="-1062"/>
                        <a:pt x="155914" y="30574"/>
                        <a:pt x="98402" y="80852"/>
                      </a:cubicBezTo>
                      <a:cubicBezTo>
                        <a:pt x="40890" y="131130"/>
                        <a:pt x="3175" y="205098"/>
                        <a:pt x="227" y="287410"/>
                      </a:cubicBezTo>
                      <a:cubicBezTo>
                        <a:pt x="-2721" y="369722"/>
                        <a:pt x="23586" y="439503"/>
                        <a:pt x="52139" y="474711"/>
                      </a:cubicBezTo>
                      <a:cubicBezTo>
                        <a:pt x="80692" y="509919"/>
                        <a:pt x="122476" y="531511"/>
                        <a:pt x="142966" y="555811"/>
                      </a:cubicBezTo>
                      <a:cubicBezTo>
                        <a:pt x="163456" y="580111"/>
                        <a:pt x="167254" y="587107"/>
                        <a:pt x="175079" y="620513"/>
                      </a:cubicBezTo>
                      <a:close/>
                    </a:path>
                  </a:pathLst>
                </a:custGeom>
                <a:noFill/>
                <a:ln w="19050" cap="rnd"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06" name="Group 305">
                <a:extLst>
                  <a:ext uri="{FF2B5EF4-FFF2-40B4-BE49-F238E27FC236}">
                    <a16:creationId xmlns:a16="http://schemas.microsoft.com/office/drawing/2014/main" id="{1808815D-52D1-4C68-BFC0-40B33111EF30}"/>
                  </a:ext>
                </a:extLst>
              </p:cNvPr>
              <p:cNvGrpSpPr/>
              <p:nvPr/>
            </p:nvGrpSpPr>
            <p:grpSpPr>
              <a:xfrm>
                <a:off x="5681754" y="3938906"/>
                <a:ext cx="746127" cy="740828"/>
                <a:chOff x="4083667" y="1605730"/>
                <a:chExt cx="4436878" cy="4405367"/>
              </a:xfrm>
            </p:grpSpPr>
            <p:grpSp>
              <p:nvGrpSpPr>
                <p:cNvPr id="308" name="Group 307">
                  <a:extLst>
                    <a:ext uri="{FF2B5EF4-FFF2-40B4-BE49-F238E27FC236}">
                      <a16:creationId xmlns:a16="http://schemas.microsoft.com/office/drawing/2014/main" id="{CF8F4BE8-9263-4E67-915B-3C5BBFFB6626}"/>
                    </a:ext>
                  </a:extLst>
                </p:cNvPr>
                <p:cNvGrpSpPr/>
                <p:nvPr/>
              </p:nvGrpSpPr>
              <p:grpSpPr>
                <a:xfrm>
                  <a:off x="4083667" y="1605730"/>
                  <a:ext cx="4436878" cy="4405367"/>
                  <a:chOff x="5569928" y="3877460"/>
                  <a:chExt cx="956602" cy="949809"/>
                </a:xfrm>
              </p:grpSpPr>
              <p:sp>
                <p:nvSpPr>
                  <p:cNvPr id="333" name="Rectangle 332">
                    <a:extLst>
                      <a:ext uri="{FF2B5EF4-FFF2-40B4-BE49-F238E27FC236}">
                        <a16:creationId xmlns:a16="http://schemas.microsoft.com/office/drawing/2014/main" id="{DBCCEF3E-3034-46D0-AD0C-4DAB17968FE3}"/>
                      </a:ext>
                    </a:extLst>
                  </p:cNvPr>
                  <p:cNvSpPr/>
                  <p:nvPr/>
                </p:nvSpPr>
                <p:spPr bwMode="auto">
                  <a:xfrm>
                    <a:off x="5569928" y="3877460"/>
                    <a:ext cx="225624" cy="222081"/>
                  </a:xfrm>
                  <a:prstGeom prst="rect">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4" name="Rectangle 333">
                    <a:extLst>
                      <a:ext uri="{FF2B5EF4-FFF2-40B4-BE49-F238E27FC236}">
                        <a16:creationId xmlns:a16="http://schemas.microsoft.com/office/drawing/2014/main" id="{99F5273B-9D2F-4299-BFF4-44FD408F9061}"/>
                      </a:ext>
                    </a:extLst>
                  </p:cNvPr>
                  <p:cNvSpPr/>
                  <p:nvPr/>
                </p:nvSpPr>
                <p:spPr bwMode="auto">
                  <a:xfrm>
                    <a:off x="5898565" y="3877460"/>
                    <a:ext cx="225624" cy="222081"/>
                  </a:xfrm>
                  <a:prstGeom prst="rect">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5" name="Rectangle 334">
                    <a:extLst>
                      <a:ext uri="{FF2B5EF4-FFF2-40B4-BE49-F238E27FC236}">
                        <a16:creationId xmlns:a16="http://schemas.microsoft.com/office/drawing/2014/main" id="{3278E318-4BBF-44B2-9E7A-921E079B9A0D}"/>
                      </a:ext>
                    </a:extLst>
                  </p:cNvPr>
                  <p:cNvSpPr/>
                  <p:nvPr/>
                </p:nvSpPr>
                <p:spPr bwMode="auto">
                  <a:xfrm>
                    <a:off x="6242487" y="3877460"/>
                    <a:ext cx="225624" cy="222081"/>
                  </a:xfrm>
                  <a:prstGeom prst="rect">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6" name="Rectangle 335">
                    <a:extLst>
                      <a:ext uri="{FF2B5EF4-FFF2-40B4-BE49-F238E27FC236}">
                        <a16:creationId xmlns:a16="http://schemas.microsoft.com/office/drawing/2014/main" id="{D7CD25C7-C3D9-4EDA-B015-94E244272049}"/>
                      </a:ext>
                    </a:extLst>
                  </p:cNvPr>
                  <p:cNvSpPr/>
                  <p:nvPr/>
                </p:nvSpPr>
                <p:spPr bwMode="auto">
                  <a:xfrm>
                    <a:off x="5569928" y="4207475"/>
                    <a:ext cx="225624" cy="222081"/>
                  </a:xfrm>
                  <a:prstGeom prst="rect">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7" name="Rectangle 336">
                    <a:extLst>
                      <a:ext uri="{FF2B5EF4-FFF2-40B4-BE49-F238E27FC236}">
                        <a16:creationId xmlns:a16="http://schemas.microsoft.com/office/drawing/2014/main" id="{E1B83A8B-AF9C-4000-835D-775D4AB6DD73}"/>
                      </a:ext>
                    </a:extLst>
                  </p:cNvPr>
                  <p:cNvSpPr/>
                  <p:nvPr/>
                </p:nvSpPr>
                <p:spPr bwMode="auto">
                  <a:xfrm>
                    <a:off x="5898565" y="4207476"/>
                    <a:ext cx="225624" cy="222081"/>
                  </a:xfrm>
                  <a:prstGeom prst="rect">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8" name="Rectangle 337">
                    <a:extLst>
                      <a:ext uri="{FF2B5EF4-FFF2-40B4-BE49-F238E27FC236}">
                        <a16:creationId xmlns:a16="http://schemas.microsoft.com/office/drawing/2014/main" id="{675ED517-4320-410D-BB18-AE407592D8DA}"/>
                      </a:ext>
                    </a:extLst>
                  </p:cNvPr>
                  <p:cNvSpPr/>
                  <p:nvPr/>
                </p:nvSpPr>
                <p:spPr bwMode="auto">
                  <a:xfrm>
                    <a:off x="6242488" y="4207475"/>
                    <a:ext cx="225624" cy="222081"/>
                  </a:xfrm>
                  <a:prstGeom prst="rect">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9" name="Rectangle 338">
                    <a:extLst>
                      <a:ext uri="{FF2B5EF4-FFF2-40B4-BE49-F238E27FC236}">
                        <a16:creationId xmlns:a16="http://schemas.microsoft.com/office/drawing/2014/main" id="{C5628871-2678-4280-8965-B61282CF0F52}"/>
                      </a:ext>
                    </a:extLst>
                  </p:cNvPr>
                  <p:cNvSpPr/>
                  <p:nvPr/>
                </p:nvSpPr>
                <p:spPr bwMode="auto">
                  <a:xfrm>
                    <a:off x="5569928" y="4544991"/>
                    <a:ext cx="225624" cy="222081"/>
                  </a:xfrm>
                  <a:prstGeom prst="rect">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0" name="Rectangle 339">
                    <a:extLst>
                      <a:ext uri="{FF2B5EF4-FFF2-40B4-BE49-F238E27FC236}">
                        <a16:creationId xmlns:a16="http://schemas.microsoft.com/office/drawing/2014/main" id="{6E7ED892-31C3-4CC1-B5A0-0D1B278C677C}"/>
                      </a:ext>
                    </a:extLst>
                  </p:cNvPr>
                  <p:cNvSpPr/>
                  <p:nvPr/>
                </p:nvSpPr>
                <p:spPr bwMode="auto">
                  <a:xfrm>
                    <a:off x="5898565" y="4544991"/>
                    <a:ext cx="225624" cy="222081"/>
                  </a:xfrm>
                  <a:prstGeom prst="rect">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1" name="Rectangle 340">
                    <a:extLst>
                      <a:ext uri="{FF2B5EF4-FFF2-40B4-BE49-F238E27FC236}">
                        <a16:creationId xmlns:a16="http://schemas.microsoft.com/office/drawing/2014/main" id="{1929063B-18E1-46AC-8075-3B48905B981E}"/>
                      </a:ext>
                    </a:extLst>
                  </p:cNvPr>
                  <p:cNvSpPr/>
                  <p:nvPr/>
                </p:nvSpPr>
                <p:spPr bwMode="auto">
                  <a:xfrm>
                    <a:off x="6242488" y="4544991"/>
                    <a:ext cx="225624" cy="222081"/>
                  </a:xfrm>
                  <a:prstGeom prst="rect">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2" name="Rectangle 341">
                    <a:extLst>
                      <a:ext uri="{FF2B5EF4-FFF2-40B4-BE49-F238E27FC236}">
                        <a16:creationId xmlns:a16="http://schemas.microsoft.com/office/drawing/2014/main" id="{C35035FC-05CC-43EA-8384-D58B8F50BF49}"/>
                      </a:ext>
                    </a:extLst>
                  </p:cNvPr>
                  <p:cNvSpPr/>
                  <p:nvPr/>
                </p:nvSpPr>
                <p:spPr bwMode="auto">
                  <a:xfrm>
                    <a:off x="5840730" y="4152900"/>
                    <a:ext cx="685800" cy="674369"/>
                  </a:xfrm>
                  <a:prstGeom prst="rect">
                    <a:avLst/>
                  </a:prstGeom>
                  <a:noFill/>
                  <a:ln w="19050" cap="sq">
                    <a:solidFill>
                      <a:schemeClr val="tx1"/>
                    </a:solidFill>
                    <a:prstDash val="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343" name="Group 342">
                    <a:extLst>
                      <a:ext uri="{FF2B5EF4-FFF2-40B4-BE49-F238E27FC236}">
                        <a16:creationId xmlns:a16="http://schemas.microsoft.com/office/drawing/2014/main" id="{ABBA5E6C-C9A1-4383-9920-4E30CF652DEE}"/>
                      </a:ext>
                    </a:extLst>
                  </p:cNvPr>
                  <p:cNvGrpSpPr/>
                  <p:nvPr/>
                </p:nvGrpSpPr>
                <p:grpSpPr>
                  <a:xfrm>
                    <a:off x="6124197" y="4318516"/>
                    <a:ext cx="108973" cy="337516"/>
                    <a:chOff x="6124189" y="4318516"/>
                    <a:chExt cx="118300" cy="337516"/>
                  </a:xfrm>
                </p:grpSpPr>
                <p:cxnSp>
                  <p:nvCxnSpPr>
                    <p:cNvPr id="347" name="Straight Connector 346">
                      <a:extLst>
                        <a:ext uri="{FF2B5EF4-FFF2-40B4-BE49-F238E27FC236}">
                          <a16:creationId xmlns:a16="http://schemas.microsoft.com/office/drawing/2014/main" id="{2CF6C0D2-03C9-4006-A530-ECE44F0D7D1B}"/>
                        </a:ext>
                      </a:extLst>
                    </p:cNvPr>
                    <p:cNvCxnSpPr>
                      <a:cxnSpLocks/>
                      <a:stCxn id="337" idx="3"/>
                      <a:endCxn id="338" idx="1"/>
                    </p:cNvCxnSpPr>
                    <p:nvPr/>
                  </p:nvCxnSpPr>
                  <p:spPr>
                    <a:xfrm>
                      <a:off x="6124189" y="4318516"/>
                      <a:ext cx="118298" cy="0"/>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cxnSp>
                <p:cxnSp>
                  <p:nvCxnSpPr>
                    <p:cNvPr id="348" name="Straight Connector 347">
                      <a:extLst>
                        <a:ext uri="{FF2B5EF4-FFF2-40B4-BE49-F238E27FC236}">
                          <a16:creationId xmlns:a16="http://schemas.microsoft.com/office/drawing/2014/main" id="{37DA67A8-8B05-45EE-A3BA-60524B42ACE9}"/>
                        </a:ext>
                      </a:extLst>
                    </p:cNvPr>
                    <p:cNvCxnSpPr>
                      <a:cxnSpLocks/>
                      <a:stCxn id="340" idx="3"/>
                      <a:endCxn id="341" idx="1"/>
                    </p:cNvCxnSpPr>
                    <p:nvPr/>
                  </p:nvCxnSpPr>
                  <p:spPr>
                    <a:xfrm>
                      <a:off x="6124189" y="4656032"/>
                      <a:ext cx="118298" cy="0"/>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cxnSp>
              </p:grpSp>
              <p:cxnSp>
                <p:nvCxnSpPr>
                  <p:cNvPr id="344" name="Straight Connector 343">
                    <a:extLst>
                      <a:ext uri="{FF2B5EF4-FFF2-40B4-BE49-F238E27FC236}">
                        <a16:creationId xmlns:a16="http://schemas.microsoft.com/office/drawing/2014/main" id="{84BB9609-D7D4-4970-8CC6-15D6AB22E975}"/>
                      </a:ext>
                    </a:extLst>
                  </p:cNvPr>
                  <p:cNvCxnSpPr>
                    <a:cxnSpLocks/>
                    <a:stCxn id="337" idx="2"/>
                    <a:endCxn id="340" idx="0"/>
                  </p:cNvCxnSpPr>
                  <p:nvPr/>
                </p:nvCxnSpPr>
                <p:spPr>
                  <a:xfrm>
                    <a:off x="6011377" y="4429556"/>
                    <a:ext cx="0" cy="115435"/>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cxnSp>
              <p:cxnSp>
                <p:nvCxnSpPr>
                  <p:cNvPr id="345" name="Straight Connector 344">
                    <a:extLst>
                      <a:ext uri="{FF2B5EF4-FFF2-40B4-BE49-F238E27FC236}">
                        <a16:creationId xmlns:a16="http://schemas.microsoft.com/office/drawing/2014/main" id="{1D2FDF99-3FCA-4759-A48C-C5E7D3BFCF1A}"/>
                      </a:ext>
                    </a:extLst>
                  </p:cNvPr>
                  <p:cNvCxnSpPr>
                    <a:cxnSpLocks/>
                  </p:cNvCxnSpPr>
                  <p:nvPr/>
                </p:nvCxnSpPr>
                <p:spPr>
                  <a:xfrm>
                    <a:off x="6355299" y="4429556"/>
                    <a:ext cx="0" cy="115435"/>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cxnSp>
              <p:cxnSp>
                <p:nvCxnSpPr>
                  <p:cNvPr id="346" name="Straight Connector 345">
                    <a:extLst>
                      <a:ext uri="{FF2B5EF4-FFF2-40B4-BE49-F238E27FC236}">
                        <a16:creationId xmlns:a16="http://schemas.microsoft.com/office/drawing/2014/main" id="{9719EB41-67B9-4E95-B722-2598A9BE05CB}"/>
                      </a:ext>
                    </a:extLst>
                  </p:cNvPr>
                  <p:cNvCxnSpPr>
                    <a:cxnSpLocks/>
                  </p:cNvCxnSpPr>
                  <p:nvPr/>
                </p:nvCxnSpPr>
                <p:spPr>
                  <a:xfrm flipH="1">
                    <a:off x="6126481" y="4429125"/>
                    <a:ext cx="110489" cy="116205"/>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cxnSp>
            </p:grpSp>
            <p:grpSp>
              <p:nvGrpSpPr>
                <p:cNvPr id="309" name="Group 308">
                  <a:extLst>
                    <a:ext uri="{FF2B5EF4-FFF2-40B4-BE49-F238E27FC236}">
                      <a16:creationId xmlns:a16="http://schemas.microsoft.com/office/drawing/2014/main" id="{2B751192-83D6-4D6A-9CAA-7D86879ADEB4}"/>
                    </a:ext>
                  </a:extLst>
                </p:cNvPr>
                <p:cNvGrpSpPr/>
                <p:nvPr/>
              </p:nvGrpSpPr>
              <p:grpSpPr>
                <a:xfrm>
                  <a:off x="5703853" y="3200400"/>
                  <a:ext cx="863303" cy="878977"/>
                  <a:chOff x="5703853" y="3200400"/>
                  <a:chExt cx="863303" cy="878977"/>
                </a:xfrm>
              </p:grpSpPr>
              <p:cxnSp>
                <p:nvCxnSpPr>
                  <p:cNvPr id="328" name="Straight Connector 327">
                    <a:extLst>
                      <a:ext uri="{FF2B5EF4-FFF2-40B4-BE49-F238E27FC236}">
                        <a16:creationId xmlns:a16="http://schemas.microsoft.com/office/drawing/2014/main" id="{3A3F5701-EA58-4F6A-A8BD-5B146AAE909D}"/>
                      </a:ext>
                    </a:extLst>
                  </p:cNvPr>
                  <p:cNvCxnSpPr/>
                  <p:nvPr/>
                </p:nvCxnSpPr>
                <p:spPr>
                  <a:xfrm>
                    <a:off x="6392589" y="3200400"/>
                    <a:ext cx="174567" cy="174567"/>
                  </a:xfrm>
                  <a:prstGeom prst="line">
                    <a:avLst/>
                  </a:prstGeom>
                  <a:noFill/>
                  <a:ln w="19050" cap="flat" cmpd="sng" algn="ctr">
                    <a:solidFill>
                      <a:schemeClr val="tx1"/>
                    </a:solidFill>
                    <a:prstDash val="solid"/>
                    <a:headEnd type="none"/>
                    <a:tailEnd type="none"/>
                  </a:ln>
                  <a:effectLst/>
                </p:spPr>
              </p:cxnSp>
              <p:cxnSp>
                <p:nvCxnSpPr>
                  <p:cNvPr id="329" name="Straight Connector 328">
                    <a:extLst>
                      <a:ext uri="{FF2B5EF4-FFF2-40B4-BE49-F238E27FC236}">
                        <a16:creationId xmlns:a16="http://schemas.microsoft.com/office/drawing/2014/main" id="{DEB57506-AE76-49FE-89C8-B405BCF8DD4D}"/>
                      </a:ext>
                    </a:extLst>
                  </p:cNvPr>
                  <p:cNvCxnSpPr>
                    <a:cxnSpLocks/>
                  </p:cNvCxnSpPr>
                  <p:nvPr/>
                </p:nvCxnSpPr>
                <p:spPr>
                  <a:xfrm>
                    <a:off x="6043896" y="3200400"/>
                    <a:ext cx="523260" cy="523260"/>
                  </a:xfrm>
                  <a:prstGeom prst="line">
                    <a:avLst/>
                  </a:prstGeom>
                  <a:noFill/>
                  <a:ln w="19050" cap="flat" cmpd="sng" algn="ctr">
                    <a:solidFill>
                      <a:schemeClr val="tx1"/>
                    </a:solidFill>
                    <a:prstDash val="solid"/>
                    <a:headEnd type="none"/>
                    <a:tailEnd type="none"/>
                  </a:ln>
                  <a:effectLst/>
                </p:spPr>
              </p:cxnSp>
              <p:cxnSp>
                <p:nvCxnSpPr>
                  <p:cNvPr id="330" name="Straight Connector 329">
                    <a:extLst>
                      <a:ext uri="{FF2B5EF4-FFF2-40B4-BE49-F238E27FC236}">
                        <a16:creationId xmlns:a16="http://schemas.microsoft.com/office/drawing/2014/main" id="{BB4D4E59-B243-47E5-AFD9-5726684B1464}"/>
                      </a:ext>
                    </a:extLst>
                  </p:cNvPr>
                  <p:cNvCxnSpPr>
                    <a:cxnSpLocks/>
                  </p:cNvCxnSpPr>
                  <p:nvPr/>
                </p:nvCxnSpPr>
                <p:spPr>
                  <a:xfrm>
                    <a:off x="5764692" y="3276913"/>
                    <a:ext cx="802464" cy="802464"/>
                  </a:xfrm>
                  <a:prstGeom prst="line">
                    <a:avLst/>
                  </a:prstGeom>
                  <a:noFill/>
                  <a:ln w="19050" cap="flat" cmpd="sng" algn="ctr">
                    <a:solidFill>
                      <a:schemeClr val="tx1"/>
                    </a:solidFill>
                    <a:prstDash val="solid"/>
                    <a:headEnd type="none"/>
                    <a:tailEnd type="none"/>
                  </a:ln>
                  <a:effectLst/>
                </p:spPr>
              </p:cxnSp>
              <p:cxnSp>
                <p:nvCxnSpPr>
                  <p:cNvPr id="331" name="Straight Connector 330">
                    <a:extLst>
                      <a:ext uri="{FF2B5EF4-FFF2-40B4-BE49-F238E27FC236}">
                        <a16:creationId xmlns:a16="http://schemas.microsoft.com/office/drawing/2014/main" id="{B871D6E5-EE5D-447C-A041-28956B3ED0EE}"/>
                      </a:ext>
                    </a:extLst>
                  </p:cNvPr>
                  <p:cNvCxnSpPr>
                    <a:cxnSpLocks/>
                  </p:cNvCxnSpPr>
                  <p:nvPr/>
                </p:nvCxnSpPr>
                <p:spPr>
                  <a:xfrm>
                    <a:off x="5703890" y="3538543"/>
                    <a:ext cx="523260" cy="523260"/>
                  </a:xfrm>
                  <a:prstGeom prst="line">
                    <a:avLst/>
                  </a:prstGeom>
                  <a:noFill/>
                  <a:ln w="19050" cap="flat" cmpd="sng" algn="ctr">
                    <a:solidFill>
                      <a:schemeClr val="tx1"/>
                    </a:solidFill>
                    <a:prstDash val="solid"/>
                    <a:headEnd type="none"/>
                    <a:tailEnd type="none"/>
                  </a:ln>
                  <a:effectLst/>
                </p:spPr>
              </p:cxnSp>
              <p:cxnSp>
                <p:nvCxnSpPr>
                  <p:cNvPr id="332" name="Straight Connector 331">
                    <a:extLst>
                      <a:ext uri="{FF2B5EF4-FFF2-40B4-BE49-F238E27FC236}">
                        <a16:creationId xmlns:a16="http://schemas.microsoft.com/office/drawing/2014/main" id="{52709879-6F1A-4DCA-957C-F08C0200EBF6}"/>
                      </a:ext>
                    </a:extLst>
                  </p:cNvPr>
                  <p:cNvCxnSpPr/>
                  <p:nvPr/>
                </p:nvCxnSpPr>
                <p:spPr>
                  <a:xfrm>
                    <a:off x="5703853" y="3852273"/>
                    <a:ext cx="174567" cy="174567"/>
                  </a:xfrm>
                  <a:prstGeom prst="line">
                    <a:avLst/>
                  </a:prstGeom>
                  <a:noFill/>
                  <a:ln w="19050" cap="flat" cmpd="sng" algn="ctr">
                    <a:solidFill>
                      <a:schemeClr val="tx1"/>
                    </a:solidFill>
                    <a:prstDash val="solid"/>
                    <a:headEnd type="none"/>
                    <a:tailEnd type="none"/>
                  </a:ln>
                  <a:effectLst/>
                </p:spPr>
              </p:cxnSp>
            </p:grpSp>
            <p:grpSp>
              <p:nvGrpSpPr>
                <p:cNvPr id="310" name="Group 309">
                  <a:extLst>
                    <a:ext uri="{FF2B5EF4-FFF2-40B4-BE49-F238E27FC236}">
                      <a16:creationId xmlns:a16="http://schemas.microsoft.com/office/drawing/2014/main" id="{695DF99D-B032-403F-8F10-1B0FA575A94B}"/>
                    </a:ext>
                  </a:extLst>
                </p:cNvPr>
                <p:cNvGrpSpPr/>
                <p:nvPr/>
              </p:nvGrpSpPr>
              <p:grpSpPr>
                <a:xfrm>
                  <a:off x="7294695" y="3200400"/>
                  <a:ext cx="863303" cy="878977"/>
                  <a:chOff x="5703853" y="3200400"/>
                  <a:chExt cx="863303" cy="878977"/>
                </a:xfrm>
              </p:grpSpPr>
              <p:cxnSp>
                <p:nvCxnSpPr>
                  <p:cNvPr id="323" name="Straight Connector 322">
                    <a:extLst>
                      <a:ext uri="{FF2B5EF4-FFF2-40B4-BE49-F238E27FC236}">
                        <a16:creationId xmlns:a16="http://schemas.microsoft.com/office/drawing/2014/main" id="{2448849A-079F-4611-9FE6-EDEECE6E9FB6}"/>
                      </a:ext>
                    </a:extLst>
                  </p:cNvPr>
                  <p:cNvCxnSpPr/>
                  <p:nvPr/>
                </p:nvCxnSpPr>
                <p:spPr>
                  <a:xfrm>
                    <a:off x="6392589" y="3200400"/>
                    <a:ext cx="174567" cy="174567"/>
                  </a:xfrm>
                  <a:prstGeom prst="line">
                    <a:avLst/>
                  </a:prstGeom>
                  <a:noFill/>
                  <a:ln w="19050" cap="flat" cmpd="sng" algn="ctr">
                    <a:solidFill>
                      <a:schemeClr val="tx1"/>
                    </a:solidFill>
                    <a:prstDash val="solid"/>
                    <a:headEnd type="none"/>
                    <a:tailEnd type="none"/>
                  </a:ln>
                  <a:effectLst/>
                </p:spPr>
              </p:cxnSp>
              <p:cxnSp>
                <p:nvCxnSpPr>
                  <p:cNvPr id="324" name="Straight Connector 323">
                    <a:extLst>
                      <a:ext uri="{FF2B5EF4-FFF2-40B4-BE49-F238E27FC236}">
                        <a16:creationId xmlns:a16="http://schemas.microsoft.com/office/drawing/2014/main" id="{7DA35258-95B5-4185-BC22-F251C9E1938F}"/>
                      </a:ext>
                    </a:extLst>
                  </p:cNvPr>
                  <p:cNvCxnSpPr>
                    <a:cxnSpLocks/>
                  </p:cNvCxnSpPr>
                  <p:nvPr/>
                </p:nvCxnSpPr>
                <p:spPr>
                  <a:xfrm>
                    <a:off x="6043896" y="3200400"/>
                    <a:ext cx="523260" cy="523260"/>
                  </a:xfrm>
                  <a:prstGeom prst="line">
                    <a:avLst/>
                  </a:prstGeom>
                  <a:noFill/>
                  <a:ln w="19050" cap="flat" cmpd="sng" algn="ctr">
                    <a:solidFill>
                      <a:schemeClr val="tx1"/>
                    </a:solidFill>
                    <a:prstDash val="solid"/>
                    <a:headEnd type="none"/>
                    <a:tailEnd type="none"/>
                  </a:ln>
                  <a:effectLst/>
                </p:spPr>
              </p:cxnSp>
              <p:cxnSp>
                <p:nvCxnSpPr>
                  <p:cNvPr id="325" name="Straight Connector 324">
                    <a:extLst>
                      <a:ext uri="{FF2B5EF4-FFF2-40B4-BE49-F238E27FC236}">
                        <a16:creationId xmlns:a16="http://schemas.microsoft.com/office/drawing/2014/main" id="{D22BCDF8-6BC3-4417-B331-0413893312D0}"/>
                      </a:ext>
                    </a:extLst>
                  </p:cNvPr>
                  <p:cNvCxnSpPr>
                    <a:cxnSpLocks/>
                  </p:cNvCxnSpPr>
                  <p:nvPr/>
                </p:nvCxnSpPr>
                <p:spPr>
                  <a:xfrm>
                    <a:off x="5764692" y="3276913"/>
                    <a:ext cx="802464" cy="802464"/>
                  </a:xfrm>
                  <a:prstGeom prst="line">
                    <a:avLst/>
                  </a:prstGeom>
                  <a:noFill/>
                  <a:ln w="19050" cap="flat" cmpd="sng" algn="ctr">
                    <a:solidFill>
                      <a:schemeClr val="tx1"/>
                    </a:solidFill>
                    <a:prstDash val="solid"/>
                    <a:headEnd type="none"/>
                    <a:tailEnd type="none"/>
                  </a:ln>
                  <a:effectLst/>
                </p:spPr>
              </p:cxnSp>
              <p:cxnSp>
                <p:nvCxnSpPr>
                  <p:cNvPr id="326" name="Straight Connector 325">
                    <a:extLst>
                      <a:ext uri="{FF2B5EF4-FFF2-40B4-BE49-F238E27FC236}">
                        <a16:creationId xmlns:a16="http://schemas.microsoft.com/office/drawing/2014/main" id="{412685A2-F6B7-46AF-B0D8-E44022546E01}"/>
                      </a:ext>
                    </a:extLst>
                  </p:cNvPr>
                  <p:cNvCxnSpPr>
                    <a:cxnSpLocks/>
                  </p:cNvCxnSpPr>
                  <p:nvPr/>
                </p:nvCxnSpPr>
                <p:spPr>
                  <a:xfrm>
                    <a:off x="5703890" y="3538543"/>
                    <a:ext cx="523260" cy="523260"/>
                  </a:xfrm>
                  <a:prstGeom prst="line">
                    <a:avLst/>
                  </a:prstGeom>
                  <a:noFill/>
                  <a:ln w="19050" cap="flat" cmpd="sng" algn="ctr">
                    <a:solidFill>
                      <a:schemeClr val="tx1"/>
                    </a:solidFill>
                    <a:prstDash val="solid"/>
                    <a:headEnd type="none"/>
                    <a:tailEnd type="none"/>
                  </a:ln>
                  <a:effectLst/>
                </p:spPr>
              </p:cxnSp>
              <p:cxnSp>
                <p:nvCxnSpPr>
                  <p:cNvPr id="327" name="Straight Connector 326">
                    <a:extLst>
                      <a:ext uri="{FF2B5EF4-FFF2-40B4-BE49-F238E27FC236}">
                        <a16:creationId xmlns:a16="http://schemas.microsoft.com/office/drawing/2014/main" id="{CC7254C9-D5BA-4A3E-8F3E-653F0E6F6362}"/>
                      </a:ext>
                    </a:extLst>
                  </p:cNvPr>
                  <p:cNvCxnSpPr/>
                  <p:nvPr/>
                </p:nvCxnSpPr>
                <p:spPr>
                  <a:xfrm>
                    <a:off x="5703853" y="3852273"/>
                    <a:ext cx="174567" cy="174567"/>
                  </a:xfrm>
                  <a:prstGeom prst="line">
                    <a:avLst/>
                  </a:prstGeom>
                  <a:noFill/>
                  <a:ln w="19050" cap="flat" cmpd="sng" algn="ctr">
                    <a:solidFill>
                      <a:schemeClr val="tx1"/>
                    </a:solidFill>
                    <a:prstDash val="solid"/>
                    <a:headEnd type="none"/>
                    <a:tailEnd type="none"/>
                  </a:ln>
                  <a:effectLst/>
                </p:spPr>
              </p:cxnSp>
            </p:grpSp>
            <p:grpSp>
              <p:nvGrpSpPr>
                <p:cNvPr id="311" name="Group 310">
                  <a:extLst>
                    <a:ext uri="{FF2B5EF4-FFF2-40B4-BE49-F238E27FC236}">
                      <a16:creationId xmlns:a16="http://schemas.microsoft.com/office/drawing/2014/main" id="{6CD18F83-4CCB-4E46-A205-E841FD4C6DCA}"/>
                    </a:ext>
                  </a:extLst>
                </p:cNvPr>
                <p:cNvGrpSpPr/>
                <p:nvPr/>
              </p:nvGrpSpPr>
              <p:grpSpPr>
                <a:xfrm>
                  <a:off x="7294695" y="4772549"/>
                  <a:ext cx="863303" cy="878977"/>
                  <a:chOff x="5703853" y="3200400"/>
                  <a:chExt cx="863303" cy="878977"/>
                </a:xfrm>
              </p:grpSpPr>
              <p:cxnSp>
                <p:nvCxnSpPr>
                  <p:cNvPr id="318" name="Straight Connector 317">
                    <a:extLst>
                      <a:ext uri="{FF2B5EF4-FFF2-40B4-BE49-F238E27FC236}">
                        <a16:creationId xmlns:a16="http://schemas.microsoft.com/office/drawing/2014/main" id="{A6856720-0542-4AD1-9270-FDF5D77A054F}"/>
                      </a:ext>
                    </a:extLst>
                  </p:cNvPr>
                  <p:cNvCxnSpPr/>
                  <p:nvPr/>
                </p:nvCxnSpPr>
                <p:spPr>
                  <a:xfrm>
                    <a:off x="6392589" y="3200400"/>
                    <a:ext cx="174567" cy="174567"/>
                  </a:xfrm>
                  <a:prstGeom prst="line">
                    <a:avLst/>
                  </a:prstGeom>
                  <a:noFill/>
                  <a:ln w="19050" cap="flat" cmpd="sng" algn="ctr">
                    <a:solidFill>
                      <a:schemeClr val="tx1"/>
                    </a:solidFill>
                    <a:prstDash val="solid"/>
                    <a:headEnd type="none"/>
                    <a:tailEnd type="none"/>
                  </a:ln>
                  <a:effectLst/>
                </p:spPr>
              </p:cxnSp>
              <p:cxnSp>
                <p:nvCxnSpPr>
                  <p:cNvPr id="319" name="Straight Connector 318">
                    <a:extLst>
                      <a:ext uri="{FF2B5EF4-FFF2-40B4-BE49-F238E27FC236}">
                        <a16:creationId xmlns:a16="http://schemas.microsoft.com/office/drawing/2014/main" id="{7057032D-838B-4546-806B-AF9ACDB85A34}"/>
                      </a:ext>
                    </a:extLst>
                  </p:cNvPr>
                  <p:cNvCxnSpPr>
                    <a:cxnSpLocks/>
                  </p:cNvCxnSpPr>
                  <p:nvPr/>
                </p:nvCxnSpPr>
                <p:spPr>
                  <a:xfrm>
                    <a:off x="6043896" y="3200400"/>
                    <a:ext cx="523260" cy="523260"/>
                  </a:xfrm>
                  <a:prstGeom prst="line">
                    <a:avLst/>
                  </a:prstGeom>
                  <a:noFill/>
                  <a:ln w="19050" cap="flat" cmpd="sng" algn="ctr">
                    <a:solidFill>
                      <a:schemeClr val="tx1"/>
                    </a:solidFill>
                    <a:prstDash val="solid"/>
                    <a:headEnd type="none"/>
                    <a:tailEnd type="none"/>
                  </a:ln>
                  <a:effectLst/>
                </p:spPr>
              </p:cxnSp>
              <p:cxnSp>
                <p:nvCxnSpPr>
                  <p:cNvPr id="320" name="Straight Connector 319">
                    <a:extLst>
                      <a:ext uri="{FF2B5EF4-FFF2-40B4-BE49-F238E27FC236}">
                        <a16:creationId xmlns:a16="http://schemas.microsoft.com/office/drawing/2014/main" id="{EBF2CE14-4AA1-4B95-BE45-1CB5A14D64F0}"/>
                      </a:ext>
                    </a:extLst>
                  </p:cNvPr>
                  <p:cNvCxnSpPr>
                    <a:cxnSpLocks/>
                  </p:cNvCxnSpPr>
                  <p:nvPr/>
                </p:nvCxnSpPr>
                <p:spPr>
                  <a:xfrm>
                    <a:off x="5764692" y="3276913"/>
                    <a:ext cx="802464" cy="802464"/>
                  </a:xfrm>
                  <a:prstGeom prst="line">
                    <a:avLst/>
                  </a:prstGeom>
                  <a:noFill/>
                  <a:ln w="19050" cap="flat" cmpd="sng" algn="ctr">
                    <a:solidFill>
                      <a:schemeClr val="tx1"/>
                    </a:solidFill>
                    <a:prstDash val="solid"/>
                    <a:headEnd type="none"/>
                    <a:tailEnd type="none"/>
                  </a:ln>
                  <a:effectLst/>
                </p:spPr>
              </p:cxnSp>
              <p:cxnSp>
                <p:nvCxnSpPr>
                  <p:cNvPr id="321" name="Straight Connector 320">
                    <a:extLst>
                      <a:ext uri="{FF2B5EF4-FFF2-40B4-BE49-F238E27FC236}">
                        <a16:creationId xmlns:a16="http://schemas.microsoft.com/office/drawing/2014/main" id="{2EA8D98F-17D8-46FC-BC26-61382E834FD6}"/>
                      </a:ext>
                    </a:extLst>
                  </p:cNvPr>
                  <p:cNvCxnSpPr>
                    <a:cxnSpLocks/>
                  </p:cNvCxnSpPr>
                  <p:nvPr/>
                </p:nvCxnSpPr>
                <p:spPr>
                  <a:xfrm>
                    <a:off x="5703890" y="3538543"/>
                    <a:ext cx="523260" cy="523260"/>
                  </a:xfrm>
                  <a:prstGeom prst="line">
                    <a:avLst/>
                  </a:prstGeom>
                  <a:noFill/>
                  <a:ln w="19050" cap="flat" cmpd="sng" algn="ctr">
                    <a:solidFill>
                      <a:schemeClr val="tx1"/>
                    </a:solidFill>
                    <a:prstDash val="solid"/>
                    <a:headEnd type="none"/>
                    <a:tailEnd type="none"/>
                  </a:ln>
                  <a:effectLst/>
                </p:spPr>
              </p:cxnSp>
              <p:cxnSp>
                <p:nvCxnSpPr>
                  <p:cNvPr id="322" name="Straight Connector 321">
                    <a:extLst>
                      <a:ext uri="{FF2B5EF4-FFF2-40B4-BE49-F238E27FC236}">
                        <a16:creationId xmlns:a16="http://schemas.microsoft.com/office/drawing/2014/main" id="{D464F92B-9447-4B88-920A-ADED7563E6D2}"/>
                      </a:ext>
                    </a:extLst>
                  </p:cNvPr>
                  <p:cNvCxnSpPr/>
                  <p:nvPr/>
                </p:nvCxnSpPr>
                <p:spPr>
                  <a:xfrm>
                    <a:off x="5703853" y="3852273"/>
                    <a:ext cx="174567" cy="174567"/>
                  </a:xfrm>
                  <a:prstGeom prst="line">
                    <a:avLst/>
                  </a:prstGeom>
                  <a:noFill/>
                  <a:ln w="19050" cap="flat" cmpd="sng" algn="ctr">
                    <a:solidFill>
                      <a:schemeClr val="tx1"/>
                    </a:solidFill>
                    <a:prstDash val="solid"/>
                    <a:headEnd type="none"/>
                    <a:tailEnd type="none"/>
                  </a:ln>
                  <a:effectLst/>
                </p:spPr>
              </p:cxnSp>
            </p:grpSp>
            <p:grpSp>
              <p:nvGrpSpPr>
                <p:cNvPr id="312" name="Group 311">
                  <a:extLst>
                    <a:ext uri="{FF2B5EF4-FFF2-40B4-BE49-F238E27FC236}">
                      <a16:creationId xmlns:a16="http://schemas.microsoft.com/office/drawing/2014/main" id="{7014B6ED-9693-4ADA-8525-F63F3E7C296A}"/>
                    </a:ext>
                  </a:extLst>
                </p:cNvPr>
                <p:cNvGrpSpPr/>
                <p:nvPr/>
              </p:nvGrpSpPr>
              <p:grpSpPr>
                <a:xfrm>
                  <a:off x="5703853" y="4772549"/>
                  <a:ext cx="863303" cy="878977"/>
                  <a:chOff x="5703853" y="3200400"/>
                  <a:chExt cx="863303" cy="878977"/>
                </a:xfrm>
              </p:grpSpPr>
              <p:cxnSp>
                <p:nvCxnSpPr>
                  <p:cNvPr id="313" name="Straight Connector 312">
                    <a:extLst>
                      <a:ext uri="{FF2B5EF4-FFF2-40B4-BE49-F238E27FC236}">
                        <a16:creationId xmlns:a16="http://schemas.microsoft.com/office/drawing/2014/main" id="{ED8F2CD7-A769-40B2-9711-773276CA4302}"/>
                      </a:ext>
                    </a:extLst>
                  </p:cNvPr>
                  <p:cNvCxnSpPr/>
                  <p:nvPr/>
                </p:nvCxnSpPr>
                <p:spPr>
                  <a:xfrm>
                    <a:off x="6392589" y="3200400"/>
                    <a:ext cx="174567" cy="174567"/>
                  </a:xfrm>
                  <a:prstGeom prst="line">
                    <a:avLst/>
                  </a:prstGeom>
                  <a:noFill/>
                  <a:ln w="19050" cap="flat" cmpd="sng" algn="ctr">
                    <a:solidFill>
                      <a:schemeClr val="tx1"/>
                    </a:solidFill>
                    <a:prstDash val="solid"/>
                    <a:headEnd type="none"/>
                    <a:tailEnd type="none"/>
                  </a:ln>
                  <a:effectLst/>
                </p:spPr>
              </p:cxnSp>
              <p:cxnSp>
                <p:nvCxnSpPr>
                  <p:cNvPr id="314" name="Straight Connector 313">
                    <a:extLst>
                      <a:ext uri="{FF2B5EF4-FFF2-40B4-BE49-F238E27FC236}">
                        <a16:creationId xmlns:a16="http://schemas.microsoft.com/office/drawing/2014/main" id="{815991BA-1A5C-47A1-B052-F749E6E22FBE}"/>
                      </a:ext>
                    </a:extLst>
                  </p:cNvPr>
                  <p:cNvCxnSpPr>
                    <a:cxnSpLocks/>
                  </p:cNvCxnSpPr>
                  <p:nvPr/>
                </p:nvCxnSpPr>
                <p:spPr>
                  <a:xfrm>
                    <a:off x="6043896" y="3200400"/>
                    <a:ext cx="523260" cy="523260"/>
                  </a:xfrm>
                  <a:prstGeom prst="line">
                    <a:avLst/>
                  </a:prstGeom>
                  <a:noFill/>
                  <a:ln w="19050" cap="flat" cmpd="sng" algn="ctr">
                    <a:solidFill>
                      <a:schemeClr val="tx1"/>
                    </a:solidFill>
                    <a:prstDash val="solid"/>
                    <a:headEnd type="none"/>
                    <a:tailEnd type="none"/>
                  </a:ln>
                  <a:effectLst/>
                </p:spPr>
              </p:cxnSp>
              <p:cxnSp>
                <p:nvCxnSpPr>
                  <p:cNvPr id="315" name="Straight Connector 314">
                    <a:extLst>
                      <a:ext uri="{FF2B5EF4-FFF2-40B4-BE49-F238E27FC236}">
                        <a16:creationId xmlns:a16="http://schemas.microsoft.com/office/drawing/2014/main" id="{1D84005C-AC1E-4664-8364-77A69EFCE830}"/>
                      </a:ext>
                    </a:extLst>
                  </p:cNvPr>
                  <p:cNvCxnSpPr>
                    <a:cxnSpLocks/>
                  </p:cNvCxnSpPr>
                  <p:nvPr/>
                </p:nvCxnSpPr>
                <p:spPr>
                  <a:xfrm>
                    <a:off x="5764692" y="3276913"/>
                    <a:ext cx="802464" cy="802464"/>
                  </a:xfrm>
                  <a:prstGeom prst="line">
                    <a:avLst/>
                  </a:prstGeom>
                  <a:noFill/>
                  <a:ln w="19050" cap="flat" cmpd="sng" algn="ctr">
                    <a:solidFill>
                      <a:schemeClr val="tx1"/>
                    </a:solidFill>
                    <a:prstDash val="solid"/>
                    <a:headEnd type="none"/>
                    <a:tailEnd type="none"/>
                  </a:ln>
                  <a:effectLst/>
                </p:spPr>
              </p:cxnSp>
              <p:cxnSp>
                <p:nvCxnSpPr>
                  <p:cNvPr id="316" name="Straight Connector 315">
                    <a:extLst>
                      <a:ext uri="{FF2B5EF4-FFF2-40B4-BE49-F238E27FC236}">
                        <a16:creationId xmlns:a16="http://schemas.microsoft.com/office/drawing/2014/main" id="{9AFB68EC-44B7-4CC9-B788-08394E20860A}"/>
                      </a:ext>
                    </a:extLst>
                  </p:cNvPr>
                  <p:cNvCxnSpPr>
                    <a:cxnSpLocks/>
                  </p:cNvCxnSpPr>
                  <p:nvPr/>
                </p:nvCxnSpPr>
                <p:spPr>
                  <a:xfrm>
                    <a:off x="5703890" y="3538543"/>
                    <a:ext cx="523260" cy="523260"/>
                  </a:xfrm>
                  <a:prstGeom prst="line">
                    <a:avLst/>
                  </a:prstGeom>
                  <a:noFill/>
                  <a:ln w="19050" cap="flat" cmpd="sng" algn="ctr">
                    <a:solidFill>
                      <a:schemeClr val="tx1"/>
                    </a:solidFill>
                    <a:prstDash val="solid"/>
                    <a:headEnd type="none"/>
                    <a:tailEnd type="none"/>
                  </a:ln>
                  <a:effectLst/>
                </p:spPr>
              </p:cxnSp>
              <p:cxnSp>
                <p:nvCxnSpPr>
                  <p:cNvPr id="317" name="Straight Connector 316">
                    <a:extLst>
                      <a:ext uri="{FF2B5EF4-FFF2-40B4-BE49-F238E27FC236}">
                        <a16:creationId xmlns:a16="http://schemas.microsoft.com/office/drawing/2014/main" id="{11340AF2-CC22-4F9D-B6F3-41D4129955F6}"/>
                      </a:ext>
                    </a:extLst>
                  </p:cNvPr>
                  <p:cNvCxnSpPr/>
                  <p:nvPr/>
                </p:nvCxnSpPr>
                <p:spPr>
                  <a:xfrm>
                    <a:off x="5703853" y="3852273"/>
                    <a:ext cx="174567" cy="174567"/>
                  </a:xfrm>
                  <a:prstGeom prst="line">
                    <a:avLst/>
                  </a:prstGeom>
                  <a:noFill/>
                  <a:ln w="19050" cap="flat" cmpd="sng" algn="ctr">
                    <a:solidFill>
                      <a:schemeClr val="tx1"/>
                    </a:solidFill>
                    <a:prstDash val="solid"/>
                    <a:headEnd type="none"/>
                    <a:tailEnd type="none"/>
                  </a:ln>
                  <a:effectLst/>
                </p:spPr>
              </p:cxnSp>
            </p:grpSp>
          </p:grpSp>
          <p:sp>
            <p:nvSpPr>
              <p:cNvPr id="307" name="Rectangle: Rounded Corners 230">
                <a:extLst>
                  <a:ext uri="{FF2B5EF4-FFF2-40B4-BE49-F238E27FC236}">
                    <a16:creationId xmlns:a16="http://schemas.microsoft.com/office/drawing/2014/main" id="{E4C83E6E-D90F-4CDE-9E99-37639088AE2D}"/>
                  </a:ext>
                </a:extLst>
              </p:cNvPr>
              <p:cNvSpPr/>
              <p:nvPr/>
            </p:nvSpPr>
            <p:spPr bwMode="auto">
              <a:xfrm>
                <a:off x="4773366" y="3221680"/>
                <a:ext cx="2601859" cy="1914608"/>
              </a:xfrm>
              <a:prstGeom prst="roundRect">
                <a:avLst>
                  <a:gd name="adj" fmla="val 4248"/>
                </a:avLst>
              </a:prstGeom>
              <a:noFill/>
              <a:ln w="19050">
                <a:solidFill>
                  <a:schemeClr val="tx1"/>
                </a:solidFill>
                <a:headEnd type="none" w="med" len="med"/>
                <a:tailEnd type="none" w="med" len="med"/>
              </a:ln>
              <a:effectLst/>
              <a:extLst>
                <a:ext uri="{909E8E84-426E-40DD-AFC4-6F175D3DCCD1}">
                  <a14:hiddenFill xmlns:a14="http://schemas.microsoft.com/office/drawing/2010/main">
                    <a:no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6" name="Group 5">
            <a:extLst>
              <a:ext uri="{FF2B5EF4-FFF2-40B4-BE49-F238E27FC236}">
                <a16:creationId xmlns:a16="http://schemas.microsoft.com/office/drawing/2014/main" id="{25C8B6C0-18EE-7C4F-B62D-69736A43A3A8}"/>
              </a:ext>
            </a:extLst>
          </p:cNvPr>
          <p:cNvGrpSpPr/>
          <p:nvPr/>
        </p:nvGrpSpPr>
        <p:grpSpPr>
          <a:xfrm>
            <a:off x="8512495" y="2108752"/>
            <a:ext cx="3410245" cy="3566875"/>
            <a:chOff x="8512495" y="1689652"/>
            <a:chExt cx="3410245" cy="3566875"/>
          </a:xfrm>
        </p:grpSpPr>
        <p:sp>
          <p:nvSpPr>
            <p:cNvPr id="444" name="Rectangle 443">
              <a:extLst>
                <a:ext uri="{FF2B5EF4-FFF2-40B4-BE49-F238E27FC236}">
                  <a16:creationId xmlns:a16="http://schemas.microsoft.com/office/drawing/2014/main" id="{F3B2841A-9976-4C6F-B448-E94030F73BB1}"/>
                </a:ext>
              </a:extLst>
            </p:cNvPr>
            <p:cNvSpPr/>
            <p:nvPr/>
          </p:nvSpPr>
          <p:spPr bwMode="auto">
            <a:xfrm>
              <a:off x="8520416" y="4671789"/>
              <a:ext cx="3134014" cy="5847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143428"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S PGothic" charset="0"/>
                <a:cs typeface="Segoe UI Semibold" panose="020B0702040204020203" pitchFamily="34" charset="0"/>
              </a:endParaRPr>
            </a:p>
          </p:txBody>
        </p:sp>
        <p:sp>
          <p:nvSpPr>
            <p:cNvPr id="112" name="TextBox 111">
              <a:extLst>
                <a:ext uri="{FF2B5EF4-FFF2-40B4-BE49-F238E27FC236}">
                  <a16:creationId xmlns:a16="http://schemas.microsoft.com/office/drawing/2014/main" id="{1C438224-143B-4168-9821-30145A5DF0ED}"/>
                </a:ext>
              </a:extLst>
            </p:cNvPr>
            <p:cNvSpPr txBox="1"/>
            <p:nvPr/>
          </p:nvSpPr>
          <p:spPr>
            <a:xfrm>
              <a:off x="8512495" y="1689652"/>
              <a:ext cx="3410245"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Serve and visualize</a:t>
              </a:r>
            </a:p>
          </p:txBody>
        </p:sp>
        <p:grpSp>
          <p:nvGrpSpPr>
            <p:cNvPr id="363" name="Group 362">
              <a:extLst>
                <a:ext uri="{FF2B5EF4-FFF2-40B4-BE49-F238E27FC236}">
                  <a16:creationId xmlns:a16="http://schemas.microsoft.com/office/drawing/2014/main" id="{D85869F4-F9CC-46E2-B88D-264416530A20}"/>
                </a:ext>
              </a:extLst>
            </p:cNvPr>
            <p:cNvGrpSpPr/>
            <p:nvPr/>
          </p:nvGrpSpPr>
          <p:grpSpPr>
            <a:xfrm>
              <a:off x="8532352" y="2352401"/>
              <a:ext cx="3122078" cy="2297417"/>
              <a:chOff x="7976200" y="3221680"/>
              <a:chExt cx="2601859" cy="1914608"/>
            </a:xfrm>
          </p:grpSpPr>
          <p:sp>
            <p:nvSpPr>
              <p:cNvPr id="364" name="Rectangle 363">
                <a:extLst>
                  <a:ext uri="{FF2B5EF4-FFF2-40B4-BE49-F238E27FC236}">
                    <a16:creationId xmlns:a16="http://schemas.microsoft.com/office/drawing/2014/main" id="{ED4D2BC8-66C6-490F-BF7F-C41196EF18F6}"/>
                  </a:ext>
                </a:extLst>
              </p:cNvPr>
              <p:cNvSpPr/>
              <p:nvPr/>
            </p:nvSpPr>
            <p:spPr bwMode="auto">
              <a:xfrm>
                <a:off x="8329368" y="3787202"/>
                <a:ext cx="737666" cy="707198"/>
              </a:xfrm>
              <a:prstGeom prst="rect">
                <a:avLst/>
              </a:prstGeom>
              <a:noFill/>
              <a:ln w="19050" cap="sq">
                <a:solidFill>
                  <a:schemeClr val="tx1"/>
                </a:solidFill>
                <a:prstDash val="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5" name="Rectangle 364">
                <a:extLst>
                  <a:ext uri="{FF2B5EF4-FFF2-40B4-BE49-F238E27FC236}">
                    <a16:creationId xmlns:a16="http://schemas.microsoft.com/office/drawing/2014/main" id="{AF540179-D0BA-4D21-9886-119779DCEFA5}"/>
                  </a:ext>
                </a:extLst>
              </p:cNvPr>
              <p:cNvSpPr/>
              <p:nvPr/>
            </p:nvSpPr>
            <p:spPr bwMode="auto">
              <a:xfrm>
                <a:off x="8505051" y="3412008"/>
                <a:ext cx="318889" cy="313882"/>
              </a:xfrm>
              <a:prstGeom prst="rect">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6" name="Rectangle 365">
                <a:extLst>
                  <a:ext uri="{FF2B5EF4-FFF2-40B4-BE49-F238E27FC236}">
                    <a16:creationId xmlns:a16="http://schemas.microsoft.com/office/drawing/2014/main" id="{8C211C44-D06B-4759-8E8D-D62F4753320F}"/>
                  </a:ext>
                </a:extLst>
              </p:cNvPr>
              <p:cNvSpPr/>
              <p:nvPr/>
            </p:nvSpPr>
            <p:spPr bwMode="auto">
              <a:xfrm>
                <a:off x="8408388" y="3926900"/>
                <a:ext cx="512214" cy="504169"/>
              </a:xfrm>
              <a:prstGeom prst="rect">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7" name="Rectangle 366">
                <a:extLst>
                  <a:ext uri="{FF2B5EF4-FFF2-40B4-BE49-F238E27FC236}">
                    <a16:creationId xmlns:a16="http://schemas.microsoft.com/office/drawing/2014/main" id="{C4384E1B-A29D-4EDF-B777-F3849C110867}"/>
                  </a:ext>
                </a:extLst>
              </p:cNvPr>
              <p:cNvSpPr/>
              <p:nvPr/>
            </p:nvSpPr>
            <p:spPr bwMode="auto">
              <a:xfrm>
                <a:off x="8505051" y="4622434"/>
                <a:ext cx="318889" cy="313882"/>
              </a:xfrm>
              <a:prstGeom prst="rect">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368" name="Group 367">
                <a:extLst>
                  <a:ext uri="{FF2B5EF4-FFF2-40B4-BE49-F238E27FC236}">
                    <a16:creationId xmlns:a16="http://schemas.microsoft.com/office/drawing/2014/main" id="{BE15B085-EF73-4EFB-AB8E-1433E9EF2AC3}"/>
                  </a:ext>
                </a:extLst>
              </p:cNvPr>
              <p:cNvGrpSpPr/>
              <p:nvPr/>
            </p:nvGrpSpPr>
            <p:grpSpPr>
              <a:xfrm>
                <a:off x="8732246" y="3352649"/>
                <a:ext cx="213251" cy="214202"/>
                <a:chOff x="8249239" y="3289079"/>
                <a:chExt cx="224644" cy="225646"/>
              </a:xfrm>
            </p:grpSpPr>
            <p:sp>
              <p:nvSpPr>
                <p:cNvPr id="396" name="Oval 395">
                  <a:extLst>
                    <a:ext uri="{FF2B5EF4-FFF2-40B4-BE49-F238E27FC236}">
                      <a16:creationId xmlns:a16="http://schemas.microsoft.com/office/drawing/2014/main" id="{F22C095E-8464-4F50-8D67-62856B039E3F}"/>
                    </a:ext>
                  </a:extLst>
                </p:cNvPr>
                <p:cNvSpPr/>
                <p:nvPr/>
              </p:nvSpPr>
              <p:spPr bwMode="auto">
                <a:xfrm>
                  <a:off x="8249239" y="3289079"/>
                  <a:ext cx="224644" cy="225646"/>
                </a:xfrm>
                <a:prstGeom prst="ellipse">
                  <a:avLst/>
                </a:prstGeom>
                <a:solidFill>
                  <a:schemeClr val="bg1"/>
                </a:solidFill>
                <a:ln w="19050" cap="sq">
                  <a:solidFill>
                    <a:schemeClr val="tx1"/>
                  </a:solidFill>
                  <a:prstDash val="solid"/>
                  <a:miter lim="800000"/>
                  <a:headEnd/>
                  <a:tailEnd/>
                </a:ln>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78D7"/>
                    </a:solidFill>
                    <a:effectLst/>
                    <a:uLnTx/>
                    <a:uFillTx/>
                    <a:latin typeface="Segoe UI Semilight"/>
                    <a:ea typeface="+mn-ea"/>
                    <a:cs typeface="+mn-cs"/>
                  </a:endParaRPr>
                </a:p>
              </p:txBody>
            </p:sp>
            <p:grpSp>
              <p:nvGrpSpPr>
                <p:cNvPr id="397" name="Group 396">
                  <a:extLst>
                    <a:ext uri="{FF2B5EF4-FFF2-40B4-BE49-F238E27FC236}">
                      <a16:creationId xmlns:a16="http://schemas.microsoft.com/office/drawing/2014/main" id="{89EEE772-A58C-49FE-90FD-E581DA6FA08A}"/>
                    </a:ext>
                  </a:extLst>
                </p:cNvPr>
                <p:cNvGrpSpPr/>
                <p:nvPr/>
              </p:nvGrpSpPr>
              <p:grpSpPr>
                <a:xfrm>
                  <a:off x="8296216" y="3353896"/>
                  <a:ext cx="130690" cy="96012"/>
                  <a:chOff x="7899400" y="5481285"/>
                  <a:chExt cx="1943100" cy="1427515"/>
                </a:xfrm>
              </p:grpSpPr>
              <p:sp>
                <p:nvSpPr>
                  <p:cNvPr id="398" name="Freeform: Shape 437">
                    <a:extLst>
                      <a:ext uri="{FF2B5EF4-FFF2-40B4-BE49-F238E27FC236}">
                        <a16:creationId xmlns:a16="http://schemas.microsoft.com/office/drawing/2014/main" id="{10355AAB-F20C-402C-8AC3-985B6BDCD258}"/>
                      </a:ext>
                    </a:extLst>
                  </p:cNvPr>
                  <p:cNvSpPr/>
                  <p:nvPr/>
                </p:nvSpPr>
                <p:spPr bwMode="auto">
                  <a:xfrm>
                    <a:off x="7899400" y="5488940"/>
                    <a:ext cx="858520" cy="1419860"/>
                  </a:xfrm>
                  <a:custGeom>
                    <a:avLst/>
                    <a:gdLst>
                      <a:gd name="connsiteX0" fmla="*/ 0 w 889000"/>
                      <a:gd name="connsiteY0" fmla="*/ 0 h 1417320"/>
                      <a:gd name="connsiteX1" fmla="*/ 889000 w 889000"/>
                      <a:gd name="connsiteY1" fmla="*/ 0 h 1417320"/>
                      <a:gd name="connsiteX2" fmla="*/ 284480 w 889000"/>
                      <a:gd name="connsiteY2" fmla="*/ 1417320 h 1417320"/>
                      <a:gd name="connsiteX0" fmla="*/ 0 w 889000"/>
                      <a:gd name="connsiteY0" fmla="*/ 0 h 1417320"/>
                      <a:gd name="connsiteX1" fmla="*/ 889000 w 889000"/>
                      <a:gd name="connsiteY1" fmla="*/ 0 h 1417320"/>
                      <a:gd name="connsiteX2" fmla="*/ 284480 w 889000"/>
                      <a:gd name="connsiteY2" fmla="*/ 1417320 h 1417320"/>
                      <a:gd name="connsiteX0" fmla="*/ 0 w 858520"/>
                      <a:gd name="connsiteY0" fmla="*/ 2540 h 1419860"/>
                      <a:gd name="connsiteX1" fmla="*/ 858520 w 858520"/>
                      <a:gd name="connsiteY1" fmla="*/ 0 h 1419860"/>
                      <a:gd name="connsiteX2" fmla="*/ 284480 w 858520"/>
                      <a:gd name="connsiteY2" fmla="*/ 1419860 h 1419860"/>
                      <a:gd name="connsiteX0" fmla="*/ 0 w 858520"/>
                      <a:gd name="connsiteY0" fmla="*/ 2540 h 1419860"/>
                      <a:gd name="connsiteX1" fmla="*/ 858520 w 858520"/>
                      <a:gd name="connsiteY1" fmla="*/ 0 h 1419860"/>
                      <a:gd name="connsiteX2" fmla="*/ 284480 w 858520"/>
                      <a:gd name="connsiteY2" fmla="*/ 1419860 h 1419860"/>
                    </a:gdLst>
                    <a:ahLst/>
                    <a:cxnLst>
                      <a:cxn ang="0">
                        <a:pos x="connsiteX0" y="connsiteY0"/>
                      </a:cxn>
                      <a:cxn ang="0">
                        <a:pos x="connsiteX1" y="connsiteY1"/>
                      </a:cxn>
                      <a:cxn ang="0">
                        <a:pos x="connsiteX2" y="connsiteY2"/>
                      </a:cxn>
                    </a:cxnLst>
                    <a:rect l="l" t="t" r="r" b="b"/>
                    <a:pathLst>
                      <a:path w="858520" h="1419860">
                        <a:moveTo>
                          <a:pt x="0" y="2540"/>
                        </a:moveTo>
                        <a:lnTo>
                          <a:pt x="858520" y="0"/>
                        </a:lnTo>
                        <a:cubicBezTo>
                          <a:pt x="641773" y="373380"/>
                          <a:pt x="440267" y="723900"/>
                          <a:pt x="284480" y="1419860"/>
                        </a:cubicBezTo>
                      </a:path>
                    </a:pathLst>
                  </a:cu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9" name="Oval 300">
                    <a:extLst>
                      <a:ext uri="{FF2B5EF4-FFF2-40B4-BE49-F238E27FC236}">
                        <a16:creationId xmlns:a16="http://schemas.microsoft.com/office/drawing/2014/main" id="{00D4CF4A-AFF1-4063-B535-E07F93722C74}"/>
                      </a:ext>
                    </a:extLst>
                  </p:cNvPr>
                  <p:cNvSpPr/>
                  <p:nvPr/>
                </p:nvSpPr>
                <p:spPr bwMode="auto">
                  <a:xfrm>
                    <a:off x="9037320" y="5481285"/>
                    <a:ext cx="805180" cy="1419934"/>
                  </a:xfrm>
                  <a:custGeom>
                    <a:avLst/>
                    <a:gdLst>
                      <a:gd name="connsiteX0" fmla="*/ 0 w 805180"/>
                      <a:gd name="connsiteY0" fmla="*/ 709930 h 1419860"/>
                      <a:gd name="connsiteX1" fmla="*/ 402590 w 805180"/>
                      <a:gd name="connsiteY1" fmla="*/ 0 h 1419860"/>
                      <a:gd name="connsiteX2" fmla="*/ 805180 w 805180"/>
                      <a:gd name="connsiteY2" fmla="*/ 709930 h 1419860"/>
                      <a:gd name="connsiteX3" fmla="*/ 402590 w 805180"/>
                      <a:gd name="connsiteY3" fmla="*/ 1419860 h 1419860"/>
                      <a:gd name="connsiteX4" fmla="*/ 0 w 805180"/>
                      <a:gd name="connsiteY4" fmla="*/ 709930 h 1419860"/>
                      <a:gd name="connsiteX0" fmla="*/ 0 w 805180"/>
                      <a:gd name="connsiteY0" fmla="*/ 710061 h 1419991"/>
                      <a:gd name="connsiteX1" fmla="*/ 402590 w 805180"/>
                      <a:gd name="connsiteY1" fmla="*/ 131 h 1419991"/>
                      <a:gd name="connsiteX2" fmla="*/ 805180 w 805180"/>
                      <a:gd name="connsiteY2" fmla="*/ 710061 h 1419991"/>
                      <a:gd name="connsiteX3" fmla="*/ 402590 w 805180"/>
                      <a:gd name="connsiteY3" fmla="*/ 1419991 h 1419991"/>
                      <a:gd name="connsiteX4" fmla="*/ 0 w 805180"/>
                      <a:gd name="connsiteY4" fmla="*/ 710061 h 1419991"/>
                      <a:gd name="connsiteX0" fmla="*/ 0 w 805180"/>
                      <a:gd name="connsiteY0" fmla="*/ 709945 h 1419875"/>
                      <a:gd name="connsiteX1" fmla="*/ 402590 w 805180"/>
                      <a:gd name="connsiteY1" fmla="*/ 15 h 1419875"/>
                      <a:gd name="connsiteX2" fmla="*/ 805180 w 805180"/>
                      <a:gd name="connsiteY2" fmla="*/ 709945 h 1419875"/>
                      <a:gd name="connsiteX3" fmla="*/ 402590 w 805180"/>
                      <a:gd name="connsiteY3" fmla="*/ 1419875 h 1419875"/>
                      <a:gd name="connsiteX4" fmla="*/ 0 w 805180"/>
                      <a:gd name="connsiteY4" fmla="*/ 709945 h 1419875"/>
                      <a:gd name="connsiteX0" fmla="*/ 0 w 805180"/>
                      <a:gd name="connsiteY0" fmla="*/ 709945 h 1419934"/>
                      <a:gd name="connsiteX1" fmla="*/ 402590 w 805180"/>
                      <a:gd name="connsiteY1" fmla="*/ 15 h 1419934"/>
                      <a:gd name="connsiteX2" fmla="*/ 805180 w 805180"/>
                      <a:gd name="connsiteY2" fmla="*/ 709945 h 1419934"/>
                      <a:gd name="connsiteX3" fmla="*/ 402590 w 805180"/>
                      <a:gd name="connsiteY3" fmla="*/ 1419875 h 1419934"/>
                      <a:gd name="connsiteX4" fmla="*/ 0 w 805180"/>
                      <a:gd name="connsiteY4" fmla="*/ 709945 h 141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180" h="1419934">
                        <a:moveTo>
                          <a:pt x="0" y="709945"/>
                        </a:moveTo>
                        <a:cubicBezTo>
                          <a:pt x="0" y="317861"/>
                          <a:pt x="111666" y="2555"/>
                          <a:pt x="402590" y="15"/>
                        </a:cubicBezTo>
                        <a:cubicBezTo>
                          <a:pt x="693514" y="-2525"/>
                          <a:pt x="805180" y="317861"/>
                          <a:pt x="805180" y="709945"/>
                        </a:cubicBezTo>
                        <a:cubicBezTo>
                          <a:pt x="805180" y="1102029"/>
                          <a:pt x="680814" y="1424955"/>
                          <a:pt x="402590" y="1419875"/>
                        </a:cubicBezTo>
                        <a:cubicBezTo>
                          <a:pt x="124366" y="1414795"/>
                          <a:pt x="0" y="1102029"/>
                          <a:pt x="0" y="709945"/>
                        </a:cubicBezTo>
                        <a:close/>
                      </a:path>
                    </a:pathLst>
                  </a:cu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369" name="Group 368">
                <a:extLst>
                  <a:ext uri="{FF2B5EF4-FFF2-40B4-BE49-F238E27FC236}">
                    <a16:creationId xmlns:a16="http://schemas.microsoft.com/office/drawing/2014/main" id="{7E3CF73E-AF51-4523-9732-2B4836690539}"/>
                  </a:ext>
                </a:extLst>
              </p:cNvPr>
              <p:cNvGrpSpPr/>
              <p:nvPr/>
            </p:nvGrpSpPr>
            <p:grpSpPr>
              <a:xfrm>
                <a:off x="8803628" y="3830183"/>
                <a:ext cx="218291" cy="219266"/>
                <a:chOff x="8889458" y="4017170"/>
                <a:chExt cx="229954" cy="230980"/>
              </a:xfrm>
            </p:grpSpPr>
            <p:sp>
              <p:nvSpPr>
                <p:cNvPr id="391" name="Oval 390">
                  <a:extLst>
                    <a:ext uri="{FF2B5EF4-FFF2-40B4-BE49-F238E27FC236}">
                      <a16:creationId xmlns:a16="http://schemas.microsoft.com/office/drawing/2014/main" id="{DC71966B-42B7-4883-8FDD-DFD2835A2509}"/>
                    </a:ext>
                  </a:extLst>
                </p:cNvPr>
                <p:cNvSpPr/>
                <p:nvPr/>
              </p:nvSpPr>
              <p:spPr bwMode="auto">
                <a:xfrm>
                  <a:off x="8889458" y="4017170"/>
                  <a:ext cx="229954" cy="230980"/>
                </a:xfrm>
                <a:prstGeom prst="ellipse">
                  <a:avLst/>
                </a:prstGeom>
                <a:solidFill>
                  <a:schemeClr val="bg1"/>
                </a:solidFill>
                <a:ln w="19050" cap="sq">
                  <a:solidFill>
                    <a:schemeClr val="tx1"/>
                  </a:solidFill>
                  <a:prstDash val="solid"/>
                  <a:miter lim="800000"/>
                  <a:headEnd/>
                  <a:tailEnd/>
                </a:ln>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78D7"/>
                    </a:solidFill>
                    <a:effectLst/>
                    <a:uLnTx/>
                    <a:uFillTx/>
                    <a:latin typeface="Segoe UI Semilight"/>
                    <a:ea typeface="+mn-ea"/>
                    <a:cs typeface="+mn-cs"/>
                  </a:endParaRPr>
                </a:p>
              </p:txBody>
            </p:sp>
            <p:grpSp>
              <p:nvGrpSpPr>
                <p:cNvPr id="392" name="Group 391">
                  <a:extLst>
                    <a:ext uri="{FF2B5EF4-FFF2-40B4-BE49-F238E27FC236}">
                      <a16:creationId xmlns:a16="http://schemas.microsoft.com/office/drawing/2014/main" id="{EA26C655-1339-4D23-84E2-09C61A06614F}"/>
                    </a:ext>
                  </a:extLst>
                </p:cNvPr>
                <p:cNvGrpSpPr/>
                <p:nvPr/>
              </p:nvGrpSpPr>
              <p:grpSpPr>
                <a:xfrm>
                  <a:off x="8921625" y="4084320"/>
                  <a:ext cx="167083" cy="86359"/>
                  <a:chOff x="8917347" y="4011404"/>
                  <a:chExt cx="308158" cy="159275"/>
                </a:xfrm>
              </p:grpSpPr>
              <p:sp>
                <p:nvSpPr>
                  <p:cNvPr id="393" name="Freeform: Shape 432">
                    <a:extLst>
                      <a:ext uri="{FF2B5EF4-FFF2-40B4-BE49-F238E27FC236}">
                        <a16:creationId xmlns:a16="http://schemas.microsoft.com/office/drawing/2014/main" id="{9C9A6D6A-6B58-4D55-A0B8-D8BBFC2C75E3}"/>
                      </a:ext>
                    </a:extLst>
                  </p:cNvPr>
                  <p:cNvSpPr/>
                  <p:nvPr/>
                </p:nvSpPr>
                <p:spPr bwMode="auto">
                  <a:xfrm>
                    <a:off x="8917347" y="4013639"/>
                    <a:ext cx="45719" cy="152222"/>
                  </a:xfrm>
                  <a:custGeom>
                    <a:avLst/>
                    <a:gdLst>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Lst>
                    <a:ahLst/>
                    <a:cxnLst>
                      <a:cxn ang="0">
                        <a:pos x="connsiteX0" y="connsiteY0"/>
                      </a:cxn>
                      <a:cxn ang="0">
                        <a:pos x="connsiteX1" y="connsiteY1"/>
                      </a:cxn>
                      <a:cxn ang="0">
                        <a:pos x="connsiteX2" y="connsiteY2"/>
                      </a:cxn>
                    </a:cxnLst>
                    <a:rect l="l" t="t" r="r" b="b"/>
                    <a:pathLst>
                      <a:path w="223520" h="744220">
                        <a:moveTo>
                          <a:pt x="0" y="129540"/>
                        </a:moveTo>
                        <a:cubicBezTo>
                          <a:pt x="104987" y="91440"/>
                          <a:pt x="159173" y="58420"/>
                          <a:pt x="223520" y="0"/>
                        </a:cubicBezTo>
                        <a:lnTo>
                          <a:pt x="223520" y="744220"/>
                        </a:lnTo>
                      </a:path>
                    </a:pathLst>
                  </a:cu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4" name="Oval 300">
                    <a:extLst>
                      <a:ext uri="{FF2B5EF4-FFF2-40B4-BE49-F238E27FC236}">
                        <a16:creationId xmlns:a16="http://schemas.microsoft.com/office/drawing/2014/main" id="{E9BA3C4F-6C42-4687-95E4-5A94F5082AAA}"/>
                      </a:ext>
                    </a:extLst>
                  </p:cNvPr>
                  <p:cNvSpPr/>
                  <p:nvPr/>
                </p:nvSpPr>
                <p:spPr bwMode="auto">
                  <a:xfrm>
                    <a:off x="9003968" y="4011404"/>
                    <a:ext cx="90317" cy="159275"/>
                  </a:xfrm>
                  <a:custGeom>
                    <a:avLst/>
                    <a:gdLst>
                      <a:gd name="connsiteX0" fmla="*/ 0 w 805180"/>
                      <a:gd name="connsiteY0" fmla="*/ 709930 h 1419860"/>
                      <a:gd name="connsiteX1" fmla="*/ 402590 w 805180"/>
                      <a:gd name="connsiteY1" fmla="*/ 0 h 1419860"/>
                      <a:gd name="connsiteX2" fmla="*/ 805180 w 805180"/>
                      <a:gd name="connsiteY2" fmla="*/ 709930 h 1419860"/>
                      <a:gd name="connsiteX3" fmla="*/ 402590 w 805180"/>
                      <a:gd name="connsiteY3" fmla="*/ 1419860 h 1419860"/>
                      <a:gd name="connsiteX4" fmla="*/ 0 w 805180"/>
                      <a:gd name="connsiteY4" fmla="*/ 709930 h 1419860"/>
                      <a:gd name="connsiteX0" fmla="*/ 0 w 805180"/>
                      <a:gd name="connsiteY0" fmla="*/ 710061 h 1419991"/>
                      <a:gd name="connsiteX1" fmla="*/ 402590 w 805180"/>
                      <a:gd name="connsiteY1" fmla="*/ 131 h 1419991"/>
                      <a:gd name="connsiteX2" fmla="*/ 805180 w 805180"/>
                      <a:gd name="connsiteY2" fmla="*/ 710061 h 1419991"/>
                      <a:gd name="connsiteX3" fmla="*/ 402590 w 805180"/>
                      <a:gd name="connsiteY3" fmla="*/ 1419991 h 1419991"/>
                      <a:gd name="connsiteX4" fmla="*/ 0 w 805180"/>
                      <a:gd name="connsiteY4" fmla="*/ 710061 h 1419991"/>
                      <a:gd name="connsiteX0" fmla="*/ 0 w 805180"/>
                      <a:gd name="connsiteY0" fmla="*/ 709945 h 1419875"/>
                      <a:gd name="connsiteX1" fmla="*/ 402590 w 805180"/>
                      <a:gd name="connsiteY1" fmla="*/ 15 h 1419875"/>
                      <a:gd name="connsiteX2" fmla="*/ 805180 w 805180"/>
                      <a:gd name="connsiteY2" fmla="*/ 709945 h 1419875"/>
                      <a:gd name="connsiteX3" fmla="*/ 402590 w 805180"/>
                      <a:gd name="connsiteY3" fmla="*/ 1419875 h 1419875"/>
                      <a:gd name="connsiteX4" fmla="*/ 0 w 805180"/>
                      <a:gd name="connsiteY4" fmla="*/ 709945 h 1419875"/>
                      <a:gd name="connsiteX0" fmla="*/ 0 w 805180"/>
                      <a:gd name="connsiteY0" fmla="*/ 709945 h 1419934"/>
                      <a:gd name="connsiteX1" fmla="*/ 402590 w 805180"/>
                      <a:gd name="connsiteY1" fmla="*/ 15 h 1419934"/>
                      <a:gd name="connsiteX2" fmla="*/ 805180 w 805180"/>
                      <a:gd name="connsiteY2" fmla="*/ 709945 h 1419934"/>
                      <a:gd name="connsiteX3" fmla="*/ 402590 w 805180"/>
                      <a:gd name="connsiteY3" fmla="*/ 1419875 h 1419934"/>
                      <a:gd name="connsiteX4" fmla="*/ 0 w 805180"/>
                      <a:gd name="connsiteY4" fmla="*/ 709945 h 141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180" h="1419934">
                        <a:moveTo>
                          <a:pt x="0" y="709945"/>
                        </a:moveTo>
                        <a:cubicBezTo>
                          <a:pt x="0" y="317861"/>
                          <a:pt x="111666" y="2555"/>
                          <a:pt x="402590" y="15"/>
                        </a:cubicBezTo>
                        <a:cubicBezTo>
                          <a:pt x="693514" y="-2525"/>
                          <a:pt x="805180" y="317861"/>
                          <a:pt x="805180" y="709945"/>
                        </a:cubicBezTo>
                        <a:cubicBezTo>
                          <a:pt x="805180" y="1102029"/>
                          <a:pt x="680814" y="1424955"/>
                          <a:pt x="402590" y="1419875"/>
                        </a:cubicBezTo>
                        <a:cubicBezTo>
                          <a:pt x="124366" y="1414795"/>
                          <a:pt x="0" y="1102029"/>
                          <a:pt x="0" y="709945"/>
                        </a:cubicBezTo>
                        <a:close/>
                      </a:path>
                    </a:pathLst>
                  </a:cu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95" name="Oval 300">
                    <a:extLst>
                      <a:ext uri="{FF2B5EF4-FFF2-40B4-BE49-F238E27FC236}">
                        <a16:creationId xmlns:a16="http://schemas.microsoft.com/office/drawing/2014/main" id="{0EC4EFA6-5F29-4787-8180-59BFA92AAC13}"/>
                      </a:ext>
                    </a:extLst>
                  </p:cNvPr>
                  <p:cNvSpPr/>
                  <p:nvPr/>
                </p:nvSpPr>
                <p:spPr bwMode="auto">
                  <a:xfrm>
                    <a:off x="9135187" y="4011404"/>
                    <a:ext cx="90318" cy="159275"/>
                  </a:xfrm>
                  <a:custGeom>
                    <a:avLst/>
                    <a:gdLst>
                      <a:gd name="connsiteX0" fmla="*/ 0 w 805180"/>
                      <a:gd name="connsiteY0" fmla="*/ 709930 h 1419860"/>
                      <a:gd name="connsiteX1" fmla="*/ 402590 w 805180"/>
                      <a:gd name="connsiteY1" fmla="*/ 0 h 1419860"/>
                      <a:gd name="connsiteX2" fmla="*/ 805180 w 805180"/>
                      <a:gd name="connsiteY2" fmla="*/ 709930 h 1419860"/>
                      <a:gd name="connsiteX3" fmla="*/ 402590 w 805180"/>
                      <a:gd name="connsiteY3" fmla="*/ 1419860 h 1419860"/>
                      <a:gd name="connsiteX4" fmla="*/ 0 w 805180"/>
                      <a:gd name="connsiteY4" fmla="*/ 709930 h 1419860"/>
                      <a:gd name="connsiteX0" fmla="*/ 0 w 805180"/>
                      <a:gd name="connsiteY0" fmla="*/ 710061 h 1419991"/>
                      <a:gd name="connsiteX1" fmla="*/ 402590 w 805180"/>
                      <a:gd name="connsiteY1" fmla="*/ 131 h 1419991"/>
                      <a:gd name="connsiteX2" fmla="*/ 805180 w 805180"/>
                      <a:gd name="connsiteY2" fmla="*/ 710061 h 1419991"/>
                      <a:gd name="connsiteX3" fmla="*/ 402590 w 805180"/>
                      <a:gd name="connsiteY3" fmla="*/ 1419991 h 1419991"/>
                      <a:gd name="connsiteX4" fmla="*/ 0 w 805180"/>
                      <a:gd name="connsiteY4" fmla="*/ 710061 h 1419991"/>
                      <a:gd name="connsiteX0" fmla="*/ 0 w 805180"/>
                      <a:gd name="connsiteY0" fmla="*/ 709945 h 1419875"/>
                      <a:gd name="connsiteX1" fmla="*/ 402590 w 805180"/>
                      <a:gd name="connsiteY1" fmla="*/ 15 h 1419875"/>
                      <a:gd name="connsiteX2" fmla="*/ 805180 w 805180"/>
                      <a:gd name="connsiteY2" fmla="*/ 709945 h 1419875"/>
                      <a:gd name="connsiteX3" fmla="*/ 402590 w 805180"/>
                      <a:gd name="connsiteY3" fmla="*/ 1419875 h 1419875"/>
                      <a:gd name="connsiteX4" fmla="*/ 0 w 805180"/>
                      <a:gd name="connsiteY4" fmla="*/ 709945 h 1419875"/>
                      <a:gd name="connsiteX0" fmla="*/ 0 w 805180"/>
                      <a:gd name="connsiteY0" fmla="*/ 709945 h 1419934"/>
                      <a:gd name="connsiteX1" fmla="*/ 402590 w 805180"/>
                      <a:gd name="connsiteY1" fmla="*/ 15 h 1419934"/>
                      <a:gd name="connsiteX2" fmla="*/ 805180 w 805180"/>
                      <a:gd name="connsiteY2" fmla="*/ 709945 h 1419934"/>
                      <a:gd name="connsiteX3" fmla="*/ 402590 w 805180"/>
                      <a:gd name="connsiteY3" fmla="*/ 1419875 h 1419934"/>
                      <a:gd name="connsiteX4" fmla="*/ 0 w 805180"/>
                      <a:gd name="connsiteY4" fmla="*/ 709945 h 141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180" h="1419934">
                        <a:moveTo>
                          <a:pt x="0" y="709945"/>
                        </a:moveTo>
                        <a:cubicBezTo>
                          <a:pt x="0" y="317861"/>
                          <a:pt x="111666" y="2555"/>
                          <a:pt x="402590" y="15"/>
                        </a:cubicBezTo>
                        <a:cubicBezTo>
                          <a:pt x="693514" y="-2525"/>
                          <a:pt x="805180" y="317861"/>
                          <a:pt x="805180" y="709945"/>
                        </a:cubicBezTo>
                        <a:cubicBezTo>
                          <a:pt x="805180" y="1102029"/>
                          <a:pt x="680814" y="1424955"/>
                          <a:pt x="402590" y="1419875"/>
                        </a:cubicBezTo>
                        <a:cubicBezTo>
                          <a:pt x="124366" y="1414795"/>
                          <a:pt x="0" y="1102029"/>
                          <a:pt x="0" y="709945"/>
                        </a:cubicBezTo>
                        <a:close/>
                      </a:path>
                    </a:pathLst>
                  </a:cu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
            <p:nvSpPr>
              <p:cNvPr id="370" name="Oval 369">
                <a:extLst>
                  <a:ext uri="{FF2B5EF4-FFF2-40B4-BE49-F238E27FC236}">
                    <a16:creationId xmlns:a16="http://schemas.microsoft.com/office/drawing/2014/main" id="{8BCE01AE-13E0-4211-8E67-964E6C6FB3AE}"/>
                  </a:ext>
                </a:extLst>
              </p:cNvPr>
              <p:cNvSpPr/>
              <p:nvPr/>
            </p:nvSpPr>
            <p:spPr bwMode="auto">
              <a:xfrm>
                <a:off x="8732246" y="4535858"/>
                <a:ext cx="213251" cy="214202"/>
              </a:xfrm>
              <a:prstGeom prst="ellipse">
                <a:avLst/>
              </a:prstGeom>
              <a:solidFill>
                <a:schemeClr val="bg1"/>
              </a:solidFill>
              <a:ln w="19050" cap="sq">
                <a:solidFill>
                  <a:schemeClr val="tx1"/>
                </a:solidFill>
                <a:prstDash val="solid"/>
                <a:miter lim="800000"/>
                <a:headEnd/>
                <a:tailEnd/>
              </a:ln>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71" name="Oval 300">
                <a:extLst>
                  <a:ext uri="{FF2B5EF4-FFF2-40B4-BE49-F238E27FC236}">
                    <a16:creationId xmlns:a16="http://schemas.microsoft.com/office/drawing/2014/main" id="{687DF784-7794-4681-8209-451EADA0B034}"/>
                  </a:ext>
                </a:extLst>
              </p:cNvPr>
              <p:cNvSpPr/>
              <p:nvPr/>
            </p:nvSpPr>
            <p:spPr bwMode="auto">
              <a:xfrm>
                <a:off x="8849494" y="4597387"/>
                <a:ext cx="51408" cy="90658"/>
              </a:xfrm>
              <a:custGeom>
                <a:avLst/>
                <a:gdLst>
                  <a:gd name="connsiteX0" fmla="*/ 0 w 805180"/>
                  <a:gd name="connsiteY0" fmla="*/ 709930 h 1419860"/>
                  <a:gd name="connsiteX1" fmla="*/ 402590 w 805180"/>
                  <a:gd name="connsiteY1" fmla="*/ 0 h 1419860"/>
                  <a:gd name="connsiteX2" fmla="*/ 805180 w 805180"/>
                  <a:gd name="connsiteY2" fmla="*/ 709930 h 1419860"/>
                  <a:gd name="connsiteX3" fmla="*/ 402590 w 805180"/>
                  <a:gd name="connsiteY3" fmla="*/ 1419860 h 1419860"/>
                  <a:gd name="connsiteX4" fmla="*/ 0 w 805180"/>
                  <a:gd name="connsiteY4" fmla="*/ 709930 h 1419860"/>
                  <a:gd name="connsiteX0" fmla="*/ 0 w 805180"/>
                  <a:gd name="connsiteY0" fmla="*/ 710061 h 1419991"/>
                  <a:gd name="connsiteX1" fmla="*/ 402590 w 805180"/>
                  <a:gd name="connsiteY1" fmla="*/ 131 h 1419991"/>
                  <a:gd name="connsiteX2" fmla="*/ 805180 w 805180"/>
                  <a:gd name="connsiteY2" fmla="*/ 710061 h 1419991"/>
                  <a:gd name="connsiteX3" fmla="*/ 402590 w 805180"/>
                  <a:gd name="connsiteY3" fmla="*/ 1419991 h 1419991"/>
                  <a:gd name="connsiteX4" fmla="*/ 0 w 805180"/>
                  <a:gd name="connsiteY4" fmla="*/ 710061 h 1419991"/>
                  <a:gd name="connsiteX0" fmla="*/ 0 w 805180"/>
                  <a:gd name="connsiteY0" fmla="*/ 709945 h 1419875"/>
                  <a:gd name="connsiteX1" fmla="*/ 402590 w 805180"/>
                  <a:gd name="connsiteY1" fmla="*/ 15 h 1419875"/>
                  <a:gd name="connsiteX2" fmla="*/ 805180 w 805180"/>
                  <a:gd name="connsiteY2" fmla="*/ 709945 h 1419875"/>
                  <a:gd name="connsiteX3" fmla="*/ 402590 w 805180"/>
                  <a:gd name="connsiteY3" fmla="*/ 1419875 h 1419875"/>
                  <a:gd name="connsiteX4" fmla="*/ 0 w 805180"/>
                  <a:gd name="connsiteY4" fmla="*/ 709945 h 1419875"/>
                  <a:gd name="connsiteX0" fmla="*/ 0 w 805180"/>
                  <a:gd name="connsiteY0" fmla="*/ 709945 h 1419934"/>
                  <a:gd name="connsiteX1" fmla="*/ 402590 w 805180"/>
                  <a:gd name="connsiteY1" fmla="*/ 15 h 1419934"/>
                  <a:gd name="connsiteX2" fmla="*/ 805180 w 805180"/>
                  <a:gd name="connsiteY2" fmla="*/ 709945 h 1419934"/>
                  <a:gd name="connsiteX3" fmla="*/ 402590 w 805180"/>
                  <a:gd name="connsiteY3" fmla="*/ 1419875 h 1419934"/>
                  <a:gd name="connsiteX4" fmla="*/ 0 w 805180"/>
                  <a:gd name="connsiteY4" fmla="*/ 709945 h 141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180" h="1419934">
                    <a:moveTo>
                      <a:pt x="0" y="709945"/>
                    </a:moveTo>
                    <a:cubicBezTo>
                      <a:pt x="0" y="317861"/>
                      <a:pt x="111666" y="2555"/>
                      <a:pt x="402590" y="15"/>
                    </a:cubicBezTo>
                    <a:cubicBezTo>
                      <a:pt x="693514" y="-2525"/>
                      <a:pt x="805180" y="317861"/>
                      <a:pt x="805180" y="709945"/>
                    </a:cubicBezTo>
                    <a:cubicBezTo>
                      <a:pt x="805180" y="1102029"/>
                      <a:pt x="680814" y="1424955"/>
                      <a:pt x="402590" y="1419875"/>
                    </a:cubicBezTo>
                    <a:cubicBezTo>
                      <a:pt x="124366" y="1414795"/>
                      <a:pt x="0" y="1102029"/>
                      <a:pt x="0" y="709945"/>
                    </a:cubicBezTo>
                    <a:close/>
                  </a:path>
                </a:pathLst>
              </a:cu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72" name="Group 371">
                <a:extLst>
                  <a:ext uri="{FF2B5EF4-FFF2-40B4-BE49-F238E27FC236}">
                    <a16:creationId xmlns:a16="http://schemas.microsoft.com/office/drawing/2014/main" id="{5E34C3BE-3047-44E9-A2D0-04A21B9554E0}"/>
                  </a:ext>
                </a:extLst>
              </p:cNvPr>
              <p:cNvGrpSpPr/>
              <p:nvPr/>
            </p:nvGrpSpPr>
            <p:grpSpPr>
              <a:xfrm>
                <a:off x="9932940" y="3562713"/>
                <a:ext cx="318889" cy="1232546"/>
                <a:chOff x="9823847" y="3441395"/>
                <a:chExt cx="335926" cy="1298395"/>
              </a:xfrm>
            </p:grpSpPr>
            <p:sp>
              <p:nvSpPr>
                <p:cNvPr id="388" name="Rectangle 387">
                  <a:extLst>
                    <a:ext uri="{FF2B5EF4-FFF2-40B4-BE49-F238E27FC236}">
                      <a16:creationId xmlns:a16="http://schemas.microsoft.com/office/drawing/2014/main" id="{04D367D7-4A45-471C-9DBD-EE631B8ABBA7}"/>
                    </a:ext>
                  </a:extLst>
                </p:cNvPr>
                <p:cNvSpPr/>
                <p:nvPr/>
              </p:nvSpPr>
              <p:spPr bwMode="auto">
                <a:xfrm>
                  <a:off x="9823847" y="3441395"/>
                  <a:ext cx="335926" cy="330650"/>
                </a:xfrm>
                <a:prstGeom prst="rect">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light"/>
                      <a:ea typeface="+mn-ea"/>
                      <a:cs typeface="+mn-cs"/>
                    </a:rPr>
                    <a:t>A</a:t>
                  </a:r>
                </a:p>
              </p:txBody>
            </p:sp>
            <p:sp>
              <p:nvSpPr>
                <p:cNvPr id="389" name="Rectangle 388">
                  <a:extLst>
                    <a:ext uri="{FF2B5EF4-FFF2-40B4-BE49-F238E27FC236}">
                      <a16:creationId xmlns:a16="http://schemas.microsoft.com/office/drawing/2014/main" id="{6E797753-833B-4D3E-A1BF-6B9BDA8D9517}"/>
                    </a:ext>
                  </a:extLst>
                </p:cNvPr>
                <p:cNvSpPr/>
                <p:nvPr/>
              </p:nvSpPr>
              <p:spPr bwMode="auto">
                <a:xfrm>
                  <a:off x="9823847" y="3925264"/>
                  <a:ext cx="335926" cy="330650"/>
                </a:xfrm>
                <a:prstGeom prst="rect">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light"/>
                      <a:ea typeface="+mn-ea"/>
                      <a:cs typeface="+mn-cs"/>
                    </a:rPr>
                    <a:t>B</a:t>
                  </a:r>
                </a:p>
              </p:txBody>
            </p:sp>
            <p:sp>
              <p:nvSpPr>
                <p:cNvPr id="390" name="Rectangle 389">
                  <a:extLst>
                    <a:ext uri="{FF2B5EF4-FFF2-40B4-BE49-F238E27FC236}">
                      <a16:creationId xmlns:a16="http://schemas.microsoft.com/office/drawing/2014/main" id="{F8F945D7-7082-4976-B743-91F7359A11E7}"/>
                    </a:ext>
                  </a:extLst>
                </p:cNvPr>
                <p:cNvSpPr/>
                <p:nvPr/>
              </p:nvSpPr>
              <p:spPr bwMode="auto">
                <a:xfrm>
                  <a:off x="9823847" y="4409140"/>
                  <a:ext cx="335926" cy="330650"/>
                </a:xfrm>
                <a:prstGeom prst="rect">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light"/>
                      <a:ea typeface="+mn-ea"/>
                      <a:cs typeface="+mn-cs"/>
                    </a:rPr>
                    <a:t>C</a:t>
                  </a:r>
                </a:p>
              </p:txBody>
            </p:sp>
          </p:grpSp>
          <p:sp>
            <p:nvSpPr>
              <p:cNvPr id="373" name="Freeform: Shape 418">
                <a:extLst>
                  <a:ext uri="{FF2B5EF4-FFF2-40B4-BE49-F238E27FC236}">
                    <a16:creationId xmlns:a16="http://schemas.microsoft.com/office/drawing/2014/main" id="{E0E4B9DE-C9FB-4CB4-8EB1-F48CB1FD7060}"/>
                  </a:ext>
                </a:extLst>
              </p:cNvPr>
              <p:cNvSpPr/>
              <p:nvPr/>
            </p:nvSpPr>
            <p:spPr bwMode="auto">
              <a:xfrm>
                <a:off x="8773031" y="4597170"/>
                <a:ext cx="52690" cy="93393"/>
              </a:xfrm>
              <a:custGeom>
                <a:avLst/>
                <a:gdLst>
                  <a:gd name="connsiteX0" fmla="*/ 329946 w 659892"/>
                  <a:gd name="connsiteY0" fmla="*/ 544830 h 1169670"/>
                  <a:gd name="connsiteX1" fmla="*/ 659892 w 659892"/>
                  <a:gd name="connsiteY1" fmla="*/ 857250 h 1169670"/>
                  <a:gd name="connsiteX2" fmla="*/ 329946 w 659892"/>
                  <a:gd name="connsiteY2" fmla="*/ 1169670 h 1169670"/>
                  <a:gd name="connsiteX3" fmla="*/ 0 w 659892"/>
                  <a:gd name="connsiteY3" fmla="*/ 857250 h 1169670"/>
                  <a:gd name="connsiteX4" fmla="*/ 329946 w 659892"/>
                  <a:gd name="connsiteY4" fmla="*/ 544830 h 1169670"/>
                  <a:gd name="connsiteX5" fmla="*/ 329946 w 659892"/>
                  <a:gd name="connsiteY5" fmla="*/ 0 h 1169670"/>
                  <a:gd name="connsiteX6" fmla="*/ 610362 w 659892"/>
                  <a:gd name="connsiteY6" fmla="*/ 270510 h 1169670"/>
                  <a:gd name="connsiteX7" fmla="*/ 329946 w 659892"/>
                  <a:gd name="connsiteY7" fmla="*/ 541020 h 1169670"/>
                  <a:gd name="connsiteX8" fmla="*/ 49530 w 659892"/>
                  <a:gd name="connsiteY8" fmla="*/ 270510 h 1169670"/>
                  <a:gd name="connsiteX9" fmla="*/ 329946 w 659892"/>
                  <a:gd name="connsiteY9" fmla="*/ 0 h 116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9892" h="1169670">
                    <a:moveTo>
                      <a:pt x="329946" y="544830"/>
                    </a:moveTo>
                    <a:cubicBezTo>
                      <a:pt x="512170" y="544830"/>
                      <a:pt x="659892" y="684705"/>
                      <a:pt x="659892" y="857250"/>
                    </a:cubicBezTo>
                    <a:cubicBezTo>
                      <a:pt x="659892" y="1029795"/>
                      <a:pt x="512170" y="1169670"/>
                      <a:pt x="329946" y="1169670"/>
                    </a:cubicBezTo>
                    <a:cubicBezTo>
                      <a:pt x="147722" y="1169670"/>
                      <a:pt x="0" y="1029795"/>
                      <a:pt x="0" y="857250"/>
                    </a:cubicBezTo>
                    <a:cubicBezTo>
                      <a:pt x="0" y="684705"/>
                      <a:pt x="147722" y="544830"/>
                      <a:pt x="329946" y="544830"/>
                    </a:cubicBezTo>
                    <a:close/>
                    <a:moveTo>
                      <a:pt x="329946" y="0"/>
                    </a:moveTo>
                    <a:cubicBezTo>
                      <a:pt x="484815" y="0"/>
                      <a:pt x="610362" y="121111"/>
                      <a:pt x="610362" y="270510"/>
                    </a:cubicBezTo>
                    <a:cubicBezTo>
                      <a:pt x="610362" y="419909"/>
                      <a:pt x="484815" y="541020"/>
                      <a:pt x="329946" y="541020"/>
                    </a:cubicBezTo>
                    <a:cubicBezTo>
                      <a:pt x="175077" y="541020"/>
                      <a:pt x="49530" y="419909"/>
                      <a:pt x="49530" y="270510"/>
                    </a:cubicBezTo>
                    <a:cubicBezTo>
                      <a:pt x="49530" y="121111"/>
                      <a:pt x="175077" y="0"/>
                      <a:pt x="329946" y="0"/>
                    </a:cubicBezTo>
                    <a:close/>
                  </a:path>
                </a:pathLst>
              </a:cu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4" name="Rectangle 373">
                <a:extLst>
                  <a:ext uri="{FF2B5EF4-FFF2-40B4-BE49-F238E27FC236}">
                    <a16:creationId xmlns:a16="http://schemas.microsoft.com/office/drawing/2014/main" id="{735ED476-B71A-46BB-BE37-45CFC9B042D4}"/>
                  </a:ext>
                </a:extLst>
              </p:cNvPr>
              <p:cNvSpPr/>
              <p:nvPr/>
            </p:nvSpPr>
            <p:spPr bwMode="auto">
              <a:xfrm>
                <a:off x="8525684" y="4061692"/>
                <a:ext cx="83127" cy="83127"/>
              </a:xfrm>
              <a:prstGeom prst="rect">
                <a:avLst/>
              </a:prstGeom>
              <a:solidFill>
                <a:schemeClr val="tx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5" name="Rectangle 374">
                <a:extLst>
                  <a:ext uri="{FF2B5EF4-FFF2-40B4-BE49-F238E27FC236}">
                    <a16:creationId xmlns:a16="http://schemas.microsoft.com/office/drawing/2014/main" id="{7DB3E461-94D8-4A11-8633-9AB995BFFB3F}"/>
                  </a:ext>
                </a:extLst>
              </p:cNvPr>
              <p:cNvSpPr/>
              <p:nvPr/>
            </p:nvSpPr>
            <p:spPr bwMode="auto">
              <a:xfrm>
                <a:off x="8726695" y="4061692"/>
                <a:ext cx="83127" cy="83127"/>
              </a:xfrm>
              <a:prstGeom prst="rect">
                <a:avLst/>
              </a:prstGeom>
              <a:solidFill>
                <a:schemeClr val="tx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6" name="Rectangle 375">
                <a:extLst>
                  <a:ext uri="{FF2B5EF4-FFF2-40B4-BE49-F238E27FC236}">
                    <a16:creationId xmlns:a16="http://schemas.microsoft.com/office/drawing/2014/main" id="{771E5CC8-0079-4065-BA16-0F08532B8832}"/>
                  </a:ext>
                </a:extLst>
              </p:cNvPr>
              <p:cNvSpPr/>
              <p:nvPr/>
            </p:nvSpPr>
            <p:spPr bwMode="auto">
              <a:xfrm>
                <a:off x="8726105" y="4235255"/>
                <a:ext cx="83127" cy="83127"/>
              </a:xfrm>
              <a:prstGeom prst="rect">
                <a:avLst/>
              </a:prstGeom>
              <a:solidFill>
                <a:schemeClr val="tx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7" name="Rectangle 376">
                <a:extLst>
                  <a:ext uri="{FF2B5EF4-FFF2-40B4-BE49-F238E27FC236}">
                    <a16:creationId xmlns:a16="http://schemas.microsoft.com/office/drawing/2014/main" id="{5DBD1FC2-9771-4EA7-8D61-2E6FEBEBF344}"/>
                  </a:ext>
                </a:extLst>
              </p:cNvPr>
              <p:cNvSpPr/>
              <p:nvPr/>
            </p:nvSpPr>
            <p:spPr bwMode="auto">
              <a:xfrm>
                <a:off x="8525683" y="4235255"/>
                <a:ext cx="83127" cy="83127"/>
              </a:xfrm>
              <a:prstGeom prst="rect">
                <a:avLst/>
              </a:prstGeom>
              <a:solidFill>
                <a:schemeClr val="tx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78" name="Straight Connector 377">
                <a:extLst>
                  <a:ext uri="{FF2B5EF4-FFF2-40B4-BE49-F238E27FC236}">
                    <a16:creationId xmlns:a16="http://schemas.microsoft.com/office/drawing/2014/main" id="{53147D66-15FC-438B-887D-E301BD8698E3}"/>
                  </a:ext>
                </a:extLst>
              </p:cNvPr>
              <p:cNvCxnSpPr>
                <a:cxnSpLocks/>
                <a:stCxn id="374" idx="2"/>
                <a:endCxn id="377" idx="0"/>
              </p:cNvCxnSpPr>
              <p:nvPr/>
            </p:nvCxnSpPr>
            <p:spPr>
              <a:xfrm flipH="1">
                <a:off x="8567247" y="4144819"/>
                <a:ext cx="1" cy="90436"/>
              </a:xfrm>
              <a:prstGeom prst="line">
                <a:avLst/>
              </a:prstGeom>
              <a:noFill/>
              <a:ln w="19050" cap="flat" cmpd="sng" algn="ctr">
                <a:solidFill>
                  <a:schemeClr val="tx1"/>
                </a:solidFill>
                <a:prstDash val="solid"/>
                <a:headEnd type="none"/>
                <a:tailEnd type="none"/>
              </a:ln>
              <a:effectLst/>
            </p:spPr>
          </p:cxnSp>
          <p:cxnSp>
            <p:nvCxnSpPr>
              <p:cNvPr id="379" name="Straight Connector 378">
                <a:extLst>
                  <a:ext uri="{FF2B5EF4-FFF2-40B4-BE49-F238E27FC236}">
                    <a16:creationId xmlns:a16="http://schemas.microsoft.com/office/drawing/2014/main" id="{57CDD8E6-A575-42E5-8ED2-9512B55C2ACB}"/>
                  </a:ext>
                </a:extLst>
              </p:cNvPr>
              <p:cNvCxnSpPr>
                <a:stCxn id="377" idx="3"/>
                <a:endCxn id="376" idx="1"/>
              </p:cNvCxnSpPr>
              <p:nvPr/>
            </p:nvCxnSpPr>
            <p:spPr>
              <a:xfrm>
                <a:off x="8608810" y="4276819"/>
                <a:ext cx="117295" cy="0"/>
              </a:xfrm>
              <a:prstGeom prst="line">
                <a:avLst/>
              </a:prstGeom>
              <a:noFill/>
              <a:ln w="19050" cap="flat" cmpd="sng" algn="ctr">
                <a:solidFill>
                  <a:schemeClr val="tx1"/>
                </a:solidFill>
                <a:prstDash val="solid"/>
                <a:headEnd type="none"/>
                <a:tailEnd type="none"/>
              </a:ln>
              <a:effectLst/>
            </p:spPr>
          </p:cxnSp>
          <p:cxnSp>
            <p:nvCxnSpPr>
              <p:cNvPr id="380" name="Straight Connector 379">
                <a:extLst>
                  <a:ext uri="{FF2B5EF4-FFF2-40B4-BE49-F238E27FC236}">
                    <a16:creationId xmlns:a16="http://schemas.microsoft.com/office/drawing/2014/main" id="{5EFF4C5F-4868-4058-9DF5-C1C39888883E}"/>
                  </a:ext>
                </a:extLst>
              </p:cNvPr>
              <p:cNvCxnSpPr>
                <a:stCxn id="376" idx="0"/>
                <a:endCxn id="375" idx="2"/>
              </p:cNvCxnSpPr>
              <p:nvPr/>
            </p:nvCxnSpPr>
            <p:spPr>
              <a:xfrm flipV="1">
                <a:off x="8767669" y="4144819"/>
                <a:ext cx="590" cy="90436"/>
              </a:xfrm>
              <a:prstGeom prst="line">
                <a:avLst/>
              </a:prstGeom>
              <a:noFill/>
              <a:ln w="19050" cap="flat" cmpd="sng" algn="ctr">
                <a:solidFill>
                  <a:schemeClr val="tx1"/>
                </a:solidFill>
                <a:prstDash val="solid"/>
                <a:headEnd type="none"/>
                <a:tailEnd type="none"/>
              </a:ln>
              <a:effectLst/>
            </p:spPr>
          </p:cxnSp>
          <p:cxnSp>
            <p:nvCxnSpPr>
              <p:cNvPr id="381" name="Straight Connector 380">
                <a:extLst>
                  <a:ext uri="{FF2B5EF4-FFF2-40B4-BE49-F238E27FC236}">
                    <a16:creationId xmlns:a16="http://schemas.microsoft.com/office/drawing/2014/main" id="{416188F1-EB20-4D49-B1CE-58C649A8716F}"/>
                  </a:ext>
                </a:extLst>
              </p:cNvPr>
              <p:cNvCxnSpPr>
                <a:stCxn id="375" idx="1"/>
                <a:endCxn id="374" idx="3"/>
              </p:cNvCxnSpPr>
              <p:nvPr/>
            </p:nvCxnSpPr>
            <p:spPr>
              <a:xfrm flipH="1">
                <a:off x="8608811" y="4103256"/>
                <a:ext cx="117884" cy="0"/>
              </a:xfrm>
              <a:prstGeom prst="line">
                <a:avLst/>
              </a:prstGeom>
              <a:noFill/>
              <a:ln w="19050" cap="flat" cmpd="sng" algn="ctr">
                <a:solidFill>
                  <a:schemeClr val="tx1"/>
                </a:solidFill>
                <a:prstDash val="solid"/>
                <a:headEnd type="none"/>
                <a:tailEnd type="none"/>
              </a:ln>
              <a:effectLst/>
            </p:spPr>
          </p:cxnSp>
          <p:cxnSp>
            <p:nvCxnSpPr>
              <p:cNvPr id="382" name="Straight Connector 381">
                <a:extLst>
                  <a:ext uri="{FF2B5EF4-FFF2-40B4-BE49-F238E27FC236}">
                    <a16:creationId xmlns:a16="http://schemas.microsoft.com/office/drawing/2014/main" id="{EC72812E-CEA5-4424-8CC9-2FEF70630667}"/>
                  </a:ext>
                </a:extLst>
              </p:cNvPr>
              <p:cNvCxnSpPr/>
              <p:nvPr/>
            </p:nvCxnSpPr>
            <p:spPr>
              <a:xfrm flipH="1">
                <a:off x="8600693" y="4120356"/>
                <a:ext cx="137645" cy="137645"/>
              </a:xfrm>
              <a:prstGeom prst="line">
                <a:avLst/>
              </a:prstGeom>
              <a:noFill/>
              <a:ln w="19050" cap="flat" cmpd="sng" algn="ctr">
                <a:solidFill>
                  <a:schemeClr val="tx1"/>
                </a:solidFill>
                <a:prstDash val="solid"/>
                <a:headEnd type="none"/>
                <a:tailEnd type="none"/>
              </a:ln>
              <a:effectLst/>
            </p:spPr>
          </p:cxnSp>
          <p:grpSp>
            <p:nvGrpSpPr>
              <p:cNvPr id="383" name="Group 382">
                <a:extLst>
                  <a:ext uri="{FF2B5EF4-FFF2-40B4-BE49-F238E27FC236}">
                    <a16:creationId xmlns:a16="http://schemas.microsoft.com/office/drawing/2014/main" id="{AEBEFDDA-CD80-4375-A36C-22EF9FE0BD31}"/>
                  </a:ext>
                </a:extLst>
              </p:cNvPr>
              <p:cNvGrpSpPr/>
              <p:nvPr/>
            </p:nvGrpSpPr>
            <p:grpSpPr>
              <a:xfrm>
                <a:off x="9155430" y="3738656"/>
                <a:ext cx="667650" cy="911702"/>
                <a:chOff x="9155430" y="3738656"/>
                <a:chExt cx="785922" cy="911702"/>
              </a:xfrm>
            </p:grpSpPr>
            <p:cxnSp>
              <p:nvCxnSpPr>
                <p:cNvPr id="385" name="Straight Arrow Connector 384">
                  <a:extLst>
                    <a:ext uri="{FF2B5EF4-FFF2-40B4-BE49-F238E27FC236}">
                      <a16:creationId xmlns:a16="http://schemas.microsoft.com/office/drawing/2014/main" id="{9235AEDB-CFDB-410E-8113-7EF230744511}"/>
                    </a:ext>
                  </a:extLst>
                </p:cNvPr>
                <p:cNvCxnSpPr>
                  <a:cxnSpLocks/>
                </p:cNvCxnSpPr>
                <p:nvPr/>
              </p:nvCxnSpPr>
              <p:spPr>
                <a:xfrm>
                  <a:off x="9155430" y="4187645"/>
                  <a:ext cx="785922" cy="0"/>
                </a:xfrm>
                <a:prstGeom prst="straightConnector1">
                  <a:avLst/>
                </a:prstGeom>
                <a:noFill/>
                <a:ln w="19050" cap="flat" cmpd="sng" algn="ctr">
                  <a:solidFill>
                    <a:schemeClr val="tx1"/>
                  </a:solidFill>
                  <a:prstDash val="solid"/>
                  <a:headEnd type="none"/>
                  <a:tailEnd type="arrow"/>
                </a:ln>
                <a:effectLst/>
              </p:spPr>
            </p:cxnSp>
            <p:cxnSp>
              <p:nvCxnSpPr>
                <p:cNvPr id="386" name="Connector: Elbow 14">
                  <a:extLst>
                    <a:ext uri="{FF2B5EF4-FFF2-40B4-BE49-F238E27FC236}">
                      <a16:creationId xmlns:a16="http://schemas.microsoft.com/office/drawing/2014/main" id="{9FC9C536-1DEA-4294-A1B9-66F3DAB29C66}"/>
                    </a:ext>
                  </a:extLst>
                </p:cNvPr>
                <p:cNvCxnSpPr/>
                <p:nvPr/>
              </p:nvCxnSpPr>
              <p:spPr>
                <a:xfrm>
                  <a:off x="9476173" y="4189178"/>
                  <a:ext cx="461447" cy="461180"/>
                </a:xfrm>
                <a:prstGeom prst="bentConnector3">
                  <a:avLst>
                    <a:gd name="adj1" fmla="val 1471"/>
                  </a:avLst>
                </a:prstGeom>
                <a:noFill/>
                <a:ln w="19050" cap="flat" cmpd="sng" algn="ctr">
                  <a:solidFill>
                    <a:schemeClr val="tx1"/>
                  </a:solidFill>
                  <a:prstDash val="solid"/>
                  <a:headEnd type="none"/>
                  <a:tailEnd type="arrow"/>
                </a:ln>
                <a:effectLst/>
              </p:spPr>
            </p:cxnSp>
            <p:cxnSp>
              <p:nvCxnSpPr>
                <p:cNvPr id="387" name="Connector: Elbow 182">
                  <a:extLst>
                    <a:ext uri="{FF2B5EF4-FFF2-40B4-BE49-F238E27FC236}">
                      <a16:creationId xmlns:a16="http://schemas.microsoft.com/office/drawing/2014/main" id="{E21399B1-93C8-40F3-8AF8-5E130D08E003}"/>
                    </a:ext>
                  </a:extLst>
                </p:cNvPr>
                <p:cNvCxnSpPr>
                  <a:cxnSpLocks/>
                </p:cNvCxnSpPr>
                <p:nvPr/>
              </p:nvCxnSpPr>
              <p:spPr>
                <a:xfrm flipV="1">
                  <a:off x="9476173" y="3738656"/>
                  <a:ext cx="461447" cy="448989"/>
                </a:xfrm>
                <a:prstGeom prst="bentConnector3">
                  <a:avLst>
                    <a:gd name="adj1" fmla="val 1471"/>
                  </a:avLst>
                </a:prstGeom>
                <a:noFill/>
                <a:ln w="19050" cap="flat" cmpd="sng" algn="ctr">
                  <a:solidFill>
                    <a:schemeClr val="tx1"/>
                  </a:solidFill>
                  <a:prstDash val="solid"/>
                  <a:headEnd type="none"/>
                  <a:tailEnd type="arrow"/>
                </a:ln>
                <a:effectLst/>
              </p:spPr>
            </p:cxnSp>
          </p:grpSp>
          <p:sp>
            <p:nvSpPr>
              <p:cNvPr id="384" name="Rectangle: Rounded Corners 404">
                <a:extLst>
                  <a:ext uri="{FF2B5EF4-FFF2-40B4-BE49-F238E27FC236}">
                    <a16:creationId xmlns:a16="http://schemas.microsoft.com/office/drawing/2014/main" id="{737A4015-185D-41F2-A104-B42D948E2948}"/>
                  </a:ext>
                </a:extLst>
              </p:cNvPr>
              <p:cNvSpPr/>
              <p:nvPr/>
            </p:nvSpPr>
            <p:spPr bwMode="auto">
              <a:xfrm>
                <a:off x="7976200" y="3221680"/>
                <a:ext cx="2601859" cy="1914608"/>
              </a:xfrm>
              <a:prstGeom prst="roundRect">
                <a:avLst>
                  <a:gd name="adj" fmla="val 4248"/>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Tree>
    <p:custDataLst>
      <p:tags r:id="rId1"/>
    </p:custDataLst>
    <p:extLst>
      <p:ext uri="{BB962C8B-B14F-4D97-AF65-F5344CB8AC3E}">
        <p14:creationId xmlns:p14="http://schemas.microsoft.com/office/powerpoint/2010/main" val="3279374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FAB5B661-A239-4DE4-B4CB-E975B1976AB0}"/>
    </a:ext>
  </a:extLst>
</a:theme>
</file>

<file path=ppt/theme/theme2.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1236F62C-149A-45B0-8D7D-CAB71D4C051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4.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2019</TermName>
          <TermId xmlns="http://schemas.microsoft.com/office/infopath/2007/PartnerControls">cd3dfa97-b855-4c56-b74a-7fb402ddab1a</TermId>
        </TermInfo>
      </Terms>
    </TaxKeywordTaxHTField>
    <j129f3114929433a812312450a84994c xmlns="5a4b3278-325d-441a-b38f-6f1926bc734e">
      <Terms xmlns="http://schemas.microsoft.com/office/infopath/2007/PartnerControls"/>
    </j129f3114929433a812312450a84994c>
    <TaxCatchAll xmlns="230e9df3-be65-4c73-a93b-d1236ebd677e">
      <Value>250</Value>
    </TaxCatchAll>
    <e1750f71052543bd8c4d7217e9f56da0 xmlns="5a4b3278-325d-441a-b38f-6f1926bc734e">
      <Terms xmlns="http://schemas.microsoft.com/office/infopath/2007/PartnerControls"/>
    </e1750f71052543bd8c4d7217e9f56da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infopath/2007/PartnerControls"/>
    <ds:schemaRef ds:uri="http://schemas.microsoft.com/office/2006/documentManagement/types"/>
    <ds:schemaRef ds:uri="5a4b3278-325d-441a-b38f-6f1926bc734e"/>
    <ds:schemaRef ds:uri="http://schemas.microsoft.com/sharepoint/v3"/>
    <ds:schemaRef ds:uri="http://purl.org/dc/elements/1.1/"/>
    <ds:schemaRef ds:uri="http://purl.org/dc/terms/"/>
    <ds:schemaRef ds:uri="http://purl.org/dc/dcmitype/"/>
    <ds:schemaRef ds:uri="9d1f81f6-e953-47ea-988e-33ed651c58e6"/>
    <ds:schemaRef ds:uri="http://schemas.openxmlformats.org/package/2006/metadata/core-properties"/>
    <ds:schemaRef ds:uri="230e9df3-be65-4c73-a93b-d1236ebd677e"/>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212FE4F9-61F4-4C62-B91E-736BC7F5B7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Microsoft_Ignite_2019_16x9_Breakout_Template</Template>
  <TotalTime>1196</TotalTime>
  <Words>2254</Words>
  <Application>Microsoft Office PowerPoint</Application>
  <PresentationFormat>Widescreen</PresentationFormat>
  <Paragraphs>535</Paragraphs>
  <Slides>41</Slides>
  <Notes>21</Notes>
  <HiddenSlides>0</HiddenSlides>
  <MMClips>1</MMClips>
  <ScaleCrop>false</ScaleCrop>
  <HeadingPairs>
    <vt:vector size="6" baseType="variant">
      <vt:variant>
        <vt:lpstr>Benyttede skrifttyper</vt:lpstr>
      </vt:variant>
      <vt:variant>
        <vt:i4>9</vt:i4>
      </vt:variant>
      <vt:variant>
        <vt:lpstr>Tema</vt:lpstr>
      </vt:variant>
      <vt:variant>
        <vt:i4>4</vt:i4>
      </vt:variant>
      <vt:variant>
        <vt:lpstr>Slidetitler</vt:lpstr>
      </vt:variant>
      <vt:variant>
        <vt:i4>41</vt:i4>
      </vt:variant>
    </vt:vector>
  </HeadingPairs>
  <TitlesOfParts>
    <vt:vector size="54" baseType="lpstr">
      <vt:lpstr>Arial</vt:lpstr>
      <vt:lpstr>Calibri</vt:lpstr>
      <vt:lpstr>Consolas</vt:lpstr>
      <vt:lpstr>Segoe UI</vt:lpstr>
      <vt:lpstr>Segoe UI Black</vt:lpstr>
      <vt:lpstr>Segoe UI Light</vt:lpstr>
      <vt:lpstr>Segoe UI Semibold</vt:lpstr>
      <vt:lpstr>Segoe UI Semilight</vt:lpstr>
      <vt:lpstr>Wingdings</vt:lpstr>
      <vt:lpstr>White Template</vt:lpstr>
      <vt:lpstr>Light Gray Template</vt:lpstr>
      <vt:lpstr>Black Template</vt:lpstr>
      <vt:lpstr>1_White Template</vt:lpstr>
      <vt:lpstr>Microsoft Ignite recap – BI &amp; DWH </vt:lpstr>
      <vt:lpstr>Modernizing your Data Warehouse with Azure Synapse Analytics</vt:lpstr>
      <vt:lpstr>PowerPoint-præsentation</vt:lpstr>
      <vt:lpstr>PowerPoint-præsentation</vt:lpstr>
      <vt:lpstr>PowerPoint-præsentation</vt:lpstr>
      <vt:lpstr>Azure Synapse Analytics</vt:lpstr>
      <vt:lpstr>Modernizing your Data Warehouse</vt:lpstr>
      <vt:lpstr>Solution scenarios</vt:lpstr>
      <vt:lpstr>Modern data warehousing</vt:lpstr>
      <vt:lpstr>Analytics using Azure Synapse</vt:lpstr>
      <vt:lpstr>Synapse Studio makes modern data warehouse  solution-building easier than ever!</vt:lpstr>
      <vt:lpstr>Analytics using Azure Synapse</vt:lpstr>
      <vt:lpstr>Ingesting, storing, and exploring your data</vt:lpstr>
      <vt:lpstr>Analytics using Azure Synapse</vt:lpstr>
      <vt:lpstr>Preparing your data</vt:lpstr>
      <vt:lpstr>Code-free prepare &amp; transform data</vt:lpstr>
      <vt:lpstr>Ingest, store, explore, and prepare your data Demo</vt:lpstr>
      <vt:lpstr>Analytics using Azure Synapse</vt:lpstr>
      <vt:lpstr>Analyze your data</vt:lpstr>
      <vt:lpstr>Analytics using Azure Synapse</vt:lpstr>
      <vt:lpstr>Serving and visualizing your data</vt:lpstr>
      <vt:lpstr>Microsoft Power BI: Roadmap for Enterprise Information Management</vt:lpstr>
      <vt:lpstr>EIM - Empowers you to do more with your data</vt:lpstr>
      <vt:lpstr>Coming next – impact analysis cross workspaces</vt:lpstr>
      <vt:lpstr>Coming Soon: Admin Usage Metrics for Power BI</vt:lpstr>
      <vt:lpstr>Power BI helps protect your data</vt:lpstr>
      <vt:lpstr>Power BI helps protect your data</vt:lpstr>
      <vt:lpstr>Leverage labels to protect sensitive data exfiltration</vt:lpstr>
      <vt:lpstr>Power BI helps protect your data</vt:lpstr>
      <vt:lpstr>PowerPoint-præsentation</vt:lpstr>
      <vt:lpstr>Label and Protect data exported from Power BI to files</vt:lpstr>
      <vt:lpstr>Label and Protect data exported from Power BI to files</vt:lpstr>
      <vt:lpstr>Large models in Power BI</vt:lpstr>
      <vt:lpstr>Large models</vt:lpstr>
      <vt:lpstr>XMLA Endpoints</vt:lpstr>
      <vt:lpstr>Connectivity: Analysis Services</vt:lpstr>
      <vt:lpstr>PowerPoint-præsentation</vt:lpstr>
      <vt:lpstr>Power BI dataflows nyheder</vt:lpstr>
      <vt:lpstr>Power BI dataflows nyheder</vt:lpstr>
      <vt:lpstr>Øvrige Power Platform</vt:lpstr>
      <vt:lpstr>Øvrige Power Platform nyheder</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2019</dc:subject>
  <dc:creator>Shows</dc:creator>
  <cp:keywords>Microsoft Ignite 2019</cp:keywords>
  <dc:description/>
  <cp:lastModifiedBy>Just Blindbaek</cp:lastModifiedBy>
  <cp:revision>21</cp:revision>
  <dcterms:created xsi:type="dcterms:W3CDTF">2019-11-05T14:13:29Z</dcterms:created>
  <dcterms:modified xsi:type="dcterms:W3CDTF">2019-11-26T10:00:37Z</dcterms:modified>
  <cp:category>Microsoft Ignite 2019</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250;#Microsoft Ignite 2019|cd3dfa97-b855-4c56-b74a-7fb402ddab1a</vt:lpwstr>
  </property>
</Properties>
</file>